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7" r:id="rId2"/>
    <p:sldId id="270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8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61" autoAdjust="0"/>
  </p:normalViewPr>
  <p:slideViewPr>
    <p:cSldViewPr snapToGrid="0">
      <p:cViewPr varScale="1">
        <p:scale>
          <a:sx n="65" d="100"/>
          <a:sy n="65" d="100"/>
        </p:scale>
        <p:origin x="8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AEEE0-B009-4048-BB44-5781E974BF35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A07F4-AD30-415F-9819-88DDE545F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0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A07F4-AD30-415F-9819-88DDE545FA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6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1240D5A-FF04-4939-B64E-C5156958771B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3BFABD1-067C-4E86-9B04-A7C60ECB3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07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D5A-FF04-4939-B64E-C5156958771B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D1-067C-4E86-9B04-A7C60ECB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4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D5A-FF04-4939-B64E-C5156958771B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D1-067C-4E86-9B04-A7C60ECB3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603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D5A-FF04-4939-B64E-C5156958771B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D1-067C-4E86-9B04-A7C60ECB36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216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D5A-FF04-4939-B64E-C5156958771B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D1-067C-4E86-9B04-A7C60ECB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07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D5A-FF04-4939-B64E-C5156958771B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D1-067C-4E86-9B04-A7C60ECB36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472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D5A-FF04-4939-B64E-C5156958771B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D1-067C-4E86-9B04-A7C60ECB3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952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D5A-FF04-4939-B64E-C5156958771B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D1-067C-4E86-9B04-A7C60ECB3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571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D5A-FF04-4939-B64E-C5156958771B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D1-067C-4E86-9B04-A7C60ECB3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89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D5A-FF04-4939-B64E-C5156958771B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D1-067C-4E86-9B04-A7C60ECB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5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D5A-FF04-4939-B64E-C5156958771B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D1-067C-4E86-9B04-A7C60ECB3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45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D5A-FF04-4939-B64E-C5156958771B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D1-067C-4E86-9B04-A7C60ECB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8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D5A-FF04-4939-B64E-C5156958771B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D1-067C-4E86-9B04-A7C60ECB3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23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D5A-FF04-4939-B64E-C5156958771B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D1-067C-4E86-9B04-A7C60ECB3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71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D5A-FF04-4939-B64E-C5156958771B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D1-067C-4E86-9B04-A7C60ECB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1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D5A-FF04-4939-B64E-C5156958771B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D1-067C-4E86-9B04-A7C60ECB3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48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D5A-FF04-4939-B64E-C5156958771B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BD1-067C-4E86-9B04-A7C60ECB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9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5000"/>
                <a:lumOff val="55000"/>
              </a:schemeClr>
            </a:gs>
            <a:gs pos="71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240D5A-FF04-4939-B64E-C5156958771B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BFABD1-067C-4E86-9B04-A7C60ECB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4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35277" y="811162"/>
            <a:ext cx="7322684" cy="4497445"/>
            <a:chOff x="2564585" y="348797"/>
            <a:chExt cx="6852370" cy="5181035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746414" y="348797"/>
              <a:ext cx="5670541" cy="164630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8800" dirty="0" smtClean="0"/>
                <a:t>Welcome</a:t>
              </a:r>
              <a:endParaRPr lang="en-US" sz="8800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4585" y="2377199"/>
              <a:ext cx="6606710" cy="3152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866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407" y="999450"/>
            <a:ext cx="112235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Perfect participle (having +</a:t>
            </a:r>
            <a:r>
              <a:rPr lang="en-US" sz="4800" dirty="0" err="1" smtClean="0"/>
              <a:t>v</a:t>
            </a:r>
            <a:r>
              <a:rPr lang="en-US" sz="4800" baseline="30000" dirty="0" err="1" smtClean="0"/>
              <a:t>3</a:t>
            </a:r>
            <a:r>
              <a:rPr lang="en-US" sz="4800" baseline="30000" dirty="0" smtClean="0"/>
              <a:t> </a:t>
            </a:r>
          </a:p>
          <a:p>
            <a:r>
              <a:rPr lang="en-US" sz="4800" dirty="0" smtClean="0"/>
              <a:t>Having seen you , I fall in love with you.</a:t>
            </a:r>
          </a:p>
          <a:p>
            <a:r>
              <a:rPr lang="en-US" sz="4800" dirty="0" smtClean="0"/>
              <a:t>Having done the work , I came here to see me.</a:t>
            </a:r>
          </a:p>
          <a:p>
            <a:r>
              <a:rPr lang="en-US" sz="4800" dirty="0" smtClean="0"/>
              <a:t>Having taken this , you did the work.</a:t>
            </a:r>
          </a:p>
          <a:p>
            <a:r>
              <a:rPr lang="en-US" sz="4800" dirty="0" smtClean="0"/>
              <a:t>Having taken tea , I got fresh.</a:t>
            </a:r>
          </a:p>
        </p:txBody>
      </p:sp>
    </p:spTree>
    <p:extLst>
      <p:ext uri="{BB962C8B-B14F-4D97-AF65-F5344CB8AC3E}">
        <p14:creationId xmlns:p14="http://schemas.microsoft.com/office/powerpoint/2010/main" val="249568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16" y="383457"/>
            <a:ext cx="1165122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Difference between participle and gerund</a:t>
            </a:r>
          </a:p>
          <a:p>
            <a:endParaRPr lang="en-US" sz="2800" dirty="0"/>
          </a:p>
          <a:p>
            <a:r>
              <a:rPr lang="en-US" sz="2800" dirty="0" smtClean="0"/>
              <a:t>Gerund functions as noun in a sentence</a:t>
            </a:r>
          </a:p>
          <a:p>
            <a:r>
              <a:rPr lang="en-US" sz="2800" dirty="0" smtClean="0"/>
              <a:t>On the other hand , participle works as adjective.</a:t>
            </a:r>
          </a:p>
          <a:p>
            <a:endParaRPr lang="en-US" sz="2800" dirty="0"/>
          </a:p>
          <a:p>
            <a:r>
              <a:rPr lang="en-US" sz="2800" dirty="0" smtClean="0"/>
              <a:t>Ex:</a:t>
            </a:r>
          </a:p>
          <a:p>
            <a:r>
              <a:rPr lang="en-US" sz="2800" u="sng" dirty="0" smtClean="0"/>
              <a:t>Swimming </a:t>
            </a:r>
            <a:r>
              <a:rPr lang="en-US" sz="2800" dirty="0" smtClean="0"/>
              <a:t>is good for health. ( gerund) as noun</a:t>
            </a:r>
          </a:p>
          <a:p>
            <a:r>
              <a:rPr lang="en-US" sz="2800" dirty="0" smtClean="0"/>
              <a:t>I saw a </a:t>
            </a:r>
            <a:r>
              <a:rPr lang="en-US" sz="2800" u="sng" dirty="0" smtClean="0"/>
              <a:t>swimming</a:t>
            </a:r>
            <a:r>
              <a:rPr lang="en-US" sz="2800" dirty="0" smtClean="0"/>
              <a:t> boy. (Participle) as adjective.</a:t>
            </a:r>
          </a:p>
          <a:p>
            <a:endParaRPr lang="en-US" sz="2800" dirty="0"/>
          </a:p>
          <a:p>
            <a:r>
              <a:rPr lang="en-US" sz="2800" dirty="0" err="1" smtClean="0"/>
              <a:t>Ving</a:t>
            </a:r>
            <a:r>
              <a:rPr lang="en-US" sz="2800" dirty="0" smtClean="0"/>
              <a:t> + noun</a:t>
            </a:r>
          </a:p>
          <a:p>
            <a:r>
              <a:rPr lang="en-US" sz="2800" dirty="0" smtClean="0"/>
              <a:t>                                    </a:t>
            </a:r>
            <a:r>
              <a:rPr lang="en-US" sz="2800" dirty="0" err="1" smtClean="0"/>
              <a:t>বেশির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ভাগ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ক্ষেত্রে</a:t>
            </a:r>
            <a:r>
              <a:rPr lang="en-US" sz="2800" dirty="0" smtClean="0"/>
              <a:t>  participle </a:t>
            </a:r>
            <a:r>
              <a:rPr lang="en-US" sz="2800" dirty="0" err="1" smtClean="0"/>
              <a:t>হতে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পারে</a:t>
            </a:r>
            <a:r>
              <a:rPr lang="en-US" sz="2800" dirty="0" smtClean="0"/>
              <a:t>।  </a:t>
            </a:r>
          </a:p>
          <a:p>
            <a:r>
              <a:rPr lang="en-US" sz="2800" dirty="0" err="1" smtClean="0"/>
              <a:t>Hv</a:t>
            </a:r>
            <a:r>
              <a:rPr lang="en-US" sz="2800" dirty="0" smtClean="0"/>
              <a:t> + </a:t>
            </a:r>
            <a:r>
              <a:rPr lang="en-US" sz="2800" dirty="0" err="1" smtClean="0"/>
              <a:t>ving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অথএব</a:t>
            </a:r>
            <a:r>
              <a:rPr lang="en-US" sz="2800" dirty="0" smtClean="0"/>
              <a:t> </a:t>
            </a:r>
            <a:r>
              <a:rPr lang="en-US" sz="2800" dirty="0" err="1" smtClean="0"/>
              <a:t>ing</a:t>
            </a:r>
            <a:r>
              <a:rPr lang="en-US" sz="2800" dirty="0" smtClean="0"/>
              <a:t>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পরে</a:t>
            </a:r>
            <a:r>
              <a:rPr lang="en-US" sz="2800" dirty="0" smtClean="0"/>
              <a:t>  noun  </a:t>
            </a:r>
            <a:r>
              <a:rPr lang="en-US" sz="2800" dirty="0" err="1" smtClean="0"/>
              <a:t>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থাকলে</a:t>
            </a:r>
            <a:r>
              <a:rPr lang="en-US" sz="2800" dirty="0" smtClean="0"/>
              <a:t> ঐ </a:t>
            </a:r>
            <a:r>
              <a:rPr lang="en-US" sz="2800" dirty="0" err="1" smtClean="0"/>
              <a:t>ing</a:t>
            </a:r>
            <a:r>
              <a:rPr lang="en-US" sz="2800" dirty="0" smtClean="0"/>
              <a:t> </a:t>
            </a:r>
            <a:r>
              <a:rPr lang="en-US" sz="2800" dirty="0" err="1" smtClean="0"/>
              <a:t>যুক্ত</a:t>
            </a:r>
            <a:r>
              <a:rPr lang="en-US" sz="2800" dirty="0" smtClean="0"/>
              <a:t> word </a:t>
            </a:r>
            <a:r>
              <a:rPr lang="en-US" sz="2800" dirty="0" err="1" smtClean="0"/>
              <a:t>টী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সাধারণত</a:t>
            </a:r>
            <a:r>
              <a:rPr lang="en-US" sz="2800" dirty="0"/>
              <a:t> </a:t>
            </a:r>
            <a:r>
              <a:rPr lang="en-US" sz="2800" dirty="0" smtClean="0"/>
              <a:t>gerund </a:t>
            </a:r>
            <a:r>
              <a:rPr lang="en-US" sz="2800" dirty="0" err="1" smtClean="0"/>
              <a:t>হতে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পারে</a:t>
            </a:r>
            <a:r>
              <a:rPr lang="en-US" dirty="0" smtClean="0"/>
              <a:t>।</a:t>
            </a:r>
          </a:p>
          <a:p>
            <a:endParaRPr lang="en-US" dirty="0"/>
          </a:p>
        </p:txBody>
      </p:sp>
      <p:sp>
        <p:nvSpPr>
          <p:cNvPr id="3" name="Right Brace 2"/>
          <p:cNvSpPr/>
          <p:nvPr/>
        </p:nvSpPr>
        <p:spPr>
          <a:xfrm>
            <a:off x="1607575" y="2772696"/>
            <a:ext cx="353961" cy="11503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6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6852" y="1224116"/>
            <a:ext cx="104861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Participle phrase</a:t>
            </a:r>
          </a:p>
          <a:p>
            <a:r>
              <a:rPr lang="en-US" sz="4800" dirty="0" smtClean="0"/>
              <a:t>Participle + noun /pronoun /adverb…..</a:t>
            </a:r>
          </a:p>
          <a:p>
            <a:endParaRPr lang="en-US" sz="4800" dirty="0"/>
          </a:p>
          <a:p>
            <a:r>
              <a:rPr lang="en-US" sz="4800" u="sng" dirty="0" smtClean="0"/>
              <a:t>Seeing him</a:t>
            </a:r>
            <a:r>
              <a:rPr lang="en-US" sz="4800" dirty="0" smtClean="0"/>
              <a:t>, I cannot but speak with him.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708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83392" y="900752"/>
            <a:ext cx="8038529" cy="5349923"/>
            <a:chOff x="1883392" y="900752"/>
            <a:chExt cx="8038529" cy="53499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4710" y="2433637"/>
              <a:ext cx="7547211" cy="381703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883392" y="900752"/>
              <a:ext cx="42581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No more  today </a:t>
              </a:r>
            </a:p>
            <a:p>
              <a:r>
                <a:rPr lang="en-US" sz="3200" dirty="0" smtClean="0"/>
                <a:t>When more again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667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6959" y="1009934"/>
            <a:ext cx="10895968" cy="5049672"/>
            <a:chOff x="226958" y="-236299"/>
            <a:chExt cx="11296266" cy="6295905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226958" y="3593603"/>
              <a:ext cx="5286738" cy="246600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 err="1" smtClean="0"/>
                <a:t>Md</a:t>
              </a:r>
              <a:r>
                <a:rPr lang="en-US" dirty="0" smtClean="0"/>
                <a:t> </a:t>
              </a:r>
              <a:r>
                <a:rPr lang="en-US" dirty="0" err="1" smtClean="0"/>
                <a:t>Hasanul</a:t>
              </a:r>
              <a:r>
                <a:rPr lang="en-US" dirty="0" smtClean="0"/>
                <a:t> </a:t>
              </a:r>
              <a:r>
                <a:rPr lang="en-US" dirty="0" err="1" smtClean="0"/>
                <a:t>Kabir</a:t>
              </a:r>
              <a:endParaRPr lang="en-US" dirty="0" smtClean="0"/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 err="1" smtClean="0"/>
                <a:t>Lec</a:t>
              </a:r>
              <a:r>
                <a:rPr lang="en-US" dirty="0" smtClean="0"/>
                <a:t> in English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 smtClean="0"/>
                <a:t>H. A, </a:t>
              </a:r>
              <a:r>
                <a:rPr lang="en-US" dirty="0" err="1" smtClean="0"/>
                <a:t>Harindia</a:t>
              </a:r>
              <a:r>
                <a:rPr lang="en-US" dirty="0" smtClean="0"/>
                <a:t> </a:t>
              </a:r>
              <a:r>
                <a:rPr lang="en-US" dirty="0" err="1" smtClean="0"/>
                <a:t>Alim</a:t>
              </a:r>
              <a:r>
                <a:rPr lang="en-US" dirty="0" smtClean="0"/>
                <a:t> Madrasa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 err="1" smtClean="0"/>
                <a:t>Harindia</a:t>
              </a:r>
              <a:r>
                <a:rPr lang="en-US" dirty="0" smtClean="0"/>
                <a:t> , </a:t>
              </a:r>
              <a:r>
                <a:rPr lang="en-US" dirty="0" err="1" smtClean="0"/>
                <a:t>Kotchandpur</a:t>
              </a:r>
              <a:r>
                <a:rPr lang="en-US" dirty="0" smtClean="0"/>
                <a:t>, </a:t>
              </a:r>
              <a:r>
                <a:rPr lang="en-US" dirty="0" err="1" smtClean="0"/>
                <a:t>Jhenaidah</a:t>
              </a:r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760" y="-236299"/>
              <a:ext cx="2541908" cy="369395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7401600" y="3330040"/>
              <a:ext cx="4121624" cy="1841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English 2</a:t>
              </a:r>
              <a:r>
                <a:rPr lang="en-US" baseline="30000" dirty="0" smtClean="0"/>
                <a:t>nd</a:t>
              </a:r>
              <a:r>
                <a:rPr lang="en-US" dirty="0" smtClean="0"/>
                <a:t> paper</a:t>
              </a:r>
              <a:endParaRPr lang="en-US" dirty="0"/>
            </a:p>
            <a:p>
              <a:r>
                <a:rPr lang="en-US" dirty="0" smtClean="0"/>
                <a:t>participle</a:t>
              </a:r>
            </a:p>
            <a:p>
              <a:endParaRPr lang="en-US" dirty="0" smtClean="0"/>
            </a:p>
            <a:p>
              <a:r>
                <a:rPr lang="en-US" dirty="0" smtClean="0"/>
                <a:t>Time 45 </a:t>
              </a:r>
              <a:r>
                <a:rPr lang="en-US" dirty="0" err="1" smtClean="0"/>
                <a:t>mnts</a:t>
              </a:r>
              <a:endParaRPr lang="en-US" dirty="0" smtClean="0"/>
            </a:p>
            <a:p>
              <a:r>
                <a:rPr lang="en-US" dirty="0" smtClean="0"/>
                <a:t>3/5/21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1373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426" y="825910"/>
            <a:ext cx="9763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At the end of the lesson , you will be able to know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What is participle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Kinds of participle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Example of different types of participles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How to make participle phrase.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Difference between participle and gerund.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262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7007" y="1065627"/>
            <a:ext cx="843233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Participle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4800" dirty="0" smtClean="0"/>
              <a:t>Actually participle is a kind of </a:t>
            </a:r>
            <a:r>
              <a:rPr lang="en-US" sz="4800" smtClean="0"/>
              <a:t>non-finite </a:t>
            </a:r>
            <a:r>
              <a:rPr lang="en-US" sz="4800" smtClean="0"/>
              <a:t>verb. </a:t>
            </a:r>
            <a:r>
              <a:rPr lang="en-US" sz="4800" dirty="0" smtClean="0"/>
              <a:t>It represents an adjective.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4874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198445" y="3488065"/>
            <a:ext cx="1725561" cy="973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17708" y="840143"/>
            <a:ext cx="935150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does it work?</a:t>
            </a:r>
          </a:p>
          <a:p>
            <a:r>
              <a:rPr lang="en-US" sz="3200" dirty="0" smtClean="0"/>
              <a:t>It works in a sentence as a verb and adjective together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37072" y="3184186"/>
            <a:ext cx="7848813" cy="2554545"/>
            <a:chOff x="1622323" y="3228634"/>
            <a:chExt cx="7848813" cy="2554545"/>
          </a:xfrm>
        </p:grpSpPr>
        <p:sp>
          <p:nvSpPr>
            <p:cNvPr id="3" name="TextBox 2"/>
            <p:cNvSpPr txBox="1"/>
            <p:nvPr/>
          </p:nvSpPr>
          <p:spPr>
            <a:xfrm>
              <a:off x="1622323" y="3228634"/>
              <a:ext cx="784881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 </a:t>
              </a:r>
              <a:r>
                <a:rPr lang="en-US" sz="3200" dirty="0" smtClean="0">
                  <a:solidFill>
                    <a:srgbClr val="FF0000"/>
                  </a:solidFill>
                </a:rPr>
                <a:t>swimming</a:t>
              </a:r>
              <a:r>
                <a:rPr lang="en-US" sz="3200" dirty="0" smtClean="0"/>
                <a:t> fish attracts us very much</a:t>
              </a:r>
            </a:p>
            <a:p>
              <a:endParaRPr lang="en-US" sz="3200" dirty="0"/>
            </a:p>
            <a:p>
              <a:endParaRPr lang="en-US" sz="3200" dirty="0" smtClean="0"/>
            </a:p>
            <a:p>
              <a:endParaRPr lang="en-US" sz="3200" dirty="0"/>
            </a:p>
            <a:p>
              <a:r>
                <a:rPr lang="en-US" sz="3200" dirty="0" smtClean="0"/>
                <a:t>Verb +adjective</a:t>
              </a:r>
              <a:endParaRPr lang="en-US" sz="3200" dirty="0"/>
            </a:p>
          </p:txBody>
        </p:sp>
        <p:sp>
          <p:nvSpPr>
            <p:cNvPr id="4" name="Left Arrow 3"/>
            <p:cNvSpPr/>
            <p:nvPr/>
          </p:nvSpPr>
          <p:spPr>
            <a:xfrm rot="13839556">
              <a:off x="2516072" y="4444869"/>
              <a:ext cx="1803639" cy="49785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eft Arrow 4"/>
            <p:cNvSpPr/>
            <p:nvPr/>
          </p:nvSpPr>
          <p:spPr>
            <a:xfrm rot="18593987">
              <a:off x="1557072" y="4385189"/>
              <a:ext cx="1721271" cy="61362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180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684" y="663677"/>
            <a:ext cx="1085481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Kinds </a:t>
            </a:r>
          </a:p>
          <a:p>
            <a:r>
              <a:rPr lang="en-US" sz="8000" dirty="0" smtClean="0"/>
              <a:t>It is of three kinds .</a:t>
            </a:r>
          </a:p>
          <a:p>
            <a:pPr marL="342900" indent="-342900">
              <a:buAutoNum type="arabicPeriod"/>
            </a:pPr>
            <a:r>
              <a:rPr lang="en-US" sz="8000" dirty="0" smtClean="0"/>
              <a:t>Present participle</a:t>
            </a:r>
          </a:p>
          <a:p>
            <a:pPr marL="342900" indent="-342900">
              <a:buAutoNum type="arabicPeriod"/>
            </a:pPr>
            <a:r>
              <a:rPr lang="en-US" sz="8000" dirty="0" smtClean="0"/>
              <a:t>Past participle </a:t>
            </a:r>
          </a:p>
          <a:p>
            <a:pPr marL="342900" indent="-342900">
              <a:buAutoNum type="arabicPeriod"/>
            </a:pPr>
            <a:r>
              <a:rPr lang="en-US" sz="8000" dirty="0" smtClean="0"/>
              <a:t>Perfect participle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75342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4115" y="501445"/>
            <a:ext cx="120150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Present participle </a:t>
            </a:r>
          </a:p>
          <a:p>
            <a:r>
              <a:rPr lang="en-US" sz="5400" dirty="0" smtClean="0"/>
              <a:t>It works in a sentence as continuous process</a:t>
            </a:r>
          </a:p>
          <a:p>
            <a:r>
              <a:rPr lang="en-US" sz="5400" dirty="0" smtClean="0"/>
              <a:t>Such as :</a:t>
            </a:r>
            <a:r>
              <a:rPr lang="en-US" sz="5400" dirty="0"/>
              <a:t> </a:t>
            </a:r>
            <a:r>
              <a:rPr lang="en-US" sz="5400" dirty="0" smtClean="0"/>
              <a:t>I saw a swimming bird</a:t>
            </a:r>
          </a:p>
          <a:p>
            <a:r>
              <a:rPr lang="en-US" sz="5400" dirty="0" smtClean="0"/>
              <a:t>I saw a flying bird. ( a bird flying )</a:t>
            </a:r>
          </a:p>
          <a:p>
            <a:r>
              <a:rPr lang="en-US" sz="5400" dirty="0" smtClean="0"/>
              <a:t>A drowning should be rescued.</a:t>
            </a:r>
          </a:p>
          <a:p>
            <a:r>
              <a:rPr lang="en-US" sz="5400" dirty="0" smtClean="0"/>
              <a:t>It is a picture of sleeping baby.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442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961" y="309716"/>
            <a:ext cx="132736" cy="75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78077" y="1489587"/>
            <a:ext cx="7624917" cy="3461847"/>
            <a:chOff x="1578077" y="1489587"/>
            <a:chExt cx="7624917" cy="3461847"/>
          </a:xfrm>
        </p:grpSpPr>
        <p:sp>
          <p:nvSpPr>
            <p:cNvPr id="4" name="Down Arrow 3"/>
            <p:cNvSpPr/>
            <p:nvPr/>
          </p:nvSpPr>
          <p:spPr>
            <a:xfrm rot="14836475">
              <a:off x="4932374" y="2973713"/>
              <a:ext cx="469921" cy="2119204"/>
            </a:xfrm>
            <a:custGeom>
              <a:avLst/>
              <a:gdLst>
                <a:gd name="connsiteX0" fmla="*/ 0 w 469921"/>
                <a:gd name="connsiteY0" fmla="*/ 2340177 h 2923856"/>
                <a:gd name="connsiteX1" fmla="*/ 117480 w 469921"/>
                <a:gd name="connsiteY1" fmla="*/ 2340177 h 2923856"/>
                <a:gd name="connsiteX2" fmla="*/ 117480 w 469921"/>
                <a:gd name="connsiteY2" fmla="*/ 0 h 2923856"/>
                <a:gd name="connsiteX3" fmla="*/ 352441 w 469921"/>
                <a:gd name="connsiteY3" fmla="*/ 0 h 2923856"/>
                <a:gd name="connsiteX4" fmla="*/ 352441 w 469921"/>
                <a:gd name="connsiteY4" fmla="*/ 2340177 h 2923856"/>
                <a:gd name="connsiteX5" fmla="*/ 469921 w 469921"/>
                <a:gd name="connsiteY5" fmla="*/ 2340177 h 2923856"/>
                <a:gd name="connsiteX6" fmla="*/ 234961 w 469921"/>
                <a:gd name="connsiteY6" fmla="*/ 2923856 h 2923856"/>
                <a:gd name="connsiteX7" fmla="*/ 0 w 469921"/>
                <a:gd name="connsiteY7" fmla="*/ 2340177 h 2923856"/>
                <a:gd name="connsiteX0" fmla="*/ 0 w 469921"/>
                <a:gd name="connsiteY0" fmla="*/ 2340177 h 2994239"/>
                <a:gd name="connsiteX1" fmla="*/ 117480 w 469921"/>
                <a:gd name="connsiteY1" fmla="*/ 2340177 h 2994239"/>
                <a:gd name="connsiteX2" fmla="*/ 117480 w 469921"/>
                <a:gd name="connsiteY2" fmla="*/ 0 h 2994239"/>
                <a:gd name="connsiteX3" fmla="*/ 352441 w 469921"/>
                <a:gd name="connsiteY3" fmla="*/ 0 h 2994239"/>
                <a:gd name="connsiteX4" fmla="*/ 352441 w 469921"/>
                <a:gd name="connsiteY4" fmla="*/ 2340177 h 2994239"/>
                <a:gd name="connsiteX5" fmla="*/ 469921 w 469921"/>
                <a:gd name="connsiteY5" fmla="*/ 2340177 h 2994239"/>
                <a:gd name="connsiteX6" fmla="*/ 271758 w 469921"/>
                <a:gd name="connsiteY6" fmla="*/ 2994239 h 2994239"/>
                <a:gd name="connsiteX7" fmla="*/ 0 w 469921"/>
                <a:gd name="connsiteY7" fmla="*/ 2340177 h 299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9921" h="2994239">
                  <a:moveTo>
                    <a:pt x="0" y="2340177"/>
                  </a:moveTo>
                  <a:lnTo>
                    <a:pt x="117480" y="2340177"/>
                  </a:lnTo>
                  <a:lnTo>
                    <a:pt x="117480" y="0"/>
                  </a:lnTo>
                  <a:lnTo>
                    <a:pt x="352441" y="0"/>
                  </a:lnTo>
                  <a:lnTo>
                    <a:pt x="352441" y="2340177"/>
                  </a:lnTo>
                  <a:lnTo>
                    <a:pt x="469921" y="2340177"/>
                  </a:lnTo>
                  <a:lnTo>
                    <a:pt x="271758" y="2994239"/>
                  </a:lnTo>
                  <a:lnTo>
                    <a:pt x="0" y="234017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78077" y="1489587"/>
              <a:ext cx="7624917" cy="3461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So whenever you will see anything to going on , you can use  participle there</a:t>
              </a:r>
              <a:r>
                <a:rPr lang="en-US" dirty="0" smtClean="0"/>
                <a:t>.</a:t>
              </a:r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err="1" smtClean="0"/>
                <a:t>আমি</a:t>
              </a:r>
              <a:r>
                <a:rPr lang="en-US" dirty="0" smtClean="0"/>
                <a:t> </a:t>
              </a:r>
              <a:r>
                <a:rPr lang="en-US" dirty="0" err="1" smtClean="0"/>
                <a:t>একটি</a:t>
              </a:r>
              <a:r>
                <a:rPr lang="en-US" dirty="0" smtClean="0"/>
                <a:t> </a:t>
              </a:r>
              <a:r>
                <a:rPr lang="en-US" dirty="0" err="1" smtClean="0"/>
                <a:t>ঘুমন্ত</a:t>
              </a:r>
              <a:r>
                <a:rPr lang="en-US" dirty="0" smtClean="0"/>
                <a:t> </a:t>
              </a:r>
              <a:r>
                <a:rPr lang="en-US" dirty="0" err="1" smtClean="0"/>
                <a:t>শিশু</a:t>
              </a:r>
              <a:r>
                <a:rPr lang="en-US" dirty="0" smtClean="0"/>
                <a:t> </a:t>
              </a:r>
              <a:r>
                <a:rPr lang="en-US" dirty="0" err="1" smtClean="0"/>
                <a:t>দেখলাম</a:t>
              </a:r>
              <a:r>
                <a:rPr lang="en-US" dirty="0" smtClean="0"/>
                <a:t>।</a:t>
              </a:r>
            </a:p>
            <a:p>
              <a:r>
                <a:rPr lang="en-US" dirty="0" err="1" smtClean="0"/>
                <a:t>এখন</a:t>
              </a:r>
              <a:r>
                <a:rPr lang="en-US" dirty="0" smtClean="0"/>
                <a:t> </a:t>
              </a:r>
              <a:r>
                <a:rPr lang="en-US" dirty="0" err="1" smtClean="0"/>
                <a:t>যদি</a:t>
              </a:r>
              <a:r>
                <a:rPr lang="en-US" dirty="0" smtClean="0"/>
                <a:t> </a:t>
              </a:r>
              <a:r>
                <a:rPr lang="en-US" dirty="0" err="1" smtClean="0"/>
                <a:t>প্রশ্ন</a:t>
              </a:r>
              <a:r>
                <a:rPr lang="en-US" dirty="0" smtClean="0"/>
                <a:t> </a:t>
              </a:r>
              <a:r>
                <a:rPr lang="en-US" dirty="0" err="1" smtClean="0"/>
                <a:t>করি</a:t>
              </a:r>
              <a:r>
                <a:rPr lang="en-US" dirty="0" smtClean="0"/>
                <a:t>, </a:t>
              </a:r>
              <a:r>
                <a:rPr lang="en-US" dirty="0" err="1" smtClean="0"/>
                <a:t>শিশু</a:t>
              </a:r>
              <a:r>
                <a:rPr lang="en-US" dirty="0" smtClean="0"/>
                <a:t> </a:t>
              </a:r>
              <a:r>
                <a:rPr lang="en-US" dirty="0" err="1" smtClean="0"/>
                <a:t>টি</a:t>
              </a:r>
              <a:r>
                <a:rPr lang="en-US" dirty="0" smtClean="0"/>
                <a:t> </a:t>
              </a:r>
              <a:r>
                <a:rPr lang="en-US" dirty="0" err="1" smtClean="0"/>
                <a:t>কী</a:t>
              </a:r>
              <a:r>
                <a:rPr lang="en-US" dirty="0" smtClean="0"/>
                <a:t> </a:t>
              </a:r>
              <a:r>
                <a:rPr lang="en-US" dirty="0" err="1" smtClean="0"/>
                <a:t>অবস্থায়</a:t>
              </a:r>
              <a:r>
                <a:rPr lang="en-US" dirty="0" smtClean="0"/>
                <a:t> </a:t>
              </a:r>
              <a:r>
                <a:rPr lang="en-US" dirty="0" err="1" smtClean="0"/>
                <a:t>ছিলো</a:t>
              </a:r>
              <a:r>
                <a:rPr lang="en-US" dirty="0" smtClean="0"/>
                <a:t>, </a:t>
              </a:r>
              <a:r>
                <a:rPr lang="en-US" dirty="0" err="1" smtClean="0"/>
                <a:t>ঘূমাচ্ছিলো</a:t>
              </a:r>
              <a:r>
                <a:rPr lang="en-US" dirty="0" smtClean="0"/>
                <a:t>।</a:t>
              </a:r>
            </a:p>
            <a:p>
              <a:endParaRPr lang="en-US" dirty="0"/>
            </a:p>
            <a:p>
              <a:endParaRPr lang="en-US" sz="3200" dirty="0" smtClean="0"/>
            </a:p>
            <a:p>
              <a:r>
                <a:rPr lang="en-US" sz="3200" dirty="0"/>
                <a:t> </a:t>
              </a:r>
              <a:r>
                <a:rPr lang="en-US" sz="3200" dirty="0" smtClean="0"/>
                <a:t>I saw a </a:t>
              </a:r>
              <a:r>
                <a:rPr lang="en-US" sz="3200" dirty="0" smtClean="0">
                  <a:solidFill>
                    <a:srgbClr val="FF0000"/>
                  </a:solidFill>
                </a:rPr>
                <a:t>sleeping</a:t>
              </a:r>
              <a:r>
                <a:rPr lang="en-US" sz="3200" dirty="0" smtClean="0"/>
                <a:t> baby.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296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471" y="663677"/>
            <a:ext cx="111645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Past participle </a:t>
            </a:r>
          </a:p>
          <a:p>
            <a:r>
              <a:rPr lang="en-US" sz="3200" dirty="0" smtClean="0"/>
              <a:t>When the happening is finished , you have to use past participle.</a:t>
            </a:r>
          </a:p>
          <a:p>
            <a:r>
              <a:rPr lang="en-US" sz="3200" dirty="0" smtClean="0"/>
              <a:t>Such as: it is a </a:t>
            </a:r>
            <a:r>
              <a:rPr lang="en-US" sz="3200" dirty="0" smtClean="0">
                <a:solidFill>
                  <a:srgbClr val="FF0000"/>
                </a:solidFill>
              </a:rPr>
              <a:t>broken</a:t>
            </a:r>
            <a:r>
              <a:rPr lang="en-US" sz="3200" dirty="0" smtClean="0"/>
              <a:t> glass.</a:t>
            </a:r>
          </a:p>
          <a:p>
            <a:r>
              <a:rPr lang="en-US" sz="3200" dirty="0" smtClean="0"/>
              <a:t>I saw a </a:t>
            </a:r>
            <a:r>
              <a:rPr lang="en-US" sz="3200" dirty="0" smtClean="0">
                <a:solidFill>
                  <a:srgbClr val="FF0000"/>
                </a:solidFill>
              </a:rPr>
              <a:t>killed</a:t>
            </a:r>
            <a:r>
              <a:rPr lang="en-US" sz="3200" dirty="0" smtClean="0"/>
              <a:t> man.</a:t>
            </a:r>
          </a:p>
          <a:p>
            <a:r>
              <a:rPr lang="en-US" sz="3200" dirty="0" smtClean="0"/>
              <a:t>He was an </a:t>
            </a:r>
            <a:r>
              <a:rPr lang="en-US" sz="3200" dirty="0" smtClean="0">
                <a:solidFill>
                  <a:srgbClr val="FF0000"/>
                </a:solidFill>
              </a:rPr>
              <a:t>educated</a:t>
            </a:r>
            <a:r>
              <a:rPr lang="en-US" sz="3200" dirty="0" smtClean="0"/>
              <a:t> man.</a:t>
            </a:r>
          </a:p>
          <a:p>
            <a:r>
              <a:rPr lang="en-US" sz="3200" dirty="0" smtClean="0"/>
              <a:t>He came here to see the </a:t>
            </a:r>
            <a:r>
              <a:rPr lang="en-US" sz="3200" dirty="0" smtClean="0">
                <a:solidFill>
                  <a:srgbClr val="FF0000"/>
                </a:solidFill>
              </a:rPr>
              <a:t>written</a:t>
            </a:r>
            <a:r>
              <a:rPr lang="en-US" sz="3200" dirty="0" smtClean="0"/>
              <a:t> documents.</a:t>
            </a:r>
          </a:p>
          <a:p>
            <a:endParaRPr lang="en-US" sz="3200" dirty="0"/>
          </a:p>
          <a:p>
            <a:r>
              <a:rPr lang="en-US" sz="3200" dirty="0" err="1" smtClean="0"/>
              <a:t>বাংলাতে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যদি</a:t>
            </a:r>
            <a:r>
              <a:rPr lang="en-US" sz="3200" dirty="0" smtClean="0"/>
              <a:t> </a:t>
            </a:r>
            <a:r>
              <a:rPr lang="en-US" sz="3200" dirty="0" err="1" smtClean="0"/>
              <a:t>ইত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অনুসর্গ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পাওয়া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যায়</a:t>
            </a:r>
            <a:r>
              <a:rPr lang="en-US" sz="3200" dirty="0" smtClean="0"/>
              <a:t>। </a:t>
            </a:r>
            <a:r>
              <a:rPr lang="en-US" sz="3200" dirty="0" err="1" smtClean="0"/>
              <a:t>তাহলে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আমরা</a:t>
            </a:r>
            <a:r>
              <a:rPr lang="en-US" sz="3200" dirty="0" smtClean="0"/>
              <a:t>  past participle </a:t>
            </a:r>
            <a:r>
              <a:rPr lang="en-US" sz="3200" dirty="0" err="1" smtClean="0"/>
              <a:t>ব্যবহার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/>
              <a:t> </a:t>
            </a:r>
            <a:r>
              <a:rPr lang="en-US" sz="3200" dirty="0" err="1" smtClean="0"/>
              <a:t>পারি</a:t>
            </a:r>
            <a:r>
              <a:rPr lang="en-US" sz="32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5060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62</TotalTime>
  <Words>415</Words>
  <Application>Microsoft Office PowerPoint</Application>
  <PresentationFormat>Widescreen</PresentationFormat>
  <Paragraphs>80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created xsi:type="dcterms:W3CDTF">2021-05-03T06:34:15Z</dcterms:created>
  <dcterms:modified xsi:type="dcterms:W3CDTF">2021-05-03T11:46:21Z</dcterms:modified>
</cp:coreProperties>
</file>