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2" r:id="rId1"/>
  </p:sldMasterIdLst>
  <p:notesMasterIdLst>
    <p:notesMasterId r:id="rId23"/>
  </p:notesMasterIdLst>
  <p:sldIdLst>
    <p:sldId id="256" r:id="rId2"/>
    <p:sldId id="272" r:id="rId3"/>
    <p:sldId id="275" r:id="rId4"/>
    <p:sldId id="296" r:id="rId5"/>
    <p:sldId id="291" r:id="rId6"/>
    <p:sldId id="277" r:id="rId7"/>
    <p:sldId id="317" r:id="rId8"/>
    <p:sldId id="318" r:id="rId9"/>
    <p:sldId id="319" r:id="rId10"/>
    <p:sldId id="293" r:id="rId11"/>
    <p:sldId id="320" r:id="rId12"/>
    <p:sldId id="313" r:id="rId13"/>
    <p:sldId id="314" r:id="rId14"/>
    <p:sldId id="316" r:id="rId15"/>
    <p:sldId id="315" r:id="rId16"/>
    <p:sldId id="299" r:id="rId17"/>
    <p:sldId id="306" r:id="rId18"/>
    <p:sldId id="284" r:id="rId19"/>
    <p:sldId id="287" r:id="rId20"/>
    <p:sldId id="288" r:id="rId21"/>
    <p:sldId id="262" r:id="rId22"/>
  </p:sldIdLst>
  <p:sldSz cx="9906000" cy="6858000" type="A4"/>
  <p:notesSz cx="6858000" cy="9144000"/>
  <p:defaultText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19" algn="l" defTabSz="914360" rtl="0" eaLnBrk="1" latinLnBrk="0" hangingPunct="1">
      <a:defRPr sz="1800" kern="1200">
        <a:solidFill>
          <a:schemeClr val="tx1"/>
        </a:solidFill>
        <a:latin typeface="+mn-lt"/>
        <a:ea typeface="+mn-ea"/>
        <a:cs typeface="+mn-cs"/>
      </a:defRPr>
    </a:lvl5pPr>
    <a:lvl6pPr marL="2285899" algn="l" defTabSz="914360" rtl="0" eaLnBrk="1" latinLnBrk="0" hangingPunct="1">
      <a:defRPr sz="1800" kern="1200">
        <a:solidFill>
          <a:schemeClr val="tx1"/>
        </a:solidFill>
        <a:latin typeface="+mn-lt"/>
        <a:ea typeface="+mn-ea"/>
        <a:cs typeface="+mn-cs"/>
      </a:defRPr>
    </a:lvl6pPr>
    <a:lvl7pPr marL="2743079"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6600CC"/>
    <a:srgbClr val="000066"/>
    <a:srgbClr val="F2F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2" autoAdjust="0"/>
  </p:normalViewPr>
  <p:slideViewPr>
    <p:cSldViewPr>
      <p:cViewPr>
        <p:scale>
          <a:sx n="77" d="100"/>
          <a:sy n="77" d="100"/>
        </p:scale>
        <p:origin x="-960" y="30"/>
      </p:cViewPr>
      <p:guideLst>
        <p:guide orient="horz" pos="2160"/>
        <p:guide pos="3120"/>
      </p:guideLst>
    </p:cSldViewPr>
  </p:slideViewPr>
  <p:outlineViewPr>
    <p:cViewPr>
      <p:scale>
        <a:sx n="33" d="100"/>
        <a:sy n="33" d="100"/>
      </p:scale>
      <p:origin x="0" y="12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710A0-197D-4A7F-BC18-38605C77A2BF}" type="datetimeFigureOut">
              <a:rPr lang="en-US" smtClean="0"/>
              <a:t>5/3/2021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8C97D-41D6-46FB-A5D0-BDC07205EF01}" type="slidenum">
              <a:rPr lang="en-US" smtClean="0"/>
              <a:t>‹#›</a:t>
            </a:fld>
            <a:endParaRPr lang="en-US"/>
          </a:p>
        </p:txBody>
      </p:sp>
    </p:spTree>
    <p:extLst>
      <p:ext uri="{BB962C8B-B14F-4D97-AF65-F5344CB8AC3E}">
        <p14:creationId xmlns:p14="http://schemas.microsoft.com/office/powerpoint/2010/main" val="2680051326"/>
      </p:ext>
    </p:extLst>
  </p:cSld>
  <p:clrMap bg1="lt1" tx1="dk1" bg2="lt2" tx2="dk2" accent1="accent1" accent2="accent2" accent3="accent3" accent4="accent4" accent5="accent5" accent6="accent6" hlink="hlink" folHlink="folHlink"/>
  <p:notesStyle>
    <a:lvl1pPr marL="0" algn="l" defTabSz="914360" rtl="0" eaLnBrk="1" latinLnBrk="0" hangingPunct="1">
      <a:defRPr sz="1200" kern="1200">
        <a:solidFill>
          <a:schemeClr val="tx1"/>
        </a:solidFill>
        <a:latin typeface="+mn-lt"/>
        <a:ea typeface="+mn-ea"/>
        <a:cs typeface="+mn-cs"/>
      </a:defRPr>
    </a:lvl1pPr>
    <a:lvl2pPr marL="457180" algn="l" defTabSz="914360" rtl="0" eaLnBrk="1" latinLnBrk="0" hangingPunct="1">
      <a:defRPr sz="1200" kern="1200">
        <a:solidFill>
          <a:schemeClr val="tx1"/>
        </a:solidFill>
        <a:latin typeface="+mn-lt"/>
        <a:ea typeface="+mn-ea"/>
        <a:cs typeface="+mn-cs"/>
      </a:defRPr>
    </a:lvl2pPr>
    <a:lvl3pPr marL="914360" algn="l" defTabSz="914360" rtl="0" eaLnBrk="1" latinLnBrk="0" hangingPunct="1">
      <a:defRPr sz="1200" kern="1200">
        <a:solidFill>
          <a:schemeClr val="tx1"/>
        </a:solidFill>
        <a:latin typeface="+mn-lt"/>
        <a:ea typeface="+mn-ea"/>
        <a:cs typeface="+mn-cs"/>
      </a:defRPr>
    </a:lvl3pPr>
    <a:lvl4pPr marL="1371540" algn="l" defTabSz="914360" rtl="0" eaLnBrk="1" latinLnBrk="0" hangingPunct="1">
      <a:defRPr sz="1200" kern="1200">
        <a:solidFill>
          <a:schemeClr val="tx1"/>
        </a:solidFill>
        <a:latin typeface="+mn-lt"/>
        <a:ea typeface="+mn-ea"/>
        <a:cs typeface="+mn-cs"/>
      </a:defRPr>
    </a:lvl4pPr>
    <a:lvl5pPr marL="1828719" algn="l" defTabSz="914360" rtl="0" eaLnBrk="1" latinLnBrk="0" hangingPunct="1">
      <a:defRPr sz="1200" kern="1200">
        <a:solidFill>
          <a:schemeClr val="tx1"/>
        </a:solidFill>
        <a:latin typeface="+mn-lt"/>
        <a:ea typeface="+mn-ea"/>
        <a:cs typeface="+mn-cs"/>
      </a:defRPr>
    </a:lvl5pPr>
    <a:lvl6pPr marL="2285899" algn="l" defTabSz="914360" rtl="0" eaLnBrk="1" latinLnBrk="0" hangingPunct="1">
      <a:defRPr sz="1200" kern="1200">
        <a:solidFill>
          <a:schemeClr val="tx1"/>
        </a:solidFill>
        <a:latin typeface="+mn-lt"/>
        <a:ea typeface="+mn-ea"/>
        <a:cs typeface="+mn-cs"/>
      </a:defRPr>
    </a:lvl6pPr>
    <a:lvl7pPr marL="2743079" algn="l" defTabSz="914360" rtl="0" eaLnBrk="1" latinLnBrk="0" hangingPunct="1">
      <a:defRPr sz="1200" kern="1200">
        <a:solidFill>
          <a:schemeClr val="tx1"/>
        </a:solidFill>
        <a:latin typeface="+mn-lt"/>
        <a:ea typeface="+mn-ea"/>
        <a:cs typeface="+mn-cs"/>
      </a:defRPr>
    </a:lvl7pPr>
    <a:lvl8pPr marL="3200260" algn="l" defTabSz="914360" rtl="0" eaLnBrk="1" latinLnBrk="0" hangingPunct="1">
      <a:defRPr sz="1200" kern="1200">
        <a:solidFill>
          <a:schemeClr val="tx1"/>
        </a:solidFill>
        <a:latin typeface="+mn-lt"/>
        <a:ea typeface="+mn-ea"/>
        <a:cs typeface="+mn-cs"/>
      </a:defRPr>
    </a:lvl8pPr>
    <a:lvl9pPr marL="3657440" algn="l" defTabSz="9143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8C97D-41D6-46FB-A5D0-BDC07205EF01}" type="slidenum">
              <a:rPr lang="en-US" smtClean="0"/>
              <a:t>10</a:t>
            </a:fld>
            <a:endParaRPr lang="en-US"/>
          </a:p>
        </p:txBody>
      </p:sp>
    </p:spTree>
    <p:extLst>
      <p:ext uri="{BB962C8B-B14F-4D97-AF65-F5344CB8AC3E}">
        <p14:creationId xmlns:p14="http://schemas.microsoft.com/office/powerpoint/2010/main" val="308558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8C97D-41D6-46FB-A5D0-BDC07205EF01}" type="slidenum">
              <a:rPr lang="en-US" smtClean="0"/>
              <a:t>11</a:t>
            </a:fld>
            <a:endParaRPr lang="en-US"/>
          </a:p>
        </p:txBody>
      </p:sp>
    </p:spTree>
    <p:extLst>
      <p:ext uri="{BB962C8B-B14F-4D97-AF65-F5344CB8AC3E}">
        <p14:creationId xmlns:p14="http://schemas.microsoft.com/office/powerpoint/2010/main" val="308558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8C97D-41D6-46FB-A5D0-BDC07205EF01}" type="slidenum">
              <a:rPr lang="en-US" smtClean="0"/>
              <a:t>12</a:t>
            </a:fld>
            <a:endParaRPr lang="en-US"/>
          </a:p>
        </p:txBody>
      </p:sp>
    </p:spTree>
    <p:extLst>
      <p:ext uri="{BB962C8B-B14F-4D97-AF65-F5344CB8AC3E}">
        <p14:creationId xmlns:p14="http://schemas.microsoft.com/office/powerpoint/2010/main" val="308558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8C97D-41D6-46FB-A5D0-BDC07205EF01}" type="slidenum">
              <a:rPr lang="en-US" smtClean="0"/>
              <a:t>13</a:t>
            </a:fld>
            <a:endParaRPr lang="en-US"/>
          </a:p>
        </p:txBody>
      </p:sp>
    </p:spTree>
    <p:extLst>
      <p:ext uri="{BB962C8B-B14F-4D97-AF65-F5344CB8AC3E}">
        <p14:creationId xmlns:p14="http://schemas.microsoft.com/office/powerpoint/2010/main" val="308558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8C97D-41D6-46FB-A5D0-BDC07205EF01}" type="slidenum">
              <a:rPr lang="en-US" smtClean="0"/>
              <a:t>14</a:t>
            </a:fld>
            <a:endParaRPr lang="en-US"/>
          </a:p>
        </p:txBody>
      </p:sp>
    </p:spTree>
    <p:extLst>
      <p:ext uri="{BB962C8B-B14F-4D97-AF65-F5344CB8AC3E}">
        <p14:creationId xmlns:p14="http://schemas.microsoft.com/office/powerpoint/2010/main" val="308558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8C97D-41D6-46FB-A5D0-BDC07205EF01}" type="slidenum">
              <a:rPr lang="en-US" smtClean="0"/>
              <a:t>15</a:t>
            </a:fld>
            <a:endParaRPr lang="en-US"/>
          </a:p>
        </p:txBody>
      </p:sp>
    </p:spTree>
    <p:extLst>
      <p:ext uri="{BB962C8B-B14F-4D97-AF65-F5344CB8AC3E}">
        <p14:creationId xmlns:p14="http://schemas.microsoft.com/office/powerpoint/2010/main" val="308558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The teacher may give instructions how to write the answer. </a:t>
            </a:r>
            <a:endParaRPr lang="en-US" dirty="0"/>
          </a:p>
        </p:txBody>
      </p:sp>
      <p:sp>
        <p:nvSpPr>
          <p:cNvPr id="4" name="Slide Number Placeholder 3"/>
          <p:cNvSpPr>
            <a:spLocks noGrp="1"/>
          </p:cNvSpPr>
          <p:nvPr>
            <p:ph type="sldNum" sz="quarter" idx="10"/>
          </p:nvPr>
        </p:nvSpPr>
        <p:spPr/>
        <p:txBody>
          <a:bodyPr/>
          <a:lstStyle/>
          <a:p>
            <a:fld id="{33B8C97D-41D6-46FB-A5D0-BDC07205EF01}" type="slidenum">
              <a:rPr lang="en-US" smtClean="0"/>
              <a:t>16</a:t>
            </a:fld>
            <a:endParaRPr lang="en-US"/>
          </a:p>
        </p:txBody>
      </p:sp>
    </p:spTree>
    <p:extLst>
      <p:ext uri="{BB962C8B-B14F-4D97-AF65-F5344CB8AC3E}">
        <p14:creationId xmlns:p14="http://schemas.microsoft.com/office/powerpoint/2010/main" val="350489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class will be divided into several pairs and then, asked to describe the people &amp; their </a:t>
            </a:r>
            <a:r>
              <a:rPr lang="en-US" dirty="0" err="1" smtClean="0"/>
              <a:t>activities.They</a:t>
            </a:r>
            <a:r>
              <a:rPr lang="en-US" dirty="0" smtClean="0"/>
              <a:t> will have to find out whether any difference</a:t>
            </a:r>
            <a:r>
              <a:rPr lang="en-US" baseline="0" dirty="0" smtClean="0"/>
              <a:t> get.</a:t>
            </a:r>
            <a:endParaRPr lang="en-US" dirty="0" smtClean="0"/>
          </a:p>
        </p:txBody>
      </p:sp>
      <p:sp>
        <p:nvSpPr>
          <p:cNvPr id="4" name="Slide Number Placeholder 3"/>
          <p:cNvSpPr>
            <a:spLocks noGrp="1"/>
          </p:cNvSpPr>
          <p:nvPr>
            <p:ph type="sldNum" sz="quarter" idx="10"/>
          </p:nvPr>
        </p:nvSpPr>
        <p:spPr/>
        <p:txBody>
          <a:bodyPr/>
          <a:lstStyle/>
          <a:p>
            <a:fld id="{33B8C97D-41D6-46FB-A5D0-BDC07205EF01}" type="slidenum">
              <a:rPr lang="en-US" smtClean="0"/>
              <a:t>17</a:t>
            </a:fld>
            <a:endParaRPr lang="en-US"/>
          </a:p>
        </p:txBody>
      </p:sp>
    </p:spTree>
    <p:extLst>
      <p:ext uri="{BB962C8B-B14F-4D97-AF65-F5344CB8AC3E}">
        <p14:creationId xmlns:p14="http://schemas.microsoft.com/office/powerpoint/2010/main" val="146631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class will be divided into several groups and then, asked to write the question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33B8C97D-41D6-46FB-A5D0-BDC07205EF01}" type="slidenum">
              <a:rPr lang="en-US" smtClean="0"/>
              <a:t>18</a:t>
            </a:fld>
            <a:endParaRPr lang="en-US"/>
          </a:p>
        </p:txBody>
      </p:sp>
    </p:spTree>
    <p:extLst>
      <p:ext uri="{BB962C8B-B14F-4D97-AF65-F5344CB8AC3E}">
        <p14:creationId xmlns:p14="http://schemas.microsoft.com/office/powerpoint/2010/main" val="117094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1" y="213042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19" indent="0" algn="ctr">
              <a:buNone/>
              <a:defRPr>
                <a:solidFill>
                  <a:schemeClr val="tx1">
                    <a:tint val="75000"/>
                  </a:schemeClr>
                </a:solidFill>
              </a:defRPr>
            </a:lvl5pPr>
            <a:lvl6pPr marL="2285899" indent="0" algn="ctr">
              <a:buNone/>
              <a:defRPr>
                <a:solidFill>
                  <a:schemeClr val="tx1">
                    <a:tint val="75000"/>
                  </a:schemeClr>
                </a:solidFill>
              </a:defRPr>
            </a:lvl6pPr>
            <a:lvl7pPr marL="2743079"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D628F-7EFD-4A41-BD0C-BEB52C9A5885}"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3535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D628F-7EFD-4A41-BD0C-BEB52C9A5885}"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43566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D628F-7EFD-4A41-BD0C-BEB52C9A5885}"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365883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D628F-7EFD-4A41-BD0C-BEB52C9A5885}"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307682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19" indent="0">
              <a:buNone/>
              <a:defRPr sz="1400">
                <a:solidFill>
                  <a:schemeClr val="tx1">
                    <a:tint val="75000"/>
                  </a:schemeClr>
                </a:solidFill>
              </a:defRPr>
            </a:lvl5pPr>
            <a:lvl6pPr marL="2285899" indent="0">
              <a:buNone/>
              <a:defRPr sz="1400">
                <a:solidFill>
                  <a:schemeClr val="tx1">
                    <a:tint val="75000"/>
                  </a:schemeClr>
                </a:solidFill>
              </a:defRPr>
            </a:lvl6pPr>
            <a:lvl7pPr marL="2743079" indent="0">
              <a:buNone/>
              <a:defRPr sz="1400">
                <a:solidFill>
                  <a:schemeClr val="tx1">
                    <a:tint val="75000"/>
                  </a:schemeClr>
                </a:solidFill>
              </a:defRPr>
            </a:lvl7pPr>
            <a:lvl8pPr marL="3200260" indent="0">
              <a:buNone/>
              <a:defRPr sz="1400">
                <a:solidFill>
                  <a:schemeClr val="tx1">
                    <a:tint val="75000"/>
                  </a:schemeClr>
                </a:solidFill>
              </a:defRPr>
            </a:lvl8pPr>
            <a:lvl9pPr marL="365744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D628F-7EFD-4A41-BD0C-BEB52C9A5885}" type="datetimeFigureOut">
              <a:rPr lang="en-US" smtClean="0"/>
              <a:pPr/>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40339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D628F-7EFD-4A41-BD0C-BEB52C9A5885}"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193873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19" indent="0">
              <a:buNone/>
              <a:defRPr sz="1600" b="1"/>
            </a:lvl5pPr>
            <a:lvl6pPr marL="2285899" indent="0">
              <a:buNone/>
              <a:defRPr sz="1600" b="1"/>
            </a:lvl6pPr>
            <a:lvl7pPr marL="2743079" indent="0">
              <a:buNone/>
              <a:defRPr sz="1600" b="1"/>
            </a:lvl7pPr>
            <a:lvl8pPr marL="3200260" indent="0">
              <a:buNone/>
              <a:defRPr sz="1600" b="1"/>
            </a:lvl8pPr>
            <a:lvl9pPr marL="365744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19" indent="0">
              <a:buNone/>
              <a:defRPr sz="1600" b="1"/>
            </a:lvl5pPr>
            <a:lvl6pPr marL="2285899" indent="0">
              <a:buNone/>
              <a:defRPr sz="1600" b="1"/>
            </a:lvl6pPr>
            <a:lvl7pPr marL="2743079" indent="0">
              <a:buNone/>
              <a:defRPr sz="1600" b="1"/>
            </a:lvl7pPr>
            <a:lvl8pPr marL="3200260" indent="0">
              <a:buNone/>
              <a:defRPr sz="1600" b="1"/>
            </a:lvl8pPr>
            <a:lvl9pPr marL="365744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D628F-7EFD-4A41-BD0C-BEB52C9A5885}" type="datetimeFigureOut">
              <a:rPr lang="en-US" smtClean="0"/>
              <a:pPr/>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370154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D628F-7EFD-4A41-BD0C-BEB52C9A5885}" type="datetimeFigureOut">
              <a:rPr lang="en-US" smtClean="0"/>
              <a:pPr/>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51941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D628F-7EFD-4A41-BD0C-BEB52C9A5885}" type="datetimeFigureOut">
              <a:rPr lang="en-US" smtClean="0"/>
              <a:pPr/>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200234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19" indent="0">
              <a:buNone/>
              <a:defRPr sz="900"/>
            </a:lvl5pPr>
            <a:lvl6pPr marL="2285899" indent="0">
              <a:buNone/>
              <a:defRPr sz="900"/>
            </a:lvl6pPr>
            <a:lvl7pPr marL="2743079" indent="0">
              <a:buNone/>
              <a:defRPr sz="900"/>
            </a:lvl7pPr>
            <a:lvl8pPr marL="3200260" indent="0">
              <a:buNone/>
              <a:defRPr sz="900"/>
            </a:lvl8pPr>
            <a:lvl9pPr marL="36574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D628F-7EFD-4A41-BD0C-BEB52C9A5885}"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414473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19" indent="0">
              <a:buNone/>
              <a:defRPr sz="2000"/>
            </a:lvl5pPr>
            <a:lvl6pPr marL="2285899" indent="0">
              <a:buNone/>
              <a:defRPr sz="2000"/>
            </a:lvl6pPr>
            <a:lvl7pPr marL="2743079" indent="0">
              <a:buNone/>
              <a:defRPr sz="2000"/>
            </a:lvl7pPr>
            <a:lvl8pPr marL="3200260" indent="0">
              <a:buNone/>
              <a:defRPr sz="2000"/>
            </a:lvl8pPr>
            <a:lvl9pPr marL="365744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19" indent="0">
              <a:buNone/>
              <a:defRPr sz="900"/>
            </a:lvl5pPr>
            <a:lvl6pPr marL="2285899" indent="0">
              <a:buNone/>
              <a:defRPr sz="900"/>
            </a:lvl6pPr>
            <a:lvl7pPr marL="2743079" indent="0">
              <a:buNone/>
              <a:defRPr sz="900"/>
            </a:lvl7pPr>
            <a:lvl8pPr marL="3200260" indent="0">
              <a:buNone/>
              <a:defRPr sz="900"/>
            </a:lvl8pPr>
            <a:lvl9pPr marL="36574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D628F-7EFD-4A41-BD0C-BEB52C9A5885}" type="datetimeFigureOut">
              <a:rPr lang="en-US" smtClean="0"/>
              <a:pPr/>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E62B-EA82-4CC3-8D95-02873D96B1AC}" type="slidenum">
              <a:rPr lang="en-US" smtClean="0"/>
              <a:pPr/>
              <a:t>‹#›</a:t>
            </a:fld>
            <a:endParaRPr lang="en-US"/>
          </a:p>
        </p:txBody>
      </p:sp>
    </p:spTree>
    <p:extLst>
      <p:ext uri="{BB962C8B-B14F-4D97-AF65-F5344CB8AC3E}">
        <p14:creationId xmlns:p14="http://schemas.microsoft.com/office/powerpoint/2010/main" val="136666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1" y="6356351"/>
            <a:ext cx="23114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F14D628F-7EFD-4A41-BD0C-BEB52C9A5885}" type="datetimeFigureOut">
              <a:rPr lang="en-US" smtClean="0"/>
              <a:pPr/>
              <a:t>5/3/2021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55A8E62B-EA82-4CC3-8D95-02873D96B1AC}" type="slidenum">
              <a:rPr lang="en-US" smtClean="0"/>
              <a:pPr/>
              <a:t>‹#›</a:t>
            </a:fld>
            <a:endParaRPr lang="en-US"/>
          </a:p>
        </p:txBody>
      </p:sp>
    </p:spTree>
    <p:extLst>
      <p:ext uri="{BB962C8B-B14F-4D97-AF65-F5344CB8AC3E}">
        <p14:creationId xmlns:p14="http://schemas.microsoft.com/office/powerpoint/2010/main" val="1907578844"/>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360" rtl="0" eaLnBrk="1" latinLnBrk="0" hangingPunct="1">
        <a:spcBef>
          <a:spcPct val="0"/>
        </a:spcBef>
        <a:buNone/>
        <a:defRPr sz="4400" kern="1200">
          <a:solidFill>
            <a:schemeClr val="tx1"/>
          </a:solidFill>
          <a:latin typeface="+mj-lt"/>
          <a:ea typeface="+mj-ea"/>
          <a:cs typeface="+mj-cs"/>
        </a:defRPr>
      </a:lvl1pPr>
    </p:titleStyle>
    <p:bodyStyle>
      <a:lvl1pPr marL="342885" indent="-342885" algn="l" defTabSz="9143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8" indent="-285738" algn="l" defTabSz="9143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50" indent="-228590" algn="l" defTabSz="9143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3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09"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89"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19" algn="l" defTabSz="914360" rtl="0" eaLnBrk="1" latinLnBrk="0" hangingPunct="1">
        <a:defRPr sz="1800" kern="1200">
          <a:solidFill>
            <a:schemeClr val="tx1"/>
          </a:solidFill>
          <a:latin typeface="+mn-lt"/>
          <a:ea typeface="+mn-ea"/>
          <a:cs typeface="+mn-cs"/>
        </a:defRPr>
      </a:lvl5pPr>
      <a:lvl6pPr marL="2285899" algn="l" defTabSz="914360" rtl="0" eaLnBrk="1" latinLnBrk="0" hangingPunct="1">
        <a:defRPr sz="1800" kern="1200">
          <a:solidFill>
            <a:schemeClr val="tx1"/>
          </a:solidFill>
          <a:latin typeface="+mn-lt"/>
          <a:ea typeface="+mn-ea"/>
          <a:cs typeface="+mn-cs"/>
        </a:defRPr>
      </a:lvl6pPr>
      <a:lvl7pPr marL="2743079"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1676" y="234288"/>
            <a:ext cx="8502650" cy="707882"/>
          </a:xfrm>
          <a:prstGeom prst="rect">
            <a:avLst/>
          </a:prstGeom>
          <a:ln/>
        </p:spPr>
        <p:style>
          <a:lnRef idx="1">
            <a:schemeClr val="accent2"/>
          </a:lnRef>
          <a:fillRef idx="2">
            <a:schemeClr val="accent2"/>
          </a:fillRef>
          <a:effectRef idx="1">
            <a:schemeClr val="accent2"/>
          </a:effectRef>
          <a:fontRef idx="minor">
            <a:schemeClr val="dk1"/>
          </a:fontRef>
        </p:style>
        <p:txBody>
          <a:bodyPr wrap="square" lIns="91436" tIns="45718" rIns="91436" bIns="45718">
            <a:spAutoFit/>
          </a:bodyPr>
          <a:lstStyle/>
          <a:p>
            <a:pPr algn="ctr"/>
            <a:r>
              <a:rPr lang="en-US" sz="40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Roboto Black" pitchFamily="2" charset="0"/>
                <a:ea typeface="Roboto Black" pitchFamily="2" charset="0"/>
              </a:rPr>
              <a:t>Good Morning, </a:t>
            </a:r>
            <a:r>
              <a:rPr lang="en-US" sz="40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Roboto Black" pitchFamily="2" charset="0"/>
                <a:ea typeface="Roboto Black" pitchFamily="2" charset="0"/>
              </a:rPr>
              <a:t>dear </a:t>
            </a:r>
            <a:r>
              <a:rPr lang="en-US" sz="40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Roboto Black" pitchFamily="2" charset="0"/>
                <a:ea typeface="Roboto Black" pitchFamily="2" charset="0"/>
              </a:rPr>
              <a:t>students</a:t>
            </a:r>
          </a:p>
        </p:txBody>
      </p:sp>
      <p:sp>
        <p:nvSpPr>
          <p:cNvPr id="2" name="Rectangle 1"/>
          <p:cNvSpPr/>
          <p:nvPr/>
        </p:nvSpPr>
        <p:spPr>
          <a:xfrm>
            <a:off x="701676" y="942176"/>
            <a:ext cx="8502650" cy="48840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spcCol="0" rtlCol="0" anchor="ctr"/>
          <a:lstStyle/>
          <a:p>
            <a:pPr algn="ctr"/>
            <a:r>
              <a:rPr lang="en-US" dirty="0" smtClean="0"/>
              <a:t>                                                                  </a:t>
            </a:r>
            <a:endParaRPr lang="en-US" dirty="0"/>
          </a:p>
        </p:txBody>
      </p:sp>
      <p:sp>
        <p:nvSpPr>
          <p:cNvPr id="7" name="Rectangle 6"/>
          <p:cNvSpPr/>
          <p:nvPr/>
        </p:nvSpPr>
        <p:spPr>
          <a:xfrm>
            <a:off x="701676" y="5826177"/>
            <a:ext cx="8502650" cy="707882"/>
          </a:xfrm>
          <a:prstGeom prst="rect">
            <a:avLst/>
          </a:prstGeom>
          <a:ln/>
        </p:spPr>
        <p:style>
          <a:lnRef idx="1">
            <a:schemeClr val="accent2"/>
          </a:lnRef>
          <a:fillRef idx="2">
            <a:schemeClr val="accent2"/>
          </a:fillRef>
          <a:effectRef idx="1">
            <a:schemeClr val="accent2"/>
          </a:effectRef>
          <a:fontRef idx="minor">
            <a:schemeClr val="dk1"/>
          </a:fontRef>
        </p:style>
        <p:txBody>
          <a:bodyPr wrap="square" lIns="91436" tIns="45718" rIns="91436" bIns="45718">
            <a:spAutoFit/>
          </a:bodyPr>
          <a:lstStyle/>
          <a:p>
            <a:pPr algn="ctr"/>
            <a:r>
              <a:rPr lang="en-US" sz="40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Roboto Black" pitchFamily="2" charset="0"/>
                <a:ea typeface="Roboto Black" pitchFamily="2" charset="0"/>
              </a:rPr>
              <a:t>How are you</a:t>
            </a:r>
            <a:r>
              <a:rPr lang="en-US" sz="40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Roboto Black" pitchFamily="2" charset="0"/>
                <a:ea typeface="Roboto Black" pitchFamily="2" charset="0"/>
              </a:rPr>
              <a:t>? </a:t>
            </a:r>
            <a:endParaRPr lang="en-US" sz="40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Roboto Black" pitchFamily="2" charset="0"/>
              <a:ea typeface="Roboto Black"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plus(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974757" y="902589"/>
            <a:ext cx="1752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latin typeface="Arial Black" pitchFamily="34" charset="0"/>
              </a:rPr>
              <a:t>Depict</a:t>
            </a:r>
            <a:endParaRPr lang="en-US" sz="2000" dirty="0">
              <a:latin typeface="Arial Black" pitchFamily="34" charset="0"/>
            </a:endParaRPr>
          </a:p>
        </p:txBody>
      </p:sp>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34" b="98742" l="9748" r="89937"/>
                    </a14:imgEffect>
                  </a14:imgLayer>
                </a14:imgProps>
              </a:ext>
              <a:ext uri="{28A0092B-C50C-407E-A947-70E740481C1C}">
                <a14:useLocalDpi xmlns:a14="http://schemas.microsoft.com/office/drawing/2010/main" val="0"/>
              </a:ext>
            </a:extLst>
          </a:blip>
          <a:srcRect/>
          <a:stretch>
            <a:fillRect/>
          </a:stretch>
        </p:blipFill>
        <p:spPr bwMode="auto">
          <a:xfrm>
            <a:off x="0" y="332554"/>
            <a:ext cx="2546303" cy="17248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0" y="1849069"/>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rPr>
              <a:t>Portray</a:t>
            </a:r>
            <a:endParaRPr lang="en-US" sz="2800" b="1" dirty="0">
              <a:ln w="11430"/>
              <a:solidFill>
                <a:srgbClr val="FF0000"/>
              </a:solidFill>
              <a:effectLst>
                <a:outerShdw blurRad="50800" dist="39000" dir="5460000" algn="tl">
                  <a:srgbClr val="000000">
                    <a:alpha val="38000"/>
                  </a:srgbClr>
                </a:outerShdw>
              </a:effectLst>
            </a:endParaRPr>
          </a:p>
        </p:txBody>
      </p:sp>
      <p:sp>
        <p:nvSpPr>
          <p:cNvPr id="25" name="Rectangle 24"/>
          <p:cNvSpPr/>
          <p:nvPr/>
        </p:nvSpPr>
        <p:spPr>
          <a:xfrm>
            <a:off x="7620000" y="2547281"/>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000066"/>
                </a:solidFill>
                <a:effectLst>
                  <a:outerShdw blurRad="50800" dist="39000" dir="5460000" algn="tl">
                    <a:srgbClr val="000000">
                      <a:alpha val="38000"/>
                    </a:srgbClr>
                  </a:outerShdw>
                </a:effectLst>
              </a:rPr>
              <a:t>Represent</a:t>
            </a:r>
            <a:endParaRPr lang="en-US" sz="2800" b="1" dirty="0">
              <a:ln w="11430"/>
              <a:solidFill>
                <a:srgbClr val="000066"/>
              </a:solidFill>
              <a:effectLst>
                <a:outerShdw blurRad="50800" dist="39000" dir="5460000" algn="tl">
                  <a:srgbClr val="000000">
                    <a:alpha val="38000"/>
                  </a:srgbClr>
                </a:outerShdw>
              </a:effectLst>
            </a:endParaRPr>
          </a:p>
        </p:txBody>
      </p:sp>
      <p:sp>
        <p:nvSpPr>
          <p:cNvPr id="26" name="Rectangle 25"/>
          <p:cNvSpPr/>
          <p:nvPr/>
        </p:nvSpPr>
        <p:spPr>
          <a:xfrm>
            <a:off x="7620000" y="3226950"/>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Illustrate</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Rectangle 26"/>
          <p:cNvSpPr/>
          <p:nvPr/>
        </p:nvSpPr>
        <p:spPr>
          <a:xfrm>
            <a:off x="7620000" y="3861375"/>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solidFill>
                  <a:srgbClr val="00B0F0"/>
                </a:solidFill>
                <a:effectLst>
                  <a:outerShdw blurRad="76200" dist="50800" dir="5400000" algn="tl" rotWithShape="0">
                    <a:srgbClr val="000000">
                      <a:alpha val="65000"/>
                    </a:srgbClr>
                  </a:outerShdw>
                </a:effectLst>
              </a:rPr>
              <a:t>Picture</a:t>
            </a:r>
            <a:endParaRPr lang="en-US" sz="2800" b="1" spc="50" dirty="0">
              <a:ln w="11430"/>
              <a:solidFill>
                <a:srgbClr val="00B0F0"/>
              </a:soli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584" y="1756765"/>
            <a:ext cx="4943994" cy="32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066800" y="5823465"/>
            <a:ext cx="7543800"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Meaning: to show or represent something</a:t>
            </a:r>
            <a:endParaRPr lang="en-US" sz="2400" b="1" dirty="0"/>
          </a:p>
        </p:txBody>
      </p:sp>
      <p:sp>
        <p:nvSpPr>
          <p:cNvPr id="14" name="TextBox 13"/>
          <p:cNvSpPr txBox="1"/>
          <p:nvPr/>
        </p:nvSpPr>
        <p:spPr>
          <a:xfrm>
            <a:off x="1905000" y="228599"/>
            <a:ext cx="6934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Let’s introduce with some key words</a:t>
            </a:r>
            <a:endParaRPr lang="en-US" sz="2000" b="1" dirty="0">
              <a:latin typeface="Times New Roman" pitchFamily="18" charset="0"/>
              <a:cs typeface="Times New Roman" pitchFamily="18" charset="0"/>
            </a:endParaRPr>
          </a:p>
        </p:txBody>
      </p:sp>
      <p:sp>
        <p:nvSpPr>
          <p:cNvPr id="22" name="TextBox 21"/>
          <p:cNvSpPr txBox="1"/>
          <p:nvPr/>
        </p:nvSpPr>
        <p:spPr>
          <a:xfrm>
            <a:off x="1079157" y="5638800"/>
            <a:ext cx="7543800"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t>Sentence: Her </a:t>
            </a:r>
            <a:r>
              <a:rPr lang="en-US" sz="2400" b="1" dirty="0"/>
              <a:t>paintings depict the lives of ordinary people in the last century</a:t>
            </a:r>
            <a:r>
              <a:rPr lang="en-US" sz="2400" b="1" dirty="0" smtClean="0"/>
              <a:t>.</a:t>
            </a:r>
            <a:endParaRPr lang="en-US" sz="2400"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circle(in)">
                                      <p:cBhvr>
                                        <p:cTn id="10" dur="2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 calcmode="lin" valueType="num">
                                      <p:cBhvr>
                                        <p:cTn id="27" dur="1000" fill="hold"/>
                                        <p:tgtEl>
                                          <p:spTgt spid="5122"/>
                                        </p:tgtEl>
                                        <p:attrNameLst>
                                          <p:attrName>ppt_w</p:attrName>
                                        </p:attrNameLst>
                                      </p:cBhvr>
                                      <p:tavLst>
                                        <p:tav tm="0">
                                          <p:val>
                                            <p:fltVal val="0"/>
                                          </p:val>
                                        </p:tav>
                                        <p:tav tm="100000">
                                          <p:val>
                                            <p:strVal val="#ppt_w"/>
                                          </p:val>
                                        </p:tav>
                                      </p:tavLst>
                                    </p:anim>
                                    <p:anim calcmode="lin" valueType="num">
                                      <p:cBhvr>
                                        <p:cTn id="28" dur="1000" fill="hold"/>
                                        <p:tgtEl>
                                          <p:spTgt spid="5122"/>
                                        </p:tgtEl>
                                        <p:attrNameLst>
                                          <p:attrName>ppt_h</p:attrName>
                                        </p:attrNameLst>
                                      </p:cBhvr>
                                      <p:tavLst>
                                        <p:tav tm="0">
                                          <p:val>
                                            <p:fltVal val="0"/>
                                          </p:val>
                                        </p:tav>
                                        <p:tav tm="100000">
                                          <p:val>
                                            <p:strVal val="#ppt_h"/>
                                          </p:val>
                                        </p:tav>
                                      </p:tavLst>
                                    </p:anim>
                                    <p:anim calcmode="lin" valueType="num">
                                      <p:cBhvr>
                                        <p:cTn id="29" dur="1000" fill="hold"/>
                                        <p:tgtEl>
                                          <p:spTgt spid="5122"/>
                                        </p:tgtEl>
                                        <p:attrNameLst>
                                          <p:attrName>style.rotation</p:attrName>
                                        </p:attrNameLst>
                                      </p:cBhvr>
                                      <p:tavLst>
                                        <p:tav tm="0">
                                          <p:val>
                                            <p:fltVal val="90"/>
                                          </p:val>
                                        </p:tav>
                                        <p:tav tm="100000">
                                          <p:val>
                                            <p:fltVal val="0"/>
                                          </p:val>
                                        </p:tav>
                                      </p:tavLst>
                                    </p:anim>
                                    <p:animEffect transition="in" filter="fade">
                                      <p:cBhvr>
                                        <p:cTn id="30" dur="1000"/>
                                        <p:tgtEl>
                                          <p:spTgt spid="512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ppt_x</p:attrName>
                                        </p:attrNameLst>
                                      </p:cBhvr>
                                      <p:tavLst>
                                        <p:tav tm="0">
                                          <p:val>
                                            <p:strVal val="#ppt_x"/>
                                          </p:val>
                                        </p:tav>
                                        <p:tav tm="100000">
                                          <p:val>
                                            <p:strVal val="#ppt_x"/>
                                          </p:val>
                                        </p:tav>
                                      </p:tavLst>
                                    </p:anim>
                                    <p:anim calcmode="lin" valueType="num">
                                      <p:cBhvr>
                                        <p:cTn id="37" dur="2000" fill="hold"/>
                                        <p:tgtEl>
                                          <p:spTgt spid="3"/>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000"/>
                                        <p:tgtEl>
                                          <p:spTgt spid="25"/>
                                        </p:tgtEl>
                                      </p:cBhvr>
                                    </p:animEffect>
                                    <p:anim calcmode="lin" valueType="num">
                                      <p:cBhvr>
                                        <p:cTn id="41" dur="2000" fill="hold"/>
                                        <p:tgtEl>
                                          <p:spTgt spid="25"/>
                                        </p:tgtEl>
                                        <p:attrNameLst>
                                          <p:attrName>ppt_x</p:attrName>
                                        </p:attrNameLst>
                                      </p:cBhvr>
                                      <p:tavLst>
                                        <p:tav tm="0">
                                          <p:val>
                                            <p:strVal val="#ppt_x"/>
                                          </p:val>
                                        </p:tav>
                                        <p:tav tm="100000">
                                          <p:val>
                                            <p:strVal val="#ppt_x"/>
                                          </p:val>
                                        </p:tav>
                                      </p:tavLst>
                                    </p:anim>
                                    <p:anim calcmode="lin" valueType="num">
                                      <p:cBhvr>
                                        <p:cTn id="42" dur="2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2000"/>
                                        <p:tgtEl>
                                          <p:spTgt spid="26"/>
                                        </p:tgtEl>
                                      </p:cBhvr>
                                    </p:animEffect>
                                    <p:anim calcmode="lin" valueType="num">
                                      <p:cBhvr>
                                        <p:cTn id="46" dur="2000" fill="hold"/>
                                        <p:tgtEl>
                                          <p:spTgt spid="26"/>
                                        </p:tgtEl>
                                        <p:attrNameLst>
                                          <p:attrName>ppt_x</p:attrName>
                                        </p:attrNameLst>
                                      </p:cBhvr>
                                      <p:tavLst>
                                        <p:tav tm="0">
                                          <p:val>
                                            <p:strVal val="#ppt_x"/>
                                          </p:val>
                                        </p:tav>
                                        <p:tav tm="100000">
                                          <p:val>
                                            <p:strVal val="#ppt_x"/>
                                          </p:val>
                                        </p:tav>
                                      </p:tavLst>
                                    </p:anim>
                                    <p:anim calcmode="lin" valueType="num">
                                      <p:cBhvr>
                                        <p:cTn id="47" dur="2000" fill="hold"/>
                                        <p:tgtEl>
                                          <p:spTgt spid="2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2000"/>
                                        <p:tgtEl>
                                          <p:spTgt spid="27"/>
                                        </p:tgtEl>
                                      </p:cBhvr>
                                    </p:animEffect>
                                    <p:anim calcmode="lin" valueType="num">
                                      <p:cBhvr>
                                        <p:cTn id="51" dur="2000" fill="hold"/>
                                        <p:tgtEl>
                                          <p:spTgt spid="27"/>
                                        </p:tgtEl>
                                        <p:attrNameLst>
                                          <p:attrName>ppt_x</p:attrName>
                                        </p:attrNameLst>
                                      </p:cBhvr>
                                      <p:tavLst>
                                        <p:tav tm="0">
                                          <p:val>
                                            <p:strVal val="#ppt_x"/>
                                          </p:val>
                                        </p:tav>
                                        <p:tav tm="100000">
                                          <p:val>
                                            <p:strVal val="#ppt_x"/>
                                          </p:val>
                                        </p:tav>
                                      </p:tavLst>
                                    </p:anim>
                                    <p:anim calcmode="lin" valueType="num">
                                      <p:cBhvr>
                                        <p:cTn id="52" dur="2000" fill="hold"/>
                                        <p:tgtEl>
                                          <p:spTgt spid="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anim calcmode="lin" valueType="num">
                                      <p:cBhvr>
                                        <p:cTn id="56" dur="2000" fill="hold"/>
                                        <p:tgtEl>
                                          <p:spTgt spid="13"/>
                                        </p:tgtEl>
                                        <p:attrNameLst>
                                          <p:attrName>ppt_x</p:attrName>
                                        </p:attrNameLst>
                                      </p:cBhvr>
                                      <p:tavLst>
                                        <p:tav tm="0">
                                          <p:val>
                                            <p:strVal val="#ppt_x"/>
                                          </p:val>
                                        </p:tav>
                                        <p:tav tm="100000">
                                          <p:val>
                                            <p:strVal val="#ppt_x"/>
                                          </p:val>
                                        </p:tav>
                                      </p:tavLst>
                                    </p:anim>
                                    <p:anim calcmode="lin" valueType="num">
                                      <p:cBhvr>
                                        <p:cTn id="57"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25" grpId="0" animBg="1"/>
      <p:bldP spid="26" grpId="0" animBg="1"/>
      <p:bldP spid="27" grpId="0" animBg="1"/>
      <p:bldP spid="13" grpId="0" animBg="1"/>
      <p:bldP spid="14"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505200" y="473723"/>
            <a:ext cx="1752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latin typeface="Arial Black" pitchFamily="34" charset="0"/>
              </a:rPr>
              <a:t>Trivial</a:t>
            </a:r>
            <a:endParaRPr lang="en-US" sz="2000" dirty="0">
              <a:latin typeface="Arial Black" pitchFamily="34" charset="0"/>
            </a:endParaRPr>
          </a:p>
        </p:txBody>
      </p:sp>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34" b="98742" l="9748" r="89937"/>
                    </a14:imgEffect>
                  </a14:imgLayer>
                </a14:imgProps>
              </a:ext>
              <a:ext uri="{28A0092B-C50C-407E-A947-70E740481C1C}">
                <a14:useLocalDpi xmlns:a14="http://schemas.microsoft.com/office/drawing/2010/main" val="0"/>
              </a:ext>
            </a:extLst>
          </a:blip>
          <a:srcRect/>
          <a:stretch>
            <a:fillRect/>
          </a:stretch>
        </p:blipFill>
        <p:spPr bwMode="auto">
          <a:xfrm>
            <a:off x="0" y="332554"/>
            <a:ext cx="2546303" cy="17248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0" y="1468069"/>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rPr>
              <a:t>Slight </a:t>
            </a:r>
            <a:endParaRPr lang="en-US" sz="2800" b="1" dirty="0">
              <a:ln w="11430"/>
              <a:solidFill>
                <a:srgbClr val="FF0000"/>
              </a:solidFill>
              <a:effectLst>
                <a:outerShdw blurRad="50800" dist="39000" dir="5460000" algn="tl">
                  <a:srgbClr val="000000">
                    <a:alpha val="38000"/>
                  </a:srgbClr>
                </a:outerShdw>
              </a:effectLst>
            </a:endParaRPr>
          </a:p>
        </p:txBody>
      </p:sp>
      <p:sp>
        <p:nvSpPr>
          <p:cNvPr id="25" name="Rectangle 24"/>
          <p:cNvSpPr/>
          <p:nvPr/>
        </p:nvSpPr>
        <p:spPr>
          <a:xfrm>
            <a:off x="7620000" y="2166281"/>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000066"/>
                </a:solidFill>
                <a:effectLst>
                  <a:outerShdw blurRad="50800" dist="39000" dir="5460000" algn="tl">
                    <a:srgbClr val="000000">
                      <a:alpha val="38000"/>
                    </a:srgbClr>
                  </a:outerShdw>
                </a:effectLst>
              </a:rPr>
              <a:t>Small</a:t>
            </a:r>
            <a:endParaRPr lang="en-US" sz="2800" b="1" dirty="0">
              <a:ln w="11430"/>
              <a:solidFill>
                <a:srgbClr val="000066"/>
              </a:solidFill>
              <a:effectLst>
                <a:outerShdw blurRad="50800" dist="39000" dir="5460000" algn="tl">
                  <a:srgbClr val="000000">
                    <a:alpha val="38000"/>
                  </a:srgbClr>
                </a:outerShdw>
              </a:effectLst>
            </a:endParaRPr>
          </a:p>
        </p:txBody>
      </p:sp>
      <p:sp>
        <p:nvSpPr>
          <p:cNvPr id="26" name="Rectangle 25"/>
          <p:cNvSpPr/>
          <p:nvPr/>
        </p:nvSpPr>
        <p:spPr>
          <a:xfrm>
            <a:off x="7620000" y="2845950"/>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Minor</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Rectangle 26"/>
          <p:cNvSpPr/>
          <p:nvPr/>
        </p:nvSpPr>
        <p:spPr>
          <a:xfrm>
            <a:off x="7620000" y="3480375"/>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solidFill>
                  <a:srgbClr val="00B0F0"/>
                </a:solidFill>
                <a:effectLst>
                  <a:outerShdw blurRad="76200" dist="50800" dir="5400000" algn="tl" rotWithShape="0">
                    <a:srgbClr val="000000">
                      <a:alpha val="65000"/>
                    </a:srgbClr>
                  </a:outerShdw>
                </a:effectLst>
              </a:rPr>
              <a:t>Petty</a:t>
            </a:r>
            <a:endParaRPr lang="en-US" sz="2800" b="1" spc="50" dirty="0">
              <a:ln w="11430"/>
              <a:solidFill>
                <a:srgbClr val="00B0F0"/>
              </a:solidFill>
              <a:effectLst>
                <a:outerShdw blurRad="76200" dist="50800" dir="5400000" algn="tl" rotWithShape="0">
                  <a:srgbClr val="000000">
                    <a:alpha val="65000"/>
                  </a:srgbClr>
                </a:outerShdw>
              </a:effectLst>
            </a:endParaRPr>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695" y="1452495"/>
            <a:ext cx="3394610" cy="320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57201" y="5608607"/>
            <a:ext cx="8870799"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Meaning: a little value or importance</a:t>
            </a:r>
            <a:endParaRPr lang="en-US" sz="2400" b="1" dirty="0"/>
          </a:p>
        </p:txBody>
      </p:sp>
      <p:sp>
        <p:nvSpPr>
          <p:cNvPr id="22" name="TextBox 21"/>
          <p:cNvSpPr txBox="1"/>
          <p:nvPr/>
        </p:nvSpPr>
        <p:spPr>
          <a:xfrm>
            <a:off x="457200" y="5608606"/>
            <a:ext cx="8870799"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t>Sentence: He </a:t>
            </a:r>
            <a:r>
              <a:rPr lang="en-US" sz="2400" b="1" dirty="0"/>
              <a:t>could remember every trivial incident in great detail</a:t>
            </a:r>
            <a:r>
              <a:rPr lang="en-US" sz="2400" b="1" dirty="0" smtClean="0"/>
              <a:t>.</a:t>
            </a:r>
            <a:endParaRPr lang="en-US" sz="2400" b="1" dirty="0"/>
          </a:p>
        </p:txBody>
      </p:sp>
    </p:spTree>
    <p:extLst>
      <p:ext uri="{BB962C8B-B14F-4D97-AF65-F5344CB8AC3E}">
        <p14:creationId xmlns:p14="http://schemas.microsoft.com/office/powerpoint/2010/main" val="4604278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transition="in" filter="fade">
                                      <p:cBhvr>
                                        <p:cTn id="10" dur="1000"/>
                                        <p:tgtEl>
                                          <p:spTgt spid="409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fltVal val="0"/>
                                          </p:val>
                                        </p:tav>
                                        <p:tav tm="100000">
                                          <p:val>
                                            <p:strVal val="#ppt_w"/>
                                          </p:val>
                                        </p:tav>
                                      </p:tavLst>
                                    </p:anim>
                                    <p:anim calcmode="lin" valueType="num">
                                      <p:cBhvr>
                                        <p:cTn id="20" dur="1000" fill="hold"/>
                                        <p:tgtEl>
                                          <p:spTgt spid="6147"/>
                                        </p:tgtEl>
                                        <p:attrNameLst>
                                          <p:attrName>ppt_h</p:attrName>
                                        </p:attrNameLst>
                                      </p:cBhvr>
                                      <p:tavLst>
                                        <p:tav tm="0">
                                          <p:val>
                                            <p:fltVal val="0"/>
                                          </p:val>
                                        </p:tav>
                                        <p:tav tm="100000">
                                          <p:val>
                                            <p:strVal val="#ppt_h"/>
                                          </p:val>
                                        </p:tav>
                                      </p:tavLst>
                                    </p:anim>
                                    <p:anim calcmode="lin" valueType="num">
                                      <p:cBhvr>
                                        <p:cTn id="21" dur="1000" fill="hold"/>
                                        <p:tgtEl>
                                          <p:spTgt spid="6147"/>
                                        </p:tgtEl>
                                        <p:attrNameLst>
                                          <p:attrName>style.rotation</p:attrName>
                                        </p:attrNameLst>
                                      </p:cBhvr>
                                      <p:tavLst>
                                        <p:tav tm="0">
                                          <p:val>
                                            <p:fltVal val="90"/>
                                          </p:val>
                                        </p:tav>
                                        <p:tav tm="100000">
                                          <p:val>
                                            <p:fltVal val="0"/>
                                          </p:val>
                                        </p:tav>
                                      </p:tavLst>
                                    </p:anim>
                                    <p:animEffect transition="in" filter="fade">
                                      <p:cBhvr>
                                        <p:cTn id="22" dur="1000"/>
                                        <p:tgtEl>
                                          <p:spTgt spid="6147"/>
                                        </p:tgtEl>
                                      </p:cBhvr>
                                    </p:animEffect>
                                  </p:childTnLst>
                                </p:cTn>
                              </p:par>
                              <p:par>
                                <p:cTn id="23" presetID="3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25" grpId="0" animBg="1"/>
      <p:bldP spid="26" grpId="0" animBg="1"/>
      <p:bldP spid="27" grpId="0" animBg="1"/>
      <p:bldP spid="14"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581400" y="427811"/>
            <a:ext cx="3124200" cy="769441"/>
          </a:xfrm>
          <a:prstGeom prst="rect">
            <a:avLst/>
          </a:prstGeom>
          <a:noFill/>
        </p:spPr>
        <p:txBody>
          <a:bodyPr wrap="square" rtlCol="0">
            <a:sp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Gesture</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endParaRPr>
          </a:p>
        </p:txBody>
      </p:sp>
      <p:pic>
        <p:nvPicPr>
          <p:cNvPr id="2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34" b="98742" l="9748" r="89937"/>
                    </a14:imgEffect>
                  </a14:imgLayer>
                </a14:imgProps>
              </a:ext>
              <a:ext uri="{28A0092B-C50C-407E-A947-70E740481C1C}">
                <a14:useLocalDpi xmlns:a14="http://schemas.microsoft.com/office/drawing/2010/main" val="0"/>
              </a:ext>
            </a:extLst>
          </a:blip>
          <a:srcRect/>
          <a:stretch>
            <a:fillRect/>
          </a:stretch>
        </p:blipFill>
        <p:spPr bwMode="auto">
          <a:xfrm>
            <a:off x="152400" y="311959"/>
            <a:ext cx="2546303" cy="17248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482432"/>
            <a:ext cx="4495800" cy="38515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6" name="Rectangle 25"/>
          <p:cNvSpPr/>
          <p:nvPr/>
        </p:nvSpPr>
        <p:spPr>
          <a:xfrm>
            <a:off x="7391400" y="1620469"/>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signal</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7" name="Rectangle 26"/>
          <p:cNvSpPr/>
          <p:nvPr/>
        </p:nvSpPr>
        <p:spPr>
          <a:xfrm>
            <a:off x="7391400" y="2318681"/>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w="1905"/>
                <a:solidFill>
                  <a:srgbClr val="00B0F0"/>
                </a:solidFill>
                <a:effectLst>
                  <a:innerShdw blurRad="69850" dist="43180" dir="5400000">
                    <a:srgbClr val="000000">
                      <a:alpha val="65000"/>
                    </a:srgbClr>
                  </a:innerShdw>
                </a:effectLst>
              </a:rPr>
              <a:t>sign </a:t>
            </a:r>
            <a:endParaRPr lang="en-US" sz="2800" b="1" dirty="0">
              <a:ln w="1905"/>
              <a:solidFill>
                <a:srgbClr val="00B0F0"/>
              </a:solidFill>
              <a:effectLst>
                <a:innerShdw blurRad="69850" dist="43180" dir="5400000">
                  <a:srgbClr val="000000">
                    <a:alpha val="65000"/>
                  </a:srgbClr>
                </a:innerShdw>
              </a:effectLst>
            </a:endParaRPr>
          </a:p>
        </p:txBody>
      </p:sp>
      <p:sp>
        <p:nvSpPr>
          <p:cNvPr id="28" name="Rectangle 27"/>
          <p:cNvSpPr/>
          <p:nvPr/>
        </p:nvSpPr>
        <p:spPr>
          <a:xfrm>
            <a:off x="7391400" y="2960027"/>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w="1905"/>
                <a:solidFill>
                  <a:srgbClr val="6600CC"/>
                </a:solidFill>
                <a:effectLst>
                  <a:innerShdw blurRad="69850" dist="43180" dir="5400000">
                    <a:srgbClr val="000000">
                      <a:alpha val="65000"/>
                    </a:srgbClr>
                  </a:innerShdw>
                </a:effectLst>
              </a:rPr>
              <a:t>motion</a:t>
            </a:r>
            <a:endParaRPr lang="en-US" sz="2800" b="1" dirty="0">
              <a:ln w="1905"/>
              <a:solidFill>
                <a:srgbClr val="6600CC"/>
              </a:solidFill>
              <a:effectLst>
                <a:innerShdw blurRad="69850" dist="43180" dir="5400000">
                  <a:srgbClr val="000000">
                    <a:alpha val="65000"/>
                  </a:srgbClr>
                </a:innerShdw>
              </a:effectLst>
            </a:endParaRPr>
          </a:p>
        </p:txBody>
      </p:sp>
      <p:sp>
        <p:nvSpPr>
          <p:cNvPr id="29" name="Rectangle 28"/>
          <p:cNvSpPr/>
          <p:nvPr/>
        </p:nvSpPr>
        <p:spPr>
          <a:xfrm>
            <a:off x="7391400" y="3632775"/>
            <a:ext cx="17526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w="1905"/>
                <a:solidFill>
                  <a:srgbClr val="FF0066"/>
                </a:solidFill>
                <a:effectLst>
                  <a:innerShdw blurRad="69850" dist="43180" dir="5400000">
                    <a:srgbClr val="000000">
                      <a:alpha val="65000"/>
                    </a:srgbClr>
                  </a:innerShdw>
                </a:effectLst>
              </a:rPr>
              <a:t>wave</a:t>
            </a:r>
            <a:endParaRPr lang="en-US" sz="2800" b="1" dirty="0">
              <a:ln w="1905"/>
              <a:solidFill>
                <a:srgbClr val="FF0066"/>
              </a:solidFill>
              <a:effectLst>
                <a:innerShdw blurRad="69850" dist="43180" dir="5400000">
                  <a:srgbClr val="000000">
                    <a:alpha val="65000"/>
                  </a:srgbClr>
                </a:innerShdw>
              </a:effectLst>
            </a:endParaRPr>
          </a:p>
        </p:txBody>
      </p:sp>
      <p:sp>
        <p:nvSpPr>
          <p:cNvPr id="12" name="TextBox 11"/>
          <p:cNvSpPr txBox="1"/>
          <p:nvPr/>
        </p:nvSpPr>
        <p:spPr>
          <a:xfrm>
            <a:off x="540921" y="5549948"/>
            <a:ext cx="8713747"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Meaning: a movement or body parts to show a particular meaning</a:t>
            </a:r>
            <a:endParaRPr lang="en-US" sz="2400" b="1" dirty="0"/>
          </a:p>
        </p:txBody>
      </p:sp>
      <p:sp>
        <p:nvSpPr>
          <p:cNvPr id="22" name="TextBox 21"/>
          <p:cNvSpPr txBox="1"/>
          <p:nvPr/>
        </p:nvSpPr>
        <p:spPr>
          <a:xfrm>
            <a:off x="540922" y="5535828"/>
            <a:ext cx="8713747" cy="4770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500" b="1" dirty="0" smtClean="0">
                <a:ln w="1905"/>
                <a:solidFill>
                  <a:schemeClr val="tx1"/>
                </a:solidFill>
                <a:effectLst>
                  <a:innerShdw blurRad="69850" dist="43180" dir="5400000">
                    <a:srgbClr val="000000">
                      <a:alpha val="65000"/>
                    </a:srgbClr>
                  </a:innerShdw>
                </a:effectLst>
              </a:rPr>
              <a:t>Sentence: In human`s life first language were signs and gestures.</a:t>
            </a:r>
            <a:endParaRPr lang="en-US" sz="25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12190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par>
                                <p:cTn id="23" presetID="31"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1000" fill="hold"/>
                                        <p:tgtEl>
                                          <p:spTgt spid="5122"/>
                                        </p:tgtEl>
                                        <p:attrNameLst>
                                          <p:attrName>ppt_w</p:attrName>
                                        </p:attrNameLst>
                                      </p:cBhvr>
                                      <p:tavLst>
                                        <p:tav tm="0">
                                          <p:val>
                                            <p:fltVal val="0"/>
                                          </p:val>
                                        </p:tav>
                                        <p:tav tm="100000">
                                          <p:val>
                                            <p:strVal val="#ppt_w"/>
                                          </p:val>
                                        </p:tav>
                                      </p:tavLst>
                                    </p:anim>
                                    <p:anim calcmode="lin" valueType="num">
                                      <p:cBhvr>
                                        <p:cTn id="26" dur="1000" fill="hold"/>
                                        <p:tgtEl>
                                          <p:spTgt spid="5122"/>
                                        </p:tgtEl>
                                        <p:attrNameLst>
                                          <p:attrName>ppt_h</p:attrName>
                                        </p:attrNameLst>
                                      </p:cBhvr>
                                      <p:tavLst>
                                        <p:tav tm="0">
                                          <p:val>
                                            <p:fltVal val="0"/>
                                          </p:val>
                                        </p:tav>
                                        <p:tav tm="100000">
                                          <p:val>
                                            <p:strVal val="#ppt_h"/>
                                          </p:val>
                                        </p:tav>
                                      </p:tavLst>
                                    </p:anim>
                                    <p:anim calcmode="lin" valueType="num">
                                      <p:cBhvr>
                                        <p:cTn id="27" dur="1000" fill="hold"/>
                                        <p:tgtEl>
                                          <p:spTgt spid="5122"/>
                                        </p:tgtEl>
                                        <p:attrNameLst>
                                          <p:attrName>style.rotation</p:attrName>
                                        </p:attrNameLst>
                                      </p:cBhvr>
                                      <p:tavLst>
                                        <p:tav tm="0">
                                          <p:val>
                                            <p:fltVal val="90"/>
                                          </p:val>
                                        </p:tav>
                                        <p:tav tm="100000">
                                          <p:val>
                                            <p:fltVal val="0"/>
                                          </p:val>
                                        </p:tav>
                                      </p:tavLst>
                                    </p:anim>
                                    <p:animEffect transition="in" filter="fade">
                                      <p:cBhvr>
                                        <p:cTn id="28" dur="10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27" grpId="0" animBg="1"/>
      <p:bldP spid="28" grpId="0" animBg="1"/>
      <p:bldP spid="29" grpId="0" animBg="1"/>
      <p:bldP spid="12"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76" y="487090"/>
            <a:ext cx="3276600"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lephant" pitchFamily="18" charset="0"/>
              </a:rPr>
              <a:t>Mime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lephant" pitchFamily="18" charset="0"/>
            </a:endParaRPr>
          </a:p>
        </p:txBody>
      </p:sp>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34" b="98742" l="9748" r="89937"/>
                    </a14:imgEffect>
                  </a14:imgLayer>
                </a14:imgProps>
              </a:ext>
              <a:ext uri="{28A0092B-C50C-407E-A947-70E740481C1C}">
                <a14:useLocalDpi xmlns:a14="http://schemas.microsoft.com/office/drawing/2010/main" val="0"/>
              </a:ext>
            </a:extLst>
          </a:blip>
          <a:srcRect/>
          <a:stretch>
            <a:fillRect/>
          </a:stretch>
        </p:blipFill>
        <p:spPr bwMode="auto">
          <a:xfrm>
            <a:off x="173811" y="332553"/>
            <a:ext cx="2546303" cy="17248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086600" y="1696669"/>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pantomime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7086600" y="2394881"/>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earliest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7086600" y="3036227"/>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first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7086600" y="3708975"/>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prehistoric</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044" y="1194976"/>
            <a:ext cx="3854265" cy="400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48011" y="5417403"/>
            <a:ext cx="8243393"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Meaning: a performance using the body movements and facial expressions.</a:t>
            </a:r>
            <a:endParaRPr lang="en-US" sz="2400" b="1" dirty="0">
              <a:latin typeface="Times New Roman" pitchFamily="18" charset="0"/>
              <a:cs typeface="Times New Roman" pitchFamily="18" charset="0"/>
            </a:endParaRPr>
          </a:p>
        </p:txBody>
      </p:sp>
      <p:sp>
        <p:nvSpPr>
          <p:cNvPr id="6" name="TextBox 5"/>
          <p:cNvSpPr txBox="1"/>
          <p:nvPr/>
        </p:nvSpPr>
        <p:spPr>
          <a:xfrm>
            <a:off x="578708" y="5406398"/>
            <a:ext cx="8382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Sentence: </a:t>
            </a:r>
            <a:r>
              <a:rPr lang="en-US" sz="2400" b="1" dirty="0" err="1" smtClean="0">
                <a:latin typeface="Times New Roman" pitchFamily="18" charset="0"/>
                <a:cs typeface="Times New Roman" pitchFamily="18" charset="0"/>
              </a:rPr>
              <a:t>Partha</a:t>
            </a:r>
            <a:r>
              <a:rPr lang="en-US" sz="2400" b="1" dirty="0" smtClean="0">
                <a:latin typeface="Times New Roman" pitchFamily="18" charset="0"/>
                <a:cs typeface="Times New Roman" pitchFamily="18" charset="0"/>
              </a:rPr>
              <a:t> won the highest award in mime named `Moliere Award’.</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23099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p:cTn id="25" dur="1000" fill="hold"/>
                                        <p:tgtEl>
                                          <p:spTgt spid="6146"/>
                                        </p:tgtEl>
                                        <p:attrNameLst>
                                          <p:attrName>ppt_w</p:attrName>
                                        </p:attrNameLst>
                                      </p:cBhvr>
                                      <p:tavLst>
                                        <p:tav tm="0">
                                          <p:val>
                                            <p:fltVal val="0"/>
                                          </p:val>
                                        </p:tav>
                                        <p:tav tm="100000">
                                          <p:val>
                                            <p:strVal val="#ppt_w"/>
                                          </p:val>
                                        </p:tav>
                                      </p:tavLst>
                                    </p:anim>
                                    <p:anim calcmode="lin" valueType="num">
                                      <p:cBhvr>
                                        <p:cTn id="26" dur="1000" fill="hold"/>
                                        <p:tgtEl>
                                          <p:spTgt spid="6146"/>
                                        </p:tgtEl>
                                        <p:attrNameLst>
                                          <p:attrName>ppt_h</p:attrName>
                                        </p:attrNameLst>
                                      </p:cBhvr>
                                      <p:tavLst>
                                        <p:tav tm="0">
                                          <p:val>
                                            <p:fltVal val="0"/>
                                          </p:val>
                                        </p:tav>
                                        <p:tav tm="100000">
                                          <p:val>
                                            <p:strVal val="#ppt_h"/>
                                          </p:val>
                                        </p:tav>
                                      </p:tavLst>
                                    </p:anim>
                                    <p:anim calcmode="lin" valueType="num">
                                      <p:cBhvr>
                                        <p:cTn id="27" dur="1000" fill="hold"/>
                                        <p:tgtEl>
                                          <p:spTgt spid="6146"/>
                                        </p:tgtEl>
                                        <p:attrNameLst>
                                          <p:attrName>style.rotation</p:attrName>
                                        </p:attrNameLst>
                                      </p:cBhvr>
                                      <p:tavLst>
                                        <p:tav tm="0">
                                          <p:val>
                                            <p:fltVal val="90"/>
                                          </p:val>
                                        </p:tav>
                                        <p:tav tm="100000">
                                          <p:val>
                                            <p:fltVal val="0"/>
                                          </p:val>
                                        </p:tav>
                                      </p:tavLst>
                                    </p:anim>
                                    <p:animEffect transition="in" filter="fade">
                                      <p:cBhvr>
                                        <p:cTn id="28" dur="1000"/>
                                        <p:tgtEl>
                                          <p:spTgt spid="6146"/>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8" grpId="0" animBg="1"/>
      <p:bldP spid="1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51204" y="487091"/>
            <a:ext cx="39624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lephant" pitchFamily="18" charset="0"/>
              </a:rPr>
              <a:t>Maestro</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lephant" pitchFamily="18" charset="0"/>
            </a:endParaRPr>
          </a:p>
        </p:txBody>
      </p:sp>
      <p:sp>
        <p:nvSpPr>
          <p:cNvPr id="9" name="Rectangle 8"/>
          <p:cNvSpPr/>
          <p:nvPr/>
        </p:nvSpPr>
        <p:spPr>
          <a:xfrm>
            <a:off x="7086600" y="1041975"/>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genious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7086600" y="1740187"/>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master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7086600" y="2381533"/>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expert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7086600" y="3054281"/>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wizard</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94977"/>
            <a:ext cx="4350480" cy="337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434" b="98742" l="9748" r="89937"/>
                    </a14:imgEffect>
                  </a14:imgLayer>
                </a14:imgProps>
              </a:ext>
              <a:ext uri="{28A0092B-C50C-407E-A947-70E740481C1C}">
                <a14:useLocalDpi xmlns:a14="http://schemas.microsoft.com/office/drawing/2010/main" val="0"/>
              </a:ext>
            </a:extLst>
          </a:blip>
          <a:srcRect/>
          <a:stretch>
            <a:fillRect/>
          </a:stretch>
        </p:blipFill>
        <p:spPr bwMode="auto">
          <a:xfrm>
            <a:off x="273097" y="56419"/>
            <a:ext cx="2546303" cy="17248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66800" y="5404569"/>
            <a:ext cx="7312112"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Meaning: a great performer</a:t>
            </a:r>
            <a:endParaRPr lang="en-US" sz="2400" b="1" dirty="0"/>
          </a:p>
        </p:txBody>
      </p:sp>
      <p:sp>
        <p:nvSpPr>
          <p:cNvPr id="6" name="TextBox 5"/>
          <p:cNvSpPr txBox="1"/>
          <p:nvPr/>
        </p:nvSpPr>
        <p:spPr>
          <a:xfrm>
            <a:off x="990600" y="5196540"/>
            <a:ext cx="7467600"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base"/>
            <a:r>
              <a:rPr lang="en-US" sz="2400" b="1" dirty="0" smtClean="0"/>
              <a:t> Sentence: One </a:t>
            </a:r>
            <a:r>
              <a:rPr lang="en-US" sz="2400" b="1" dirty="0"/>
              <a:t>of the greatest </a:t>
            </a:r>
            <a:r>
              <a:rPr lang="en-US" sz="2400" b="1" dirty="0" err="1"/>
              <a:t>tabla</a:t>
            </a:r>
            <a:r>
              <a:rPr lang="en-US" sz="2400" b="1" dirty="0"/>
              <a:t> players, </a:t>
            </a:r>
            <a:r>
              <a:rPr lang="en-US" sz="2400" b="1" dirty="0" err="1"/>
              <a:t>Zakir</a:t>
            </a:r>
            <a:r>
              <a:rPr lang="en-US" sz="2400" b="1" dirty="0"/>
              <a:t> </a:t>
            </a:r>
            <a:r>
              <a:rPr lang="en-US" sz="2400" b="1" dirty="0" err="1"/>
              <a:t>Hussain</a:t>
            </a:r>
            <a:r>
              <a:rPr lang="en-US" sz="2400" b="1" dirty="0"/>
              <a:t> is a musical maestro from India.  </a:t>
            </a:r>
          </a:p>
        </p:txBody>
      </p:sp>
    </p:spTree>
    <p:extLst>
      <p:ext uri="{BB962C8B-B14F-4D97-AF65-F5344CB8AC3E}">
        <p14:creationId xmlns:p14="http://schemas.microsoft.com/office/powerpoint/2010/main" val="30713269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1000" fill="hold"/>
                                        <p:tgtEl>
                                          <p:spTgt spid="3074"/>
                                        </p:tgtEl>
                                        <p:attrNameLst>
                                          <p:attrName>ppt_w</p:attrName>
                                        </p:attrNameLst>
                                      </p:cBhvr>
                                      <p:tavLst>
                                        <p:tav tm="0">
                                          <p:val>
                                            <p:fltVal val="0"/>
                                          </p:val>
                                        </p:tav>
                                        <p:tav tm="100000">
                                          <p:val>
                                            <p:strVal val="#ppt_w"/>
                                          </p:val>
                                        </p:tav>
                                      </p:tavLst>
                                    </p:anim>
                                    <p:anim calcmode="lin" valueType="num">
                                      <p:cBhvr>
                                        <p:cTn id="26" dur="1000" fill="hold"/>
                                        <p:tgtEl>
                                          <p:spTgt spid="3074"/>
                                        </p:tgtEl>
                                        <p:attrNameLst>
                                          <p:attrName>ppt_h</p:attrName>
                                        </p:attrNameLst>
                                      </p:cBhvr>
                                      <p:tavLst>
                                        <p:tav tm="0">
                                          <p:val>
                                            <p:fltVal val="0"/>
                                          </p:val>
                                        </p:tav>
                                        <p:tav tm="100000">
                                          <p:val>
                                            <p:strVal val="#ppt_h"/>
                                          </p:val>
                                        </p:tav>
                                      </p:tavLst>
                                    </p:anim>
                                    <p:anim calcmode="lin" valueType="num">
                                      <p:cBhvr>
                                        <p:cTn id="27" dur="1000" fill="hold"/>
                                        <p:tgtEl>
                                          <p:spTgt spid="3074"/>
                                        </p:tgtEl>
                                        <p:attrNameLst>
                                          <p:attrName>style.rotation</p:attrName>
                                        </p:attrNameLst>
                                      </p:cBhvr>
                                      <p:tavLst>
                                        <p:tav tm="0">
                                          <p:val>
                                            <p:fltVal val="90"/>
                                          </p:val>
                                        </p:tav>
                                        <p:tav tm="100000">
                                          <p:val>
                                            <p:fltVal val="0"/>
                                          </p:val>
                                        </p:tav>
                                      </p:tavLst>
                                    </p:anim>
                                    <p:animEffect transition="in" filter="fade">
                                      <p:cBhvr>
                                        <p:cTn id="28" dur="10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332554"/>
            <a:ext cx="2590800" cy="769441"/>
          </a:xfrm>
          <a:prstGeom prst="rect">
            <a:avLst/>
          </a:prstGeom>
          <a:noFill/>
        </p:spPr>
        <p:txBody>
          <a:bodyPr wrap="square" rtlCol="0">
            <a:spAutoFit/>
          </a:bodyPr>
          <a:lstStyle/>
          <a:p>
            <a:pPr algn="ctr"/>
            <a:r>
              <a:rPr lang="en-US" sz="4400" b="1" dirty="0" smtClean="0">
                <a:ln w="19050">
                  <a:solidFill>
                    <a:schemeClr val="tx2">
                      <a:tint val="1000"/>
                    </a:schemeClr>
                  </a:solidFill>
                  <a:prstDash val="solid"/>
                </a:ln>
                <a:solidFill>
                  <a:srgbClr val="3333CC"/>
                </a:solidFill>
                <a:effectLst>
                  <a:outerShdw blurRad="50000" dist="50800" dir="7500000" algn="tl">
                    <a:srgbClr val="000000">
                      <a:shade val="5000"/>
                      <a:alpha val="35000"/>
                    </a:srgbClr>
                  </a:outerShdw>
                </a:effectLst>
                <a:latin typeface="Elephant" pitchFamily="18" charset="0"/>
              </a:rPr>
              <a:t>Solo</a:t>
            </a:r>
            <a:endParaRPr lang="en-US" sz="4400" b="1" dirty="0">
              <a:ln w="19050">
                <a:solidFill>
                  <a:schemeClr val="tx2">
                    <a:tint val="1000"/>
                  </a:schemeClr>
                </a:solidFill>
                <a:prstDash val="solid"/>
              </a:ln>
              <a:solidFill>
                <a:srgbClr val="3333CC"/>
              </a:solidFill>
              <a:effectLst>
                <a:outerShdw blurRad="50000" dist="50800" dir="7500000" algn="tl">
                  <a:srgbClr val="000000">
                    <a:shade val="5000"/>
                    <a:alpha val="35000"/>
                  </a:srgbClr>
                </a:outerShdw>
              </a:effectLst>
              <a:latin typeface="Elephant" pitchFamily="18" charset="0"/>
            </a:endParaRPr>
          </a:p>
        </p:txBody>
      </p:sp>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34" b="98742" l="9748" r="89937"/>
                    </a14:imgEffect>
                  </a14:imgLayer>
                </a14:imgProps>
              </a:ext>
              <a:ext uri="{28A0092B-C50C-407E-A947-70E740481C1C}">
                <a14:useLocalDpi xmlns:a14="http://schemas.microsoft.com/office/drawing/2010/main" val="0"/>
              </a:ext>
            </a:extLst>
          </a:blip>
          <a:srcRect/>
          <a:stretch>
            <a:fillRect/>
          </a:stretch>
        </p:blipFill>
        <p:spPr bwMode="auto">
          <a:xfrm>
            <a:off x="425496" y="332554"/>
            <a:ext cx="2546303" cy="17248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086600" y="1389707"/>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single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7086600" y="2087919"/>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solitary</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7086600" y="2729265"/>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alone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7086600" y="3404175"/>
            <a:ext cx="2286000" cy="6344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lone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249" y="1046299"/>
            <a:ext cx="4329751" cy="352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199305" y="5326384"/>
            <a:ext cx="5768953"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smtClean="0"/>
              <a:t>Meaning: without anyone helping you</a:t>
            </a:r>
            <a:endParaRPr lang="en-US" sz="2000" b="1" dirty="0"/>
          </a:p>
        </p:txBody>
      </p:sp>
      <p:sp>
        <p:nvSpPr>
          <p:cNvPr id="6" name="TextBox 5"/>
          <p:cNvSpPr txBox="1"/>
          <p:nvPr/>
        </p:nvSpPr>
        <p:spPr>
          <a:xfrm>
            <a:off x="1825717" y="5320320"/>
            <a:ext cx="625456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t>Sentence: He </a:t>
            </a:r>
            <a:r>
              <a:rPr lang="en-US" sz="2400" b="1" dirty="0"/>
              <a:t>just issued his first solo album.</a:t>
            </a:r>
            <a:endParaRPr lang="en-US" sz="2400" b="1" dirty="0">
              <a:effectLst>
                <a:glow rad="139700">
                  <a:schemeClr val="accent5">
                    <a:satMod val="175000"/>
                    <a:alpha val="40000"/>
                  </a:schemeClr>
                </a:glow>
              </a:effectLst>
            </a:endParaRPr>
          </a:p>
        </p:txBody>
      </p:sp>
    </p:spTree>
    <p:extLst>
      <p:ext uri="{BB962C8B-B14F-4D97-AF65-F5344CB8AC3E}">
        <p14:creationId xmlns:p14="http://schemas.microsoft.com/office/powerpoint/2010/main" val="20517514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 calcmode="lin" valueType="num">
                                      <p:cBhvr>
                                        <p:cTn id="21" dur="1000" fill="hold"/>
                                        <p:tgtEl>
                                          <p:spTgt spid="4098"/>
                                        </p:tgtEl>
                                        <p:attrNameLst>
                                          <p:attrName>style.rotation</p:attrName>
                                        </p:attrNameLst>
                                      </p:cBhvr>
                                      <p:tavLst>
                                        <p:tav tm="0">
                                          <p:val>
                                            <p:fltVal val="90"/>
                                          </p:val>
                                        </p:tav>
                                        <p:tav tm="100000">
                                          <p:val>
                                            <p:fltVal val="0"/>
                                          </p:val>
                                        </p:tav>
                                      </p:tavLst>
                                    </p:anim>
                                    <p:animEffect transition="in" filter="fade">
                                      <p:cBhvr>
                                        <p:cTn id="22" dur="1000"/>
                                        <p:tgtEl>
                                          <p:spTgt spid="409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24216" y="266700"/>
            <a:ext cx="9176983" cy="6172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400" dirty="0" smtClean="0"/>
          </a:p>
          <a:p>
            <a:r>
              <a:rPr lang="en-US" sz="2400" dirty="0" smtClean="0"/>
              <a:t>Read the text B again. See if the following statements are True or False. If false, give the correct information. </a:t>
            </a:r>
          </a:p>
          <a:p>
            <a:r>
              <a:rPr lang="en-US" sz="2400" b="1" dirty="0" smtClean="0">
                <a:solidFill>
                  <a:srgbClr val="00B050"/>
                </a:solidFill>
              </a:rPr>
              <a:t>a. </a:t>
            </a:r>
            <a:r>
              <a:rPr lang="en-US" sz="2400" b="1" dirty="0" err="1" smtClean="0">
                <a:solidFill>
                  <a:srgbClr val="00B050"/>
                </a:solidFill>
              </a:rPr>
              <a:t>Partha</a:t>
            </a:r>
            <a:r>
              <a:rPr lang="en-US" sz="2400" b="1" dirty="0" smtClean="0">
                <a:solidFill>
                  <a:srgbClr val="00B050"/>
                </a:solidFill>
              </a:rPr>
              <a:t> </a:t>
            </a:r>
            <a:r>
              <a:rPr lang="en-US" sz="2400" b="1" dirty="0" err="1" smtClean="0">
                <a:solidFill>
                  <a:srgbClr val="00B050"/>
                </a:solidFill>
              </a:rPr>
              <a:t>Pratim</a:t>
            </a:r>
            <a:r>
              <a:rPr lang="en-US" sz="2400" b="1" dirty="0" smtClean="0">
                <a:solidFill>
                  <a:srgbClr val="00B050"/>
                </a:solidFill>
              </a:rPr>
              <a:t> belonged to a culturally enlightened family.</a:t>
            </a:r>
          </a:p>
          <a:p>
            <a:r>
              <a:rPr lang="en-US" sz="2400" dirty="0" smtClean="0"/>
              <a:t>Ans. True</a:t>
            </a:r>
          </a:p>
          <a:p>
            <a:r>
              <a:rPr lang="en-US" sz="2400" b="1" dirty="0" smtClean="0">
                <a:solidFill>
                  <a:srgbClr val="00B050"/>
                </a:solidFill>
              </a:rPr>
              <a:t>b. </a:t>
            </a:r>
            <a:r>
              <a:rPr lang="en-US" sz="2400" b="1" dirty="0" err="1" smtClean="0">
                <a:solidFill>
                  <a:srgbClr val="00B050"/>
                </a:solidFill>
              </a:rPr>
              <a:t>Kalachandpara</a:t>
            </a:r>
            <a:r>
              <a:rPr lang="en-US" sz="2400" b="1" dirty="0" smtClean="0">
                <a:solidFill>
                  <a:srgbClr val="00B050"/>
                </a:solidFill>
              </a:rPr>
              <a:t> was 30 </a:t>
            </a:r>
            <a:r>
              <a:rPr lang="en-US" sz="2400" b="1" dirty="0" err="1" smtClean="0">
                <a:solidFill>
                  <a:srgbClr val="00B050"/>
                </a:solidFill>
              </a:rPr>
              <a:t>kilometres</a:t>
            </a:r>
            <a:r>
              <a:rPr lang="en-US" sz="2400" b="1" dirty="0" smtClean="0">
                <a:solidFill>
                  <a:srgbClr val="00B050"/>
                </a:solidFill>
              </a:rPr>
              <a:t> away from Kolkata.</a:t>
            </a:r>
          </a:p>
          <a:p>
            <a:r>
              <a:rPr lang="en-US" sz="2400" dirty="0" smtClean="0"/>
              <a:t>Ans. False Correct Information</a:t>
            </a:r>
            <a:r>
              <a:rPr lang="en-US" sz="2400" dirty="0"/>
              <a:t>: </a:t>
            </a:r>
            <a:r>
              <a:rPr lang="en-US" sz="2400" dirty="0" err="1" smtClean="0"/>
              <a:t>Chandernagar</a:t>
            </a:r>
            <a:r>
              <a:rPr lang="en-US" sz="2400" dirty="0" smtClean="0"/>
              <a:t> </a:t>
            </a:r>
            <a:r>
              <a:rPr lang="en-US" sz="2400" dirty="0"/>
              <a:t>was 30 </a:t>
            </a:r>
            <a:r>
              <a:rPr lang="en-US" sz="2400" dirty="0" err="1"/>
              <a:t>kilometres</a:t>
            </a:r>
            <a:r>
              <a:rPr lang="en-US" sz="2400" dirty="0"/>
              <a:t> away from Kolkata</a:t>
            </a:r>
            <a:r>
              <a:rPr lang="en-US" sz="2400" dirty="0" smtClean="0"/>
              <a:t>.</a:t>
            </a:r>
          </a:p>
          <a:p>
            <a:r>
              <a:rPr lang="en-US" sz="2400" dirty="0" smtClean="0">
                <a:solidFill>
                  <a:srgbClr val="00B050"/>
                </a:solidFill>
              </a:rPr>
              <a:t>c</a:t>
            </a:r>
            <a:r>
              <a:rPr lang="en-US" sz="2400" b="1" dirty="0" smtClean="0">
                <a:solidFill>
                  <a:srgbClr val="00B050"/>
                </a:solidFill>
              </a:rPr>
              <a:t>. </a:t>
            </a:r>
            <a:r>
              <a:rPr lang="en-US" sz="2400" b="1" dirty="0" err="1" smtClean="0">
                <a:solidFill>
                  <a:srgbClr val="00B050"/>
                </a:solidFill>
              </a:rPr>
              <a:t>Ecole</a:t>
            </a:r>
            <a:r>
              <a:rPr lang="en-US" sz="2400" b="1" dirty="0" smtClean="0">
                <a:solidFill>
                  <a:srgbClr val="00B050"/>
                </a:solidFill>
              </a:rPr>
              <a:t> </a:t>
            </a:r>
            <a:r>
              <a:rPr lang="en-US" sz="2400" b="1" dirty="0" err="1" smtClean="0">
                <a:solidFill>
                  <a:srgbClr val="00B050"/>
                </a:solidFill>
              </a:rPr>
              <a:t>Internationale</a:t>
            </a:r>
            <a:r>
              <a:rPr lang="en-US" sz="2400" b="1" dirty="0" smtClean="0">
                <a:solidFill>
                  <a:srgbClr val="00B050"/>
                </a:solidFill>
              </a:rPr>
              <a:t> de </a:t>
            </a:r>
            <a:r>
              <a:rPr lang="en-US" sz="2400" b="1" dirty="0" err="1" smtClean="0">
                <a:solidFill>
                  <a:srgbClr val="00B050"/>
                </a:solidFill>
              </a:rPr>
              <a:t>Mimodrame</a:t>
            </a:r>
            <a:r>
              <a:rPr lang="en-US" sz="2400" b="1" dirty="0" smtClean="0">
                <a:solidFill>
                  <a:srgbClr val="00B050"/>
                </a:solidFill>
              </a:rPr>
              <a:t> de Paris Marcel Marceau is an international award.</a:t>
            </a:r>
          </a:p>
          <a:p>
            <a:r>
              <a:rPr lang="en-US" sz="2400" dirty="0" smtClean="0"/>
              <a:t>Ans. False </a:t>
            </a:r>
            <a:r>
              <a:rPr lang="en-US" sz="2400" dirty="0"/>
              <a:t>Correct Information: </a:t>
            </a:r>
            <a:r>
              <a:rPr lang="en-US" sz="2400" dirty="0" err="1"/>
              <a:t>Ecole</a:t>
            </a:r>
            <a:r>
              <a:rPr lang="en-US" sz="2400" dirty="0"/>
              <a:t> </a:t>
            </a:r>
            <a:r>
              <a:rPr lang="en-US" sz="2400" dirty="0" err="1"/>
              <a:t>Internationale</a:t>
            </a:r>
            <a:r>
              <a:rPr lang="en-US" sz="2400" dirty="0"/>
              <a:t> de </a:t>
            </a:r>
            <a:r>
              <a:rPr lang="en-US" sz="2400" dirty="0" err="1"/>
              <a:t>Mimodrame</a:t>
            </a:r>
            <a:r>
              <a:rPr lang="en-US" sz="2400" dirty="0"/>
              <a:t> de Paris Marcel Marceau is </a:t>
            </a:r>
            <a:r>
              <a:rPr lang="en-US" sz="2400" dirty="0" smtClean="0"/>
              <a:t>a mime school.</a:t>
            </a:r>
          </a:p>
          <a:p>
            <a:r>
              <a:rPr lang="en-US" sz="2400" dirty="0" smtClean="0">
                <a:solidFill>
                  <a:srgbClr val="00B050"/>
                </a:solidFill>
              </a:rPr>
              <a:t>d</a:t>
            </a:r>
            <a:r>
              <a:rPr lang="en-US" sz="2400" b="1" dirty="0" smtClean="0">
                <a:solidFill>
                  <a:srgbClr val="00B050"/>
                </a:solidFill>
              </a:rPr>
              <a:t>. </a:t>
            </a:r>
            <a:r>
              <a:rPr lang="en-US" sz="2400" b="1" dirty="0" err="1" smtClean="0">
                <a:solidFill>
                  <a:srgbClr val="00B050"/>
                </a:solidFill>
              </a:rPr>
              <a:t>Partha</a:t>
            </a:r>
            <a:r>
              <a:rPr lang="en-US" sz="2400" b="1" dirty="0" smtClean="0">
                <a:solidFill>
                  <a:srgbClr val="00B050"/>
                </a:solidFill>
              </a:rPr>
              <a:t> </a:t>
            </a:r>
            <a:r>
              <a:rPr lang="en-US" sz="2400" b="1" dirty="0" err="1" smtClean="0">
                <a:solidFill>
                  <a:srgbClr val="00B050"/>
                </a:solidFill>
              </a:rPr>
              <a:t>Pratim</a:t>
            </a:r>
            <a:r>
              <a:rPr lang="en-US" sz="2400" b="1" dirty="0" smtClean="0">
                <a:solidFill>
                  <a:srgbClr val="00B050"/>
                </a:solidFill>
              </a:rPr>
              <a:t> took his topics from very trivial issues of everyday life.</a:t>
            </a:r>
          </a:p>
          <a:p>
            <a:r>
              <a:rPr lang="en-US" sz="2400" dirty="0" smtClean="0"/>
              <a:t>Ans. True</a:t>
            </a:r>
          </a:p>
          <a:p>
            <a:r>
              <a:rPr lang="en-US" sz="2400" dirty="0" smtClean="0">
                <a:solidFill>
                  <a:srgbClr val="00B050"/>
                </a:solidFill>
              </a:rPr>
              <a:t>e. </a:t>
            </a:r>
            <a:r>
              <a:rPr lang="en-US" sz="2400" b="1" dirty="0" smtClean="0">
                <a:solidFill>
                  <a:srgbClr val="00B050"/>
                </a:solidFill>
              </a:rPr>
              <a:t>Performance at </a:t>
            </a:r>
            <a:r>
              <a:rPr lang="en-US" sz="2400" b="1" dirty="0" err="1" smtClean="0">
                <a:solidFill>
                  <a:srgbClr val="00B050"/>
                </a:solidFill>
              </a:rPr>
              <a:t>Shilpakala</a:t>
            </a:r>
            <a:r>
              <a:rPr lang="en-US" sz="2400" b="1" dirty="0" smtClean="0">
                <a:solidFill>
                  <a:srgbClr val="00B050"/>
                </a:solidFill>
              </a:rPr>
              <a:t> Academy created the major opportunity for him.</a:t>
            </a:r>
          </a:p>
          <a:p>
            <a:r>
              <a:rPr lang="en-US" sz="2400" dirty="0" smtClean="0"/>
              <a:t>Ans. True</a:t>
            </a:r>
          </a:p>
        </p:txBody>
      </p:sp>
      <p:sp>
        <p:nvSpPr>
          <p:cNvPr id="4" name="Text Placeholder 3"/>
          <p:cNvSpPr>
            <a:spLocks noGrp="1"/>
          </p:cNvSpPr>
          <p:nvPr>
            <p:ph type="body" idx="1"/>
          </p:nvPr>
        </p:nvSpPr>
        <p:spPr>
          <a:xfrm>
            <a:off x="3200400" y="0"/>
            <a:ext cx="2572983" cy="609600"/>
          </a:xfrm>
          <a:prstGeom prst="flowChartTerminator">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2400" b="1" dirty="0">
                <a:solidFill>
                  <a:schemeClr val="tx1"/>
                </a:solidFill>
              </a:rPr>
              <a:t>Individual </a:t>
            </a:r>
            <a:r>
              <a:rPr lang="en-US" sz="2400" b="1" dirty="0" smtClean="0">
                <a:solidFill>
                  <a:schemeClr val="tx1"/>
                </a:solidFill>
              </a:rPr>
              <a:t>work                                             </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1000"/>
                                        <p:tgtEl>
                                          <p:spTgt spid="8">
                                            <p:txEl>
                                              <p:pRg st="5" end="5"/>
                                            </p:txEl>
                                          </p:spTgt>
                                        </p:tgtEl>
                                      </p:cBhvr>
                                    </p:animEffect>
                                    <p:anim calcmode="lin" valueType="num">
                                      <p:cBhvr>
                                        <p:cTn id="2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fade">
                                      <p:cBhvr>
                                        <p:cTn id="26" dur="1000"/>
                                        <p:tgtEl>
                                          <p:spTgt spid="8">
                                            <p:txEl>
                                              <p:pRg st="7" end="7"/>
                                            </p:txEl>
                                          </p:spTgt>
                                        </p:tgtEl>
                                      </p:cBhvr>
                                    </p:animEffect>
                                    <p:anim calcmode="lin" valueType="num">
                                      <p:cBhvr>
                                        <p:cTn id="2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Effect transition="in" filter="fade">
                                      <p:cBhvr>
                                        <p:cTn id="33" dur="1000"/>
                                        <p:tgtEl>
                                          <p:spTgt spid="8">
                                            <p:txEl>
                                              <p:pRg st="9" end="9"/>
                                            </p:txEl>
                                          </p:spTgt>
                                        </p:tgtEl>
                                      </p:cBhvr>
                                    </p:animEffect>
                                    <p:anim calcmode="lin" valueType="num">
                                      <p:cBhvr>
                                        <p:cTn id="3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animEffect transition="in" filter="fade">
                                      <p:cBhvr>
                                        <p:cTn id="40" dur="1000"/>
                                        <p:tgtEl>
                                          <p:spTgt spid="8">
                                            <p:txEl>
                                              <p:pRg st="11" end="11"/>
                                            </p:txEl>
                                          </p:spTgt>
                                        </p:tgtEl>
                                      </p:cBhvr>
                                    </p:animEffect>
                                    <p:anim calcmode="lin" valueType="num">
                                      <p:cBhvr>
                                        <p:cTn id="41"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idx="1"/>
          </p:nvPr>
        </p:nvSpPr>
        <p:spPr>
          <a:xfrm>
            <a:off x="3466831" y="561890"/>
            <a:ext cx="2133600" cy="609600"/>
          </a:xfrm>
          <a:prstGeom prst="flowChartTerminator">
            <a:avLst/>
          </a:prstGeom>
          <a:ln/>
        </p:spPr>
        <p:style>
          <a:lnRef idx="1">
            <a:schemeClr val="accent3"/>
          </a:lnRef>
          <a:fillRef idx="2">
            <a:schemeClr val="accent3"/>
          </a:fillRef>
          <a:effectRef idx="1">
            <a:schemeClr val="accent3"/>
          </a:effectRef>
          <a:fontRef idx="minor">
            <a:schemeClr val="dk1"/>
          </a:fontRef>
        </p:style>
        <p:txBody>
          <a:bodyPr rtlCol="0" anchor="ctr">
            <a:noAutofit/>
          </a:bodyPr>
          <a:lstStyle/>
          <a:p>
            <a:pPr algn="ctr"/>
            <a:r>
              <a:rPr lang="en-US" sz="2800" b="1" dirty="0">
                <a:solidFill>
                  <a:schemeClr val="tx1"/>
                </a:solidFill>
              </a:rPr>
              <a:t>Pair work</a:t>
            </a:r>
          </a:p>
        </p:txBody>
      </p:sp>
      <p:sp>
        <p:nvSpPr>
          <p:cNvPr id="3" name="Rectangle 2"/>
          <p:cNvSpPr/>
          <p:nvPr/>
        </p:nvSpPr>
        <p:spPr>
          <a:xfrm>
            <a:off x="373040" y="1206501"/>
            <a:ext cx="9193173" cy="533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dirty="0" smtClean="0">
                <a:solidFill>
                  <a:srgbClr val="00B050"/>
                </a:solidFill>
                <a:latin typeface="Times New Roman" pitchFamily="18" charset="0"/>
                <a:cs typeface="Times New Roman" pitchFamily="18" charset="0"/>
              </a:rPr>
              <a:t>Read the following text and fill in the gaps with appropriate words to make a meaningful passage.</a:t>
            </a:r>
          </a:p>
          <a:p>
            <a:pPr algn="just"/>
            <a:r>
              <a:rPr lang="en-US" sz="2800" dirty="0" err="1" smtClean="0">
                <a:latin typeface="Times New Roman" pitchFamily="18" charset="0"/>
                <a:cs typeface="Times New Roman" pitchFamily="18" charset="0"/>
              </a:rPr>
              <a:t>Partha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Pratim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Majumder</a:t>
            </a:r>
            <a:r>
              <a:rPr lang="en-US" sz="2800" dirty="0" smtClean="0">
                <a:latin typeface="Times New Roman" pitchFamily="18" charset="0"/>
                <a:cs typeface="Times New Roman" pitchFamily="18" charset="0"/>
              </a:rPr>
              <a:t> is the (a)...................of miming in our country. He introduced a new era in theatre art through the art of (b)............... . Through (c) .............presentations, </a:t>
            </a:r>
            <a:r>
              <a:rPr lang="en-US" sz="2800" dirty="0" err="1" smtClean="0">
                <a:latin typeface="Times New Roman" pitchFamily="18" charset="0"/>
                <a:cs typeface="Times New Roman" pitchFamily="18" charset="0"/>
              </a:rPr>
              <a:t>Partha</a:t>
            </a:r>
            <a:r>
              <a:rPr lang="en-US" sz="2800" dirty="0" smtClean="0">
                <a:latin typeface="Times New Roman" pitchFamily="18" charset="0"/>
                <a:cs typeface="Times New Roman" pitchFamily="18" charset="0"/>
              </a:rPr>
              <a:t> enchanted people. He depicted happy or sad stories and made his audience think about their everyday experience (d)................... . This often pricked the (e).....................of the audience.</a:t>
            </a:r>
          </a:p>
          <a:p>
            <a:pPr algn="ct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p:txBody>
      </p:sp>
      <p:sp>
        <p:nvSpPr>
          <p:cNvPr id="6" name="Rectangle 5"/>
          <p:cNvSpPr/>
          <p:nvPr/>
        </p:nvSpPr>
        <p:spPr>
          <a:xfrm>
            <a:off x="1432164" y="2983171"/>
            <a:ext cx="135700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smtClean="0">
                <a:solidFill>
                  <a:srgbClr val="FF0000"/>
                </a:solidFill>
                <a:latin typeface="Times New Roman" pitchFamily="18" charset="0"/>
                <a:cs typeface="Times New Roman" pitchFamily="18" charset="0"/>
              </a:rPr>
              <a:t>silence</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4800600" y="2971800"/>
            <a:ext cx="174331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smtClean="0">
                <a:solidFill>
                  <a:srgbClr val="FF0000"/>
                </a:solidFill>
                <a:latin typeface="Times New Roman" pitchFamily="18" charset="0"/>
                <a:cs typeface="Times New Roman" pitchFamily="18" charset="0"/>
              </a:rPr>
              <a:t>graceful</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6781800" y="41910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smtClean="0">
                <a:solidFill>
                  <a:srgbClr val="FF0000"/>
                </a:solidFill>
                <a:latin typeface="Times New Roman" pitchFamily="18" charset="0"/>
                <a:cs typeface="Times New Roman" pitchFamily="18" charset="0"/>
              </a:rPr>
              <a:t>conscience</a:t>
            </a:r>
            <a:endParaRPr lang="en-US" sz="2800" dirty="0">
              <a:solidFill>
                <a:srgbClr val="FF0000"/>
              </a:solidFill>
              <a:latin typeface="Times New Roman" pitchFamily="18" charset="0"/>
              <a:cs typeface="Times New Roman" pitchFamily="18" charset="0"/>
            </a:endParaRPr>
          </a:p>
        </p:txBody>
      </p:sp>
      <p:sp>
        <p:nvSpPr>
          <p:cNvPr id="2" name="Rectangle 1"/>
          <p:cNvSpPr/>
          <p:nvPr/>
        </p:nvSpPr>
        <p:spPr>
          <a:xfrm>
            <a:off x="5594253" y="2057400"/>
            <a:ext cx="14859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smtClean="0">
                <a:solidFill>
                  <a:srgbClr val="FF0000"/>
                </a:solidFill>
                <a:latin typeface="Times New Roman" pitchFamily="18" charset="0"/>
                <a:cs typeface="Times New Roman" pitchFamily="18" charset="0"/>
              </a:rPr>
              <a:t>pioneer</a:t>
            </a:r>
            <a:endParaRPr lang="en-US" sz="2800" dirty="0">
              <a:solidFill>
                <a:srgbClr val="FF0000"/>
              </a:solidFill>
              <a:latin typeface="Times New Roman" pitchFamily="18" charset="0"/>
              <a:cs typeface="Times New Roman" pitchFamily="18" charset="0"/>
            </a:endParaRPr>
          </a:p>
        </p:txBody>
      </p:sp>
      <p:sp>
        <p:nvSpPr>
          <p:cNvPr id="8" name="Rectangle 7"/>
          <p:cNvSpPr/>
          <p:nvPr/>
        </p:nvSpPr>
        <p:spPr>
          <a:xfrm>
            <a:off x="886535" y="4267200"/>
            <a:ext cx="198916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2800" dirty="0" smtClean="0">
                <a:solidFill>
                  <a:srgbClr val="FF0000"/>
                </a:solidFill>
                <a:latin typeface="Times New Roman" pitchFamily="18" charset="0"/>
                <a:cs typeface="Times New Roman" pitchFamily="18" charset="0"/>
              </a:rPr>
              <a:t>differently</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75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animBg="1"/>
      <p:bldP spid="6" grpId="0"/>
      <p:bldP spid="7" grpId="0"/>
      <p:bldP spid="9" grpId="0"/>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228600"/>
            <a:ext cx="2354147" cy="461661"/>
          </a:xfrm>
          <a:custGeom>
            <a:avLst/>
            <a:gdLst>
              <a:gd name="connsiteX0" fmla="*/ 0 w 2255293"/>
              <a:gd name="connsiteY0" fmla="*/ 0 h 461661"/>
              <a:gd name="connsiteX1" fmla="*/ 2255293 w 2255293"/>
              <a:gd name="connsiteY1" fmla="*/ 0 h 461661"/>
              <a:gd name="connsiteX2" fmla="*/ 2255293 w 2255293"/>
              <a:gd name="connsiteY2" fmla="*/ 461661 h 461661"/>
              <a:gd name="connsiteX3" fmla="*/ 0 w 2255293"/>
              <a:gd name="connsiteY3" fmla="*/ 461661 h 461661"/>
              <a:gd name="connsiteX4" fmla="*/ 0 w 2255293"/>
              <a:gd name="connsiteY4" fmla="*/ 0 h 461661"/>
              <a:gd name="connsiteX0" fmla="*/ 98854 w 2255293"/>
              <a:gd name="connsiteY0" fmla="*/ 0 h 461661"/>
              <a:gd name="connsiteX1" fmla="*/ 2255293 w 2255293"/>
              <a:gd name="connsiteY1" fmla="*/ 0 h 461661"/>
              <a:gd name="connsiteX2" fmla="*/ 2255293 w 2255293"/>
              <a:gd name="connsiteY2" fmla="*/ 461661 h 461661"/>
              <a:gd name="connsiteX3" fmla="*/ 0 w 2255293"/>
              <a:gd name="connsiteY3" fmla="*/ 461661 h 461661"/>
              <a:gd name="connsiteX4" fmla="*/ 98854 w 2255293"/>
              <a:gd name="connsiteY4" fmla="*/ 0 h 461661"/>
              <a:gd name="connsiteX0" fmla="*/ 98854 w 2354147"/>
              <a:gd name="connsiteY0" fmla="*/ 0 h 461661"/>
              <a:gd name="connsiteX1" fmla="*/ 2354147 w 2354147"/>
              <a:gd name="connsiteY1" fmla="*/ 37071 h 461661"/>
              <a:gd name="connsiteX2" fmla="*/ 2255293 w 2354147"/>
              <a:gd name="connsiteY2" fmla="*/ 461661 h 461661"/>
              <a:gd name="connsiteX3" fmla="*/ 0 w 2354147"/>
              <a:gd name="connsiteY3" fmla="*/ 461661 h 461661"/>
              <a:gd name="connsiteX4" fmla="*/ 98854 w 2354147"/>
              <a:gd name="connsiteY4" fmla="*/ 0 h 4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147" h="461661">
                <a:moveTo>
                  <a:pt x="98854" y="0"/>
                </a:moveTo>
                <a:lnTo>
                  <a:pt x="2354147" y="37071"/>
                </a:lnTo>
                <a:lnTo>
                  <a:pt x="2255293" y="461661"/>
                </a:lnTo>
                <a:lnTo>
                  <a:pt x="0" y="461661"/>
                </a:lnTo>
                <a:lnTo>
                  <a:pt x="98854" y="0"/>
                </a:lnTo>
                <a:close/>
              </a:path>
            </a:pathLst>
          </a:cu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400" b="1" dirty="0">
                <a:solidFill>
                  <a:schemeClr val="tx1"/>
                </a:solidFill>
                <a:latin typeface="NikoshBAN" pitchFamily="2" charset="0"/>
                <a:cs typeface="NikoshBAN" pitchFamily="2" charset="0"/>
              </a:rPr>
              <a:t>Group work</a:t>
            </a:r>
          </a:p>
        </p:txBody>
      </p:sp>
      <p:sp>
        <p:nvSpPr>
          <p:cNvPr id="5" name="TextBox 4"/>
          <p:cNvSpPr txBox="1"/>
          <p:nvPr/>
        </p:nvSpPr>
        <p:spPr>
          <a:xfrm>
            <a:off x="619125" y="879935"/>
            <a:ext cx="8667750" cy="5139865"/>
          </a:xfrm>
          <a:prstGeom prst="rect">
            <a:avLst/>
          </a:prstGeom>
          <a:noFill/>
        </p:spPr>
        <p:txBody>
          <a:bodyPr wrap="square" lIns="91436" tIns="45718" rIns="91436" bIns="45718" rtlCol="0">
            <a:spAutoFit/>
          </a:bodyPr>
          <a:lstStyle/>
          <a:p>
            <a:pPr algn="just"/>
            <a:r>
              <a:rPr lang="en-US" sz="2400" b="1" dirty="0" smtClean="0">
                <a:latin typeface="Times New Roman"/>
                <a:cs typeface="Times New Roman"/>
              </a:rPr>
              <a:t>E. Read the statements below and form appropriate questions for each of them.</a:t>
            </a:r>
          </a:p>
          <a:p>
            <a:pPr algn="just"/>
            <a:r>
              <a:rPr lang="en-US" sz="2400" b="1" dirty="0" smtClean="0">
                <a:solidFill>
                  <a:srgbClr val="6600CC"/>
                </a:solidFill>
                <a:latin typeface="Times New Roman"/>
                <a:cs typeface="Times New Roman"/>
              </a:rPr>
              <a:t>a. The </a:t>
            </a:r>
            <a:r>
              <a:rPr lang="en-US" sz="2400" b="1" dirty="0" err="1" smtClean="0">
                <a:solidFill>
                  <a:srgbClr val="6600CC"/>
                </a:solidFill>
                <a:latin typeface="Times New Roman"/>
                <a:cs typeface="Times New Roman"/>
              </a:rPr>
              <a:t>brithplace</a:t>
            </a:r>
            <a:r>
              <a:rPr lang="en-US" sz="2400" b="1" dirty="0" smtClean="0">
                <a:solidFill>
                  <a:srgbClr val="6600CC"/>
                </a:solidFill>
                <a:latin typeface="Times New Roman"/>
                <a:cs typeface="Times New Roman"/>
              </a:rPr>
              <a:t> of </a:t>
            </a:r>
            <a:r>
              <a:rPr lang="en-US" sz="2400" b="1" dirty="0" err="1" smtClean="0">
                <a:solidFill>
                  <a:srgbClr val="6600CC"/>
                </a:solidFill>
                <a:latin typeface="Times New Roman"/>
                <a:cs typeface="Times New Roman"/>
              </a:rPr>
              <a:t>Partha</a:t>
            </a:r>
            <a:r>
              <a:rPr lang="en-US" sz="2400" b="1" dirty="0" smtClean="0">
                <a:solidFill>
                  <a:srgbClr val="6600CC"/>
                </a:solidFill>
                <a:latin typeface="Times New Roman"/>
                <a:cs typeface="Times New Roman"/>
              </a:rPr>
              <a:t> </a:t>
            </a:r>
            <a:r>
              <a:rPr lang="en-US" sz="2400" b="1" dirty="0" err="1" smtClean="0">
                <a:solidFill>
                  <a:srgbClr val="6600CC"/>
                </a:solidFill>
                <a:latin typeface="Times New Roman"/>
                <a:cs typeface="Times New Roman"/>
              </a:rPr>
              <a:t>Pratim</a:t>
            </a:r>
            <a:r>
              <a:rPr lang="en-US" sz="2400" b="1" dirty="0" smtClean="0">
                <a:solidFill>
                  <a:srgbClr val="6600CC"/>
                </a:solidFill>
                <a:latin typeface="Times New Roman"/>
                <a:cs typeface="Times New Roman"/>
              </a:rPr>
              <a:t> </a:t>
            </a:r>
            <a:r>
              <a:rPr lang="en-US" sz="2400" b="1" dirty="0" err="1" smtClean="0">
                <a:solidFill>
                  <a:srgbClr val="6600CC"/>
                </a:solidFill>
                <a:latin typeface="Times New Roman"/>
                <a:cs typeface="Times New Roman"/>
              </a:rPr>
              <a:t>Majumder</a:t>
            </a:r>
            <a:r>
              <a:rPr lang="en-US" sz="2400" b="1" dirty="0" smtClean="0">
                <a:solidFill>
                  <a:srgbClr val="6600CC"/>
                </a:solidFill>
                <a:latin typeface="Times New Roman"/>
                <a:cs typeface="Times New Roman"/>
              </a:rPr>
              <a:t> is in </a:t>
            </a:r>
            <a:r>
              <a:rPr lang="en-US" sz="2400" b="1" dirty="0" err="1" smtClean="0">
                <a:solidFill>
                  <a:srgbClr val="6600CC"/>
                </a:solidFill>
                <a:latin typeface="Times New Roman"/>
                <a:cs typeface="Times New Roman"/>
              </a:rPr>
              <a:t>Pabna</a:t>
            </a:r>
            <a:r>
              <a:rPr lang="en-US" sz="2400" b="1" dirty="0" smtClean="0">
                <a:solidFill>
                  <a:srgbClr val="6600CC"/>
                </a:solidFill>
                <a:latin typeface="Times New Roman"/>
                <a:cs typeface="Times New Roman"/>
              </a:rPr>
              <a:t>.</a:t>
            </a:r>
          </a:p>
          <a:p>
            <a:pPr algn="just"/>
            <a:r>
              <a:rPr lang="en-US" sz="2400" b="1" dirty="0" err="1" smtClean="0">
                <a:latin typeface="Times New Roman"/>
                <a:cs typeface="Times New Roman"/>
              </a:rPr>
              <a:t>Ques</a:t>
            </a:r>
            <a:r>
              <a:rPr lang="en-US" sz="2400" b="1" dirty="0" smtClean="0">
                <a:latin typeface="Times New Roman"/>
                <a:cs typeface="Times New Roman"/>
              </a:rPr>
              <a:t>: Where is the birthplace of </a:t>
            </a:r>
            <a:r>
              <a:rPr lang="en-US" sz="2400" b="1" dirty="0" err="1">
                <a:latin typeface="Times New Roman"/>
                <a:cs typeface="Times New Roman"/>
              </a:rPr>
              <a:t>Partha</a:t>
            </a:r>
            <a:r>
              <a:rPr lang="en-US" sz="2400" b="1" dirty="0">
                <a:latin typeface="Times New Roman"/>
                <a:cs typeface="Times New Roman"/>
              </a:rPr>
              <a:t> </a:t>
            </a:r>
            <a:r>
              <a:rPr lang="en-US" sz="2400" b="1" dirty="0" err="1">
                <a:latin typeface="Times New Roman"/>
                <a:cs typeface="Times New Roman"/>
              </a:rPr>
              <a:t>Pratim</a:t>
            </a:r>
            <a:r>
              <a:rPr lang="en-US" sz="2400" b="1" dirty="0">
                <a:latin typeface="Times New Roman"/>
                <a:cs typeface="Times New Roman"/>
              </a:rPr>
              <a:t> </a:t>
            </a:r>
            <a:r>
              <a:rPr lang="en-US" sz="2400" b="1" dirty="0" err="1" smtClean="0">
                <a:latin typeface="Times New Roman"/>
                <a:cs typeface="Times New Roman"/>
              </a:rPr>
              <a:t>Majumder</a:t>
            </a:r>
            <a:r>
              <a:rPr lang="en-US" sz="2400" b="1" dirty="0" smtClean="0">
                <a:latin typeface="Times New Roman"/>
                <a:cs typeface="Times New Roman"/>
              </a:rPr>
              <a:t>?</a:t>
            </a:r>
          </a:p>
          <a:p>
            <a:pPr algn="just"/>
            <a:r>
              <a:rPr lang="en-US" sz="2400" b="1" dirty="0" smtClean="0">
                <a:solidFill>
                  <a:srgbClr val="6600CC"/>
                </a:solidFill>
                <a:latin typeface="Times New Roman"/>
                <a:cs typeface="Times New Roman"/>
              </a:rPr>
              <a:t>b. </a:t>
            </a:r>
            <a:r>
              <a:rPr lang="en-US" sz="2400" b="1" dirty="0" err="1" smtClean="0">
                <a:solidFill>
                  <a:srgbClr val="6600CC"/>
                </a:solidFill>
                <a:latin typeface="Times New Roman"/>
                <a:cs typeface="Times New Roman"/>
              </a:rPr>
              <a:t>Partha</a:t>
            </a:r>
            <a:r>
              <a:rPr lang="en-US" sz="2400" b="1" dirty="0" smtClean="0">
                <a:solidFill>
                  <a:srgbClr val="6600CC"/>
                </a:solidFill>
                <a:latin typeface="Times New Roman"/>
                <a:cs typeface="Times New Roman"/>
              </a:rPr>
              <a:t> </a:t>
            </a:r>
            <a:r>
              <a:rPr lang="en-US" sz="2400" b="1" dirty="0" err="1" smtClean="0">
                <a:solidFill>
                  <a:srgbClr val="6600CC"/>
                </a:solidFill>
                <a:latin typeface="Times New Roman"/>
                <a:cs typeface="Times New Roman"/>
              </a:rPr>
              <a:t>Pratim</a:t>
            </a:r>
            <a:r>
              <a:rPr lang="en-US" sz="2400" b="1" dirty="0" smtClean="0">
                <a:solidFill>
                  <a:srgbClr val="6600CC"/>
                </a:solidFill>
                <a:latin typeface="Times New Roman"/>
                <a:cs typeface="Times New Roman"/>
              </a:rPr>
              <a:t> developed a passion for art from his childhood.</a:t>
            </a:r>
          </a:p>
          <a:p>
            <a:pPr algn="just"/>
            <a:r>
              <a:rPr lang="en-US" sz="2400" b="1" dirty="0" err="1" smtClean="0">
                <a:latin typeface="Times New Roman"/>
                <a:cs typeface="Times New Roman"/>
              </a:rPr>
              <a:t>Ques</a:t>
            </a:r>
            <a:r>
              <a:rPr lang="en-US" sz="2400" b="1" dirty="0" smtClean="0">
                <a:latin typeface="Times New Roman"/>
                <a:cs typeface="Times New Roman"/>
              </a:rPr>
              <a:t>: When did </a:t>
            </a:r>
            <a:r>
              <a:rPr lang="en-US" sz="2400" b="1" dirty="0" err="1">
                <a:latin typeface="Times New Roman"/>
                <a:cs typeface="Times New Roman"/>
              </a:rPr>
              <a:t>Partha</a:t>
            </a:r>
            <a:r>
              <a:rPr lang="en-US" sz="2400" b="1" dirty="0">
                <a:latin typeface="Times New Roman"/>
                <a:cs typeface="Times New Roman"/>
              </a:rPr>
              <a:t> </a:t>
            </a:r>
            <a:r>
              <a:rPr lang="en-US" sz="2400" b="1" dirty="0" err="1">
                <a:latin typeface="Times New Roman"/>
                <a:cs typeface="Times New Roman"/>
              </a:rPr>
              <a:t>Pratim</a:t>
            </a:r>
            <a:r>
              <a:rPr lang="en-US" sz="2400" b="1" dirty="0">
                <a:latin typeface="Times New Roman"/>
                <a:cs typeface="Times New Roman"/>
              </a:rPr>
              <a:t> developed a passion for </a:t>
            </a:r>
            <a:r>
              <a:rPr lang="en-US" sz="2400" b="1" dirty="0" smtClean="0">
                <a:latin typeface="Times New Roman"/>
                <a:cs typeface="Times New Roman"/>
              </a:rPr>
              <a:t>art?</a:t>
            </a:r>
          </a:p>
          <a:p>
            <a:pPr algn="just"/>
            <a:r>
              <a:rPr lang="en-US" sz="2400" b="1" dirty="0" smtClean="0">
                <a:solidFill>
                  <a:srgbClr val="6600CC"/>
                </a:solidFill>
                <a:latin typeface="Times New Roman"/>
                <a:cs typeface="Times New Roman"/>
              </a:rPr>
              <a:t>c. </a:t>
            </a:r>
            <a:r>
              <a:rPr lang="en-US" sz="2400" b="1" dirty="0" err="1" smtClean="0">
                <a:solidFill>
                  <a:srgbClr val="6600CC"/>
                </a:solidFill>
                <a:latin typeface="Times New Roman"/>
                <a:cs typeface="Times New Roman"/>
              </a:rPr>
              <a:t>Jogesh</a:t>
            </a:r>
            <a:r>
              <a:rPr lang="en-US" sz="2400" b="1" dirty="0" smtClean="0">
                <a:solidFill>
                  <a:srgbClr val="6600CC"/>
                </a:solidFill>
                <a:latin typeface="Times New Roman"/>
                <a:cs typeface="Times New Roman"/>
              </a:rPr>
              <a:t> </a:t>
            </a:r>
            <a:r>
              <a:rPr lang="en-US" sz="2400" b="1" dirty="0" err="1" smtClean="0">
                <a:solidFill>
                  <a:srgbClr val="6600CC"/>
                </a:solidFill>
                <a:latin typeface="Times New Roman"/>
                <a:cs typeface="Times New Roman"/>
              </a:rPr>
              <a:t>Dutta</a:t>
            </a:r>
            <a:r>
              <a:rPr lang="en-US" sz="2400" b="1" dirty="0" smtClean="0">
                <a:solidFill>
                  <a:srgbClr val="6600CC"/>
                </a:solidFill>
                <a:latin typeface="Times New Roman"/>
                <a:cs typeface="Times New Roman"/>
              </a:rPr>
              <a:t> was a renowned mime artist in Kolkata.</a:t>
            </a:r>
          </a:p>
          <a:p>
            <a:pPr algn="just"/>
            <a:r>
              <a:rPr lang="en-US" sz="2400" b="1" dirty="0" err="1" smtClean="0">
                <a:latin typeface="Times New Roman"/>
                <a:cs typeface="Times New Roman"/>
              </a:rPr>
              <a:t>Ques</a:t>
            </a:r>
            <a:r>
              <a:rPr lang="en-US" sz="2400" b="1" dirty="0" smtClean="0">
                <a:latin typeface="Times New Roman"/>
                <a:cs typeface="Times New Roman"/>
              </a:rPr>
              <a:t>: Who </a:t>
            </a:r>
            <a:r>
              <a:rPr lang="en-US" sz="2400" b="1" dirty="0">
                <a:latin typeface="Times New Roman"/>
                <a:cs typeface="Times New Roman"/>
              </a:rPr>
              <a:t>was a renowned mime artist in </a:t>
            </a:r>
            <a:r>
              <a:rPr lang="en-US" sz="2400" b="1" dirty="0" smtClean="0">
                <a:latin typeface="Times New Roman"/>
                <a:cs typeface="Times New Roman"/>
              </a:rPr>
              <a:t>Kolkata?</a:t>
            </a:r>
          </a:p>
          <a:p>
            <a:pPr algn="just"/>
            <a:r>
              <a:rPr lang="en-US" sz="2400" b="1" dirty="0" smtClean="0">
                <a:solidFill>
                  <a:srgbClr val="6600CC"/>
                </a:solidFill>
                <a:latin typeface="Times New Roman"/>
                <a:cs typeface="Times New Roman"/>
              </a:rPr>
              <a:t>d. </a:t>
            </a:r>
            <a:r>
              <a:rPr lang="en-US" sz="2400" b="1" dirty="0" err="1" smtClean="0">
                <a:solidFill>
                  <a:srgbClr val="6600CC"/>
                </a:solidFill>
                <a:latin typeface="Times New Roman"/>
                <a:cs typeface="Times New Roman"/>
              </a:rPr>
              <a:t>Partha</a:t>
            </a:r>
            <a:r>
              <a:rPr lang="en-US" sz="2400" b="1" dirty="0" smtClean="0">
                <a:solidFill>
                  <a:srgbClr val="6600CC"/>
                </a:solidFill>
                <a:latin typeface="Times New Roman"/>
                <a:cs typeface="Times New Roman"/>
              </a:rPr>
              <a:t> </a:t>
            </a:r>
            <a:r>
              <a:rPr lang="en-US" sz="2400" b="1" dirty="0" err="1" smtClean="0">
                <a:solidFill>
                  <a:srgbClr val="6600CC"/>
                </a:solidFill>
                <a:latin typeface="Times New Roman"/>
                <a:cs typeface="Times New Roman"/>
              </a:rPr>
              <a:t>Pratim</a:t>
            </a:r>
            <a:r>
              <a:rPr lang="en-US" sz="2400" b="1" dirty="0" smtClean="0">
                <a:solidFill>
                  <a:srgbClr val="6600CC"/>
                </a:solidFill>
                <a:latin typeface="Times New Roman"/>
                <a:cs typeface="Times New Roman"/>
              </a:rPr>
              <a:t> performed in Europe and America.</a:t>
            </a:r>
          </a:p>
          <a:p>
            <a:pPr algn="just"/>
            <a:r>
              <a:rPr lang="en-US" sz="2400" b="1" dirty="0" err="1" smtClean="0">
                <a:latin typeface="Times New Roman"/>
                <a:cs typeface="Times New Roman"/>
              </a:rPr>
              <a:t>Ques</a:t>
            </a:r>
            <a:r>
              <a:rPr lang="en-US" sz="2400" b="1" dirty="0" smtClean="0">
                <a:latin typeface="Times New Roman"/>
                <a:cs typeface="Times New Roman"/>
              </a:rPr>
              <a:t>: Where did </a:t>
            </a:r>
            <a:r>
              <a:rPr lang="en-US" sz="2400" b="1" dirty="0" err="1">
                <a:latin typeface="Times New Roman"/>
                <a:cs typeface="Times New Roman"/>
              </a:rPr>
              <a:t>Partha</a:t>
            </a:r>
            <a:r>
              <a:rPr lang="en-US" sz="2400" b="1" dirty="0">
                <a:latin typeface="Times New Roman"/>
                <a:cs typeface="Times New Roman"/>
              </a:rPr>
              <a:t> </a:t>
            </a:r>
            <a:r>
              <a:rPr lang="en-US" sz="2400" b="1" dirty="0" err="1">
                <a:latin typeface="Times New Roman"/>
                <a:cs typeface="Times New Roman"/>
              </a:rPr>
              <a:t>Pratim</a:t>
            </a:r>
            <a:r>
              <a:rPr lang="en-US" sz="2400" b="1" dirty="0">
                <a:latin typeface="Times New Roman"/>
                <a:cs typeface="Times New Roman"/>
              </a:rPr>
              <a:t> </a:t>
            </a:r>
            <a:r>
              <a:rPr lang="en-US" sz="2400" b="1" dirty="0" smtClean="0">
                <a:latin typeface="Times New Roman"/>
                <a:cs typeface="Times New Roman"/>
              </a:rPr>
              <a:t>performed?</a:t>
            </a:r>
          </a:p>
          <a:p>
            <a:pPr algn="just"/>
            <a:r>
              <a:rPr lang="en-US" sz="2400" b="1" dirty="0" smtClean="0">
                <a:solidFill>
                  <a:srgbClr val="6600CC"/>
                </a:solidFill>
                <a:latin typeface="Times New Roman"/>
                <a:cs typeface="Times New Roman"/>
              </a:rPr>
              <a:t>e. </a:t>
            </a:r>
            <a:r>
              <a:rPr lang="en-US" sz="2400" b="1" dirty="0" err="1" smtClean="0">
                <a:solidFill>
                  <a:srgbClr val="6600CC"/>
                </a:solidFill>
                <a:latin typeface="Times New Roman"/>
                <a:cs typeface="Times New Roman"/>
              </a:rPr>
              <a:t>Partha</a:t>
            </a:r>
            <a:r>
              <a:rPr lang="en-US" sz="2400" b="1" dirty="0" smtClean="0">
                <a:solidFill>
                  <a:srgbClr val="6600CC"/>
                </a:solidFill>
                <a:latin typeface="Times New Roman"/>
                <a:cs typeface="Times New Roman"/>
              </a:rPr>
              <a:t> </a:t>
            </a:r>
            <a:r>
              <a:rPr lang="en-US" sz="2400" b="1" dirty="0" err="1" smtClean="0">
                <a:solidFill>
                  <a:srgbClr val="6600CC"/>
                </a:solidFill>
                <a:latin typeface="Times New Roman"/>
                <a:cs typeface="Times New Roman"/>
              </a:rPr>
              <a:t>Pratim’s</a:t>
            </a:r>
            <a:r>
              <a:rPr lang="en-US" sz="2400" b="1" dirty="0" smtClean="0">
                <a:solidFill>
                  <a:srgbClr val="6600CC"/>
                </a:solidFill>
                <a:latin typeface="Times New Roman"/>
                <a:cs typeface="Times New Roman"/>
              </a:rPr>
              <a:t> dream is now to open an international miming school in </a:t>
            </a:r>
            <a:r>
              <a:rPr lang="en-US" sz="2400" b="1" dirty="0" err="1" smtClean="0">
                <a:solidFill>
                  <a:srgbClr val="6600CC"/>
                </a:solidFill>
                <a:latin typeface="Times New Roman"/>
                <a:cs typeface="Times New Roman"/>
              </a:rPr>
              <a:t>Bangaldesh</a:t>
            </a:r>
            <a:r>
              <a:rPr lang="en-US" sz="2400" b="1" dirty="0" smtClean="0">
                <a:solidFill>
                  <a:srgbClr val="6600CC"/>
                </a:solidFill>
                <a:latin typeface="Times New Roman"/>
                <a:cs typeface="Times New Roman"/>
              </a:rPr>
              <a:t>.</a:t>
            </a:r>
          </a:p>
          <a:p>
            <a:pPr algn="just"/>
            <a:r>
              <a:rPr lang="en-US" sz="2400" b="1" dirty="0" err="1" smtClean="0">
                <a:latin typeface="Times New Roman"/>
                <a:cs typeface="Times New Roman"/>
              </a:rPr>
              <a:t>Ques</a:t>
            </a:r>
            <a:r>
              <a:rPr lang="en-US" sz="2400" b="1" dirty="0" smtClean="0">
                <a:latin typeface="Times New Roman"/>
                <a:cs typeface="Times New Roman"/>
              </a:rPr>
              <a:t>: What </a:t>
            </a:r>
            <a:r>
              <a:rPr lang="en-US" sz="2400" b="1" dirty="0">
                <a:latin typeface="Times New Roman"/>
                <a:cs typeface="Times New Roman"/>
              </a:rPr>
              <a:t>is </a:t>
            </a:r>
            <a:r>
              <a:rPr lang="en-US" sz="2400" b="1" dirty="0" err="1">
                <a:latin typeface="Times New Roman"/>
                <a:cs typeface="Times New Roman"/>
              </a:rPr>
              <a:t>Partha</a:t>
            </a:r>
            <a:r>
              <a:rPr lang="en-US" sz="2400" b="1" dirty="0">
                <a:latin typeface="Times New Roman"/>
                <a:cs typeface="Times New Roman"/>
              </a:rPr>
              <a:t> </a:t>
            </a:r>
            <a:r>
              <a:rPr lang="en-US" sz="2400" b="1" dirty="0" err="1">
                <a:latin typeface="Times New Roman"/>
                <a:cs typeface="Times New Roman"/>
              </a:rPr>
              <a:t>Pratim’s</a:t>
            </a:r>
            <a:r>
              <a:rPr lang="en-US" sz="2400" b="1" dirty="0">
                <a:latin typeface="Times New Roman"/>
                <a:cs typeface="Times New Roman"/>
              </a:rPr>
              <a:t> </a:t>
            </a:r>
            <a:r>
              <a:rPr lang="en-US" sz="2400" b="1" dirty="0" smtClean="0">
                <a:latin typeface="Times New Roman"/>
                <a:cs typeface="Times New Roman"/>
              </a:rPr>
              <a:t>dream now? </a:t>
            </a:r>
          </a:p>
          <a:p>
            <a:pPr marL="342900" indent="-342900" algn="just">
              <a:buAutoNum type="alphaLcPeriod"/>
            </a:pPr>
            <a:endParaRPr lang="en-US" sz="1600" b="1" dirty="0" smtClean="0">
              <a:solidFill>
                <a:srgbClr val="6600CC"/>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ircle(in)">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circle(in)">
                                      <p:cBhvr>
                                        <p:cTn id="24" dur="2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circle(in)">
                                      <p:cBhvr>
                                        <p:cTn id="29" dur="20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circle(in)">
                                      <p:cBhvr>
                                        <p:cTn id="34" dur="20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circle(in)">
                                      <p:cBhvr>
                                        <p:cTn id="39" dur="20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circle(in)">
                                      <p:cBhvr>
                                        <p:cTn id="44" dur="20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circle(in)">
                                      <p:cBhvr>
                                        <p:cTn id="49" dur="2000"/>
                                        <p:tgtEl>
                                          <p:spTgt spid="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Effect transition="in" filter="circle(in)">
                                      <p:cBhvr>
                                        <p:cTn id="54" dur="2000"/>
                                        <p:tgtEl>
                                          <p:spTgt spid="5">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Effect transition="in" filter="circle(in)">
                                      <p:cBhvr>
                                        <p:cTn id="59" dur="2000"/>
                                        <p:tgtEl>
                                          <p:spTgt spid="5">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5">
                                            <p:txEl>
                                              <p:pRg st="10" end="10"/>
                                            </p:txEl>
                                          </p:spTgt>
                                        </p:tgtEl>
                                        <p:attrNameLst>
                                          <p:attrName>style.visibility</p:attrName>
                                        </p:attrNameLst>
                                      </p:cBhvr>
                                      <p:to>
                                        <p:strVal val="visible"/>
                                      </p:to>
                                    </p:set>
                                    <p:animEffect transition="in" filter="circle(in)">
                                      <p:cBhvr>
                                        <p:cTn id="64"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228600"/>
            <a:ext cx="2286000" cy="461661"/>
          </a:xfrm>
          <a:prstGeom prst="rect">
            <a:avLst/>
          </a:prstGeom>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2400" b="1" dirty="0" smtClean="0">
                <a:solidFill>
                  <a:srgbClr val="0070C0"/>
                </a:solidFill>
                <a:latin typeface="NikoshBAN" pitchFamily="2" charset="0"/>
                <a:cs typeface="NikoshBAN" pitchFamily="2" charset="0"/>
              </a:rPr>
              <a:t>Evaluation </a:t>
            </a:r>
            <a:endParaRPr lang="en-US" sz="2400" b="1" dirty="0">
              <a:solidFill>
                <a:srgbClr val="0070C0"/>
              </a:solidFill>
              <a:latin typeface="NikoshBAN" pitchFamily="2" charset="0"/>
              <a:cs typeface="NikoshBAN" pitchFamily="2" charset="0"/>
            </a:endParaRPr>
          </a:p>
        </p:txBody>
      </p:sp>
      <p:sp>
        <p:nvSpPr>
          <p:cNvPr id="3" name="TextBox 2"/>
          <p:cNvSpPr txBox="1"/>
          <p:nvPr/>
        </p:nvSpPr>
        <p:spPr>
          <a:xfrm>
            <a:off x="418326" y="768493"/>
            <a:ext cx="9080500" cy="5632307"/>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1436" tIns="45718" rIns="91436" bIns="45718" rtlCol="0">
            <a:spAutoFit/>
          </a:bodyPr>
          <a:lstStyle/>
          <a:p>
            <a:pPr>
              <a:lnSpc>
                <a:spcPct val="150000"/>
              </a:lnSpc>
            </a:pPr>
            <a:r>
              <a:rPr lang="en-US" sz="2000" b="1" dirty="0" smtClean="0">
                <a:solidFill>
                  <a:srgbClr val="6600CC"/>
                </a:solidFill>
                <a:latin typeface="Times New Roman" pitchFamily="18" charset="0"/>
                <a:cs typeface="Times New Roman" pitchFamily="18" charset="0"/>
              </a:rPr>
              <a:t>C. Choose </a:t>
            </a:r>
            <a:r>
              <a:rPr lang="en-US" sz="2000" b="1" dirty="0">
                <a:solidFill>
                  <a:srgbClr val="6600CC"/>
                </a:solidFill>
                <a:latin typeface="Times New Roman" pitchFamily="18" charset="0"/>
                <a:cs typeface="Times New Roman" pitchFamily="18" charset="0"/>
              </a:rPr>
              <a:t>the best answer.</a:t>
            </a:r>
          </a:p>
          <a:p>
            <a:pPr>
              <a:lnSpc>
                <a:spcPct val="150000"/>
              </a:lnSpc>
            </a:pPr>
            <a:r>
              <a:rPr lang="en-US" sz="2000" b="1" dirty="0">
                <a:solidFill>
                  <a:srgbClr val="6600CC"/>
                </a:solidFill>
                <a:latin typeface="Times New Roman" pitchFamily="18" charset="0"/>
                <a:cs typeface="Times New Roman" pitchFamily="18" charset="0"/>
              </a:rPr>
              <a:t>1. </a:t>
            </a:r>
            <a:r>
              <a:rPr lang="en-US" sz="2000" b="1" dirty="0" smtClean="0">
                <a:solidFill>
                  <a:srgbClr val="6600CC"/>
                </a:solidFill>
                <a:latin typeface="Times New Roman" pitchFamily="18" charset="0"/>
                <a:cs typeface="Times New Roman" pitchFamily="18" charset="0"/>
              </a:rPr>
              <a:t>Miming is a ..................</a:t>
            </a:r>
            <a:endParaRPr lang="en-US" sz="2000" b="1" dirty="0">
              <a:solidFill>
                <a:srgbClr val="6600CC"/>
              </a:solidFill>
              <a:latin typeface="Times New Roman" pitchFamily="18" charset="0"/>
              <a:cs typeface="Times New Roman" pitchFamily="18" charset="0"/>
            </a:endParaRPr>
          </a:p>
          <a:p>
            <a:pPr marL="514328" indent="-514328">
              <a:lnSpc>
                <a:spcPct val="150000"/>
              </a:lnSpc>
              <a:buAutoNum type="alphaLcParenBoth"/>
            </a:pPr>
            <a:r>
              <a:rPr lang="en-US" sz="2000" b="1" dirty="0" smtClean="0">
                <a:solidFill>
                  <a:srgbClr val="6600CC"/>
                </a:solidFill>
                <a:latin typeface="Times New Roman" pitchFamily="18" charset="0"/>
                <a:cs typeface="Times New Roman" pitchFamily="18" charset="0"/>
              </a:rPr>
              <a:t>solo dance          (b) drama without sound</a:t>
            </a:r>
            <a:endParaRPr lang="en-US" sz="2000" b="1" dirty="0">
              <a:solidFill>
                <a:srgbClr val="6600CC"/>
              </a:solidFill>
              <a:latin typeface="Times New Roman" pitchFamily="18" charset="0"/>
              <a:cs typeface="Times New Roman" pitchFamily="18" charset="0"/>
            </a:endParaRPr>
          </a:p>
          <a:p>
            <a:pPr>
              <a:lnSpc>
                <a:spcPct val="150000"/>
              </a:lnSpc>
            </a:pPr>
            <a:r>
              <a:rPr lang="en-US" sz="2000" b="1" dirty="0" smtClean="0">
                <a:solidFill>
                  <a:srgbClr val="6600CC"/>
                </a:solidFill>
                <a:latin typeface="Times New Roman" pitchFamily="18" charset="0"/>
                <a:cs typeface="Times New Roman" pitchFamily="18" charset="0"/>
              </a:rPr>
              <a:t>(c) music                       (d</a:t>
            </a:r>
            <a:r>
              <a:rPr lang="en-US" sz="2000" b="1" dirty="0">
                <a:solidFill>
                  <a:srgbClr val="6600CC"/>
                </a:solidFill>
                <a:latin typeface="Times New Roman" pitchFamily="18" charset="0"/>
                <a:cs typeface="Times New Roman" pitchFamily="18" charset="0"/>
              </a:rPr>
              <a:t>) </a:t>
            </a:r>
            <a:r>
              <a:rPr lang="en-US" sz="2000" b="1" dirty="0" smtClean="0">
                <a:solidFill>
                  <a:srgbClr val="6600CC"/>
                </a:solidFill>
                <a:latin typeface="Times New Roman" pitchFamily="18" charset="0"/>
                <a:cs typeface="Times New Roman" pitchFamily="18" charset="0"/>
              </a:rPr>
              <a:t>recitation</a:t>
            </a:r>
            <a:endParaRPr lang="en-US" sz="2000" b="1" dirty="0">
              <a:solidFill>
                <a:srgbClr val="6600CC"/>
              </a:solidFill>
              <a:latin typeface="Times New Roman" pitchFamily="18" charset="0"/>
              <a:cs typeface="Times New Roman" pitchFamily="18" charset="0"/>
            </a:endParaRPr>
          </a:p>
          <a:p>
            <a:pPr>
              <a:lnSpc>
                <a:spcPct val="150000"/>
              </a:lnSpc>
            </a:pPr>
            <a:r>
              <a:rPr lang="en-US" sz="2000" b="1" dirty="0">
                <a:solidFill>
                  <a:srgbClr val="6600CC"/>
                </a:solidFill>
                <a:latin typeface="Times New Roman" pitchFamily="18" charset="0"/>
                <a:cs typeface="Times New Roman" pitchFamily="18" charset="0"/>
              </a:rPr>
              <a:t>2. </a:t>
            </a:r>
            <a:r>
              <a:rPr lang="en-US" sz="2000" b="1" dirty="0" smtClean="0">
                <a:solidFill>
                  <a:srgbClr val="6600CC"/>
                </a:solidFill>
                <a:latin typeface="Times New Roman" pitchFamily="18" charset="0"/>
                <a:cs typeface="Times New Roman" pitchFamily="18" charset="0"/>
              </a:rPr>
              <a:t>What is not </a:t>
            </a:r>
            <a:r>
              <a:rPr lang="en-US" sz="2000" b="1" dirty="0">
                <a:solidFill>
                  <a:srgbClr val="6600CC"/>
                </a:solidFill>
                <a:latin typeface="Times New Roman" pitchFamily="18" charset="0"/>
                <a:cs typeface="Times New Roman" pitchFamily="18" charset="0"/>
              </a:rPr>
              <a:t>s</a:t>
            </a:r>
            <a:r>
              <a:rPr lang="en-US" sz="2000" b="1" dirty="0" smtClean="0">
                <a:solidFill>
                  <a:srgbClr val="6600CC"/>
                </a:solidFill>
                <a:latin typeface="Times New Roman" pitchFamily="18" charset="0"/>
                <a:cs typeface="Times New Roman" pitchFamily="18" charset="0"/>
              </a:rPr>
              <a:t>ynonym for the word mesmerize?.....</a:t>
            </a:r>
            <a:endParaRPr lang="en-US" sz="2000" b="1" dirty="0">
              <a:solidFill>
                <a:srgbClr val="6600CC"/>
              </a:solidFill>
              <a:latin typeface="Times New Roman" pitchFamily="18" charset="0"/>
              <a:cs typeface="Times New Roman" pitchFamily="18" charset="0"/>
            </a:endParaRPr>
          </a:p>
          <a:p>
            <a:pPr marL="514328" indent="-514328">
              <a:lnSpc>
                <a:spcPct val="150000"/>
              </a:lnSpc>
              <a:buAutoNum type="alphaLcParenBoth"/>
            </a:pPr>
            <a:r>
              <a:rPr lang="en-US" sz="2000" b="1" dirty="0" smtClean="0">
                <a:solidFill>
                  <a:srgbClr val="6600CC"/>
                </a:solidFill>
                <a:latin typeface="Times New Roman" pitchFamily="18" charset="0"/>
                <a:cs typeface="Times New Roman" pitchFamily="18" charset="0"/>
              </a:rPr>
              <a:t>make spell bound  </a:t>
            </a:r>
            <a:r>
              <a:rPr lang="en-US" sz="2000" b="1" dirty="0">
                <a:solidFill>
                  <a:srgbClr val="6600CC"/>
                </a:solidFill>
                <a:latin typeface="Times New Roman" pitchFamily="18" charset="0"/>
                <a:cs typeface="Times New Roman" pitchFamily="18" charset="0"/>
              </a:rPr>
              <a:t>(b) </a:t>
            </a:r>
            <a:r>
              <a:rPr lang="en-US" sz="2000" b="1" dirty="0" smtClean="0">
                <a:solidFill>
                  <a:srgbClr val="6600CC"/>
                </a:solidFill>
                <a:latin typeface="Times New Roman" pitchFamily="18" charset="0"/>
                <a:cs typeface="Times New Roman" pitchFamily="18" charset="0"/>
              </a:rPr>
              <a:t>overwhelm</a:t>
            </a:r>
            <a:endParaRPr lang="en-US" sz="2000" b="1" dirty="0">
              <a:solidFill>
                <a:srgbClr val="6600CC"/>
              </a:solidFill>
              <a:latin typeface="Times New Roman" pitchFamily="18" charset="0"/>
              <a:cs typeface="Times New Roman" pitchFamily="18" charset="0"/>
            </a:endParaRPr>
          </a:p>
          <a:p>
            <a:pPr>
              <a:lnSpc>
                <a:spcPct val="150000"/>
              </a:lnSpc>
            </a:pPr>
            <a:r>
              <a:rPr lang="en-US" sz="2000" b="1" dirty="0">
                <a:solidFill>
                  <a:srgbClr val="6600CC"/>
                </a:solidFill>
                <a:latin typeface="Times New Roman" pitchFamily="18" charset="0"/>
                <a:cs typeface="Times New Roman" pitchFamily="18" charset="0"/>
              </a:rPr>
              <a:t>(c) </a:t>
            </a:r>
            <a:r>
              <a:rPr lang="en-US" sz="2000" b="1" dirty="0" smtClean="0">
                <a:solidFill>
                  <a:srgbClr val="6600CC"/>
                </a:solidFill>
                <a:latin typeface="Times New Roman" pitchFamily="18" charset="0"/>
                <a:cs typeface="Times New Roman" pitchFamily="18" charset="0"/>
              </a:rPr>
              <a:t>hypnotize                     (d</a:t>
            </a:r>
            <a:r>
              <a:rPr lang="en-US" sz="2000" b="1" dirty="0">
                <a:solidFill>
                  <a:srgbClr val="6600CC"/>
                </a:solidFill>
                <a:latin typeface="Times New Roman" pitchFamily="18" charset="0"/>
                <a:cs typeface="Times New Roman" pitchFamily="18" charset="0"/>
              </a:rPr>
              <a:t>) </a:t>
            </a:r>
            <a:r>
              <a:rPr lang="en-US" sz="2000" b="1" dirty="0" smtClean="0">
                <a:solidFill>
                  <a:srgbClr val="6600CC"/>
                </a:solidFill>
                <a:latin typeface="Times New Roman" pitchFamily="18" charset="0"/>
                <a:cs typeface="Times New Roman" pitchFamily="18" charset="0"/>
              </a:rPr>
              <a:t>shock</a:t>
            </a:r>
            <a:endParaRPr lang="en-US" sz="2000" b="1" dirty="0">
              <a:solidFill>
                <a:srgbClr val="6600CC"/>
              </a:solidFill>
              <a:latin typeface="Times New Roman" pitchFamily="18" charset="0"/>
              <a:cs typeface="Times New Roman" pitchFamily="18" charset="0"/>
            </a:endParaRPr>
          </a:p>
          <a:p>
            <a:pPr>
              <a:lnSpc>
                <a:spcPct val="150000"/>
              </a:lnSpc>
            </a:pPr>
            <a:r>
              <a:rPr lang="en-US" sz="2000" b="1" dirty="0">
                <a:solidFill>
                  <a:srgbClr val="6600CC"/>
                </a:solidFill>
                <a:latin typeface="Times New Roman" pitchFamily="18" charset="0"/>
                <a:cs typeface="Times New Roman" pitchFamily="18" charset="0"/>
              </a:rPr>
              <a:t>3. </a:t>
            </a:r>
            <a:r>
              <a:rPr lang="en-US" sz="2000" b="1" dirty="0" smtClean="0">
                <a:solidFill>
                  <a:srgbClr val="6600CC"/>
                </a:solidFill>
                <a:latin typeface="Times New Roman" pitchFamily="18" charset="0"/>
                <a:cs typeface="Times New Roman" pitchFamily="18" charset="0"/>
              </a:rPr>
              <a:t>Who was not </a:t>
            </a:r>
            <a:r>
              <a:rPr lang="en-US" sz="2000" b="1" dirty="0" err="1" smtClean="0">
                <a:solidFill>
                  <a:srgbClr val="6600CC"/>
                </a:solidFill>
                <a:latin typeface="Times New Roman" pitchFamily="18" charset="0"/>
                <a:cs typeface="Times New Roman" pitchFamily="18" charset="0"/>
              </a:rPr>
              <a:t>Partha</a:t>
            </a:r>
            <a:r>
              <a:rPr lang="en-US" sz="2000" b="1" dirty="0" smtClean="0">
                <a:solidFill>
                  <a:srgbClr val="6600CC"/>
                </a:solidFill>
                <a:latin typeface="Times New Roman" pitchFamily="18" charset="0"/>
                <a:cs typeface="Times New Roman" pitchFamily="18" charset="0"/>
              </a:rPr>
              <a:t> </a:t>
            </a:r>
            <a:r>
              <a:rPr lang="en-US" sz="2000" b="1" dirty="0" err="1" smtClean="0">
                <a:solidFill>
                  <a:srgbClr val="6600CC"/>
                </a:solidFill>
                <a:latin typeface="Times New Roman" pitchFamily="18" charset="0"/>
                <a:cs typeface="Times New Roman" pitchFamily="18" charset="0"/>
              </a:rPr>
              <a:t>Pratim’s</a:t>
            </a:r>
            <a:r>
              <a:rPr lang="en-US" sz="2000" b="1" dirty="0" smtClean="0">
                <a:solidFill>
                  <a:srgbClr val="6600CC"/>
                </a:solidFill>
                <a:latin typeface="Times New Roman" pitchFamily="18" charset="0"/>
                <a:cs typeface="Times New Roman" pitchFamily="18" charset="0"/>
              </a:rPr>
              <a:t>  trainer?</a:t>
            </a:r>
            <a:endParaRPr lang="en-US" sz="2000" b="1" dirty="0">
              <a:solidFill>
                <a:srgbClr val="6600CC"/>
              </a:solidFill>
              <a:latin typeface="Times New Roman" pitchFamily="18" charset="0"/>
              <a:cs typeface="Times New Roman" pitchFamily="18" charset="0"/>
            </a:endParaRPr>
          </a:p>
          <a:p>
            <a:pPr marL="514328" indent="-514328">
              <a:lnSpc>
                <a:spcPct val="150000"/>
              </a:lnSpc>
              <a:buAutoNum type="alphaLcParenBoth"/>
            </a:pPr>
            <a:r>
              <a:rPr lang="en-US" sz="2000" b="1" dirty="0" smtClean="0">
                <a:solidFill>
                  <a:srgbClr val="6600CC"/>
                </a:solidFill>
                <a:latin typeface="Times New Roman" pitchFamily="18" charset="0"/>
                <a:cs typeface="Times New Roman" pitchFamily="18" charset="0"/>
              </a:rPr>
              <a:t>Marcel Moreau         (b</a:t>
            </a:r>
            <a:r>
              <a:rPr lang="en-US" sz="2000" b="1" dirty="0">
                <a:solidFill>
                  <a:srgbClr val="6600CC"/>
                </a:solidFill>
                <a:latin typeface="Times New Roman" pitchFamily="18" charset="0"/>
                <a:cs typeface="Times New Roman" pitchFamily="18" charset="0"/>
              </a:rPr>
              <a:t>) </a:t>
            </a:r>
            <a:r>
              <a:rPr lang="en-US" sz="2000" b="1" dirty="0" err="1" smtClean="0">
                <a:solidFill>
                  <a:srgbClr val="6600CC"/>
                </a:solidFill>
                <a:latin typeface="Times New Roman" pitchFamily="18" charset="0"/>
                <a:cs typeface="Times New Roman" pitchFamily="18" charset="0"/>
              </a:rPr>
              <a:t>Jogesh</a:t>
            </a:r>
            <a:r>
              <a:rPr lang="en-US" sz="2000" b="1" dirty="0" smtClean="0">
                <a:solidFill>
                  <a:srgbClr val="6600CC"/>
                </a:solidFill>
                <a:latin typeface="Times New Roman" pitchFamily="18" charset="0"/>
                <a:cs typeface="Times New Roman" pitchFamily="18" charset="0"/>
              </a:rPr>
              <a:t> </a:t>
            </a:r>
            <a:r>
              <a:rPr lang="en-US" sz="2000" b="1" dirty="0" err="1" smtClean="0">
                <a:solidFill>
                  <a:srgbClr val="6600CC"/>
                </a:solidFill>
                <a:latin typeface="Times New Roman" pitchFamily="18" charset="0"/>
                <a:cs typeface="Times New Roman" pitchFamily="18" charset="0"/>
              </a:rPr>
              <a:t>Dutta</a:t>
            </a:r>
            <a:endParaRPr lang="en-US" sz="2000" b="1" dirty="0">
              <a:solidFill>
                <a:srgbClr val="6600CC"/>
              </a:solidFill>
              <a:latin typeface="Times New Roman" pitchFamily="18" charset="0"/>
              <a:cs typeface="Times New Roman" pitchFamily="18" charset="0"/>
            </a:endParaRPr>
          </a:p>
          <a:p>
            <a:pPr>
              <a:lnSpc>
                <a:spcPct val="150000"/>
              </a:lnSpc>
            </a:pPr>
            <a:r>
              <a:rPr lang="en-US" sz="2000" b="1" dirty="0">
                <a:solidFill>
                  <a:srgbClr val="6600CC"/>
                </a:solidFill>
                <a:latin typeface="Times New Roman" pitchFamily="18" charset="0"/>
                <a:cs typeface="Times New Roman" pitchFamily="18" charset="0"/>
              </a:rPr>
              <a:t>(c) </a:t>
            </a:r>
            <a:r>
              <a:rPr lang="en-US" sz="2000" b="1" dirty="0" err="1" smtClean="0">
                <a:solidFill>
                  <a:srgbClr val="6600CC"/>
                </a:solidFill>
                <a:latin typeface="Times New Roman" pitchFamily="18" charset="0"/>
                <a:cs typeface="Times New Roman" pitchFamily="18" charset="0"/>
              </a:rPr>
              <a:t>Loic</a:t>
            </a:r>
            <a:r>
              <a:rPr lang="en-US" sz="2000" b="1" dirty="0" smtClean="0">
                <a:solidFill>
                  <a:srgbClr val="6600CC"/>
                </a:solidFill>
                <a:latin typeface="Times New Roman" pitchFamily="18" charset="0"/>
                <a:cs typeface="Times New Roman" pitchFamily="18" charset="0"/>
              </a:rPr>
              <a:t> Moreau                  (d</a:t>
            </a:r>
            <a:r>
              <a:rPr lang="en-US" sz="2000" b="1" dirty="0">
                <a:solidFill>
                  <a:srgbClr val="6600CC"/>
                </a:solidFill>
                <a:latin typeface="Times New Roman" pitchFamily="18" charset="0"/>
                <a:cs typeface="Times New Roman" pitchFamily="18" charset="0"/>
              </a:rPr>
              <a:t>) </a:t>
            </a:r>
            <a:r>
              <a:rPr lang="en-US" sz="2000" b="1" dirty="0" err="1" smtClean="0">
                <a:solidFill>
                  <a:srgbClr val="6600CC"/>
                </a:solidFill>
                <a:latin typeface="Times New Roman" pitchFamily="18" charset="0"/>
                <a:cs typeface="Times New Roman" pitchFamily="18" charset="0"/>
              </a:rPr>
              <a:t>Etiene</a:t>
            </a:r>
            <a:r>
              <a:rPr lang="en-US" sz="2000" b="1" dirty="0" smtClean="0">
                <a:solidFill>
                  <a:srgbClr val="6600CC"/>
                </a:solidFill>
                <a:latin typeface="Times New Roman" pitchFamily="18" charset="0"/>
                <a:cs typeface="Times New Roman" pitchFamily="18" charset="0"/>
              </a:rPr>
              <a:t> </a:t>
            </a:r>
            <a:r>
              <a:rPr lang="en-US" sz="2000" b="1" dirty="0" err="1" smtClean="0">
                <a:solidFill>
                  <a:srgbClr val="6600CC"/>
                </a:solidFill>
                <a:latin typeface="Times New Roman" pitchFamily="18" charset="0"/>
                <a:cs typeface="Times New Roman" pitchFamily="18" charset="0"/>
              </a:rPr>
              <a:t>Decroux</a:t>
            </a:r>
            <a:endParaRPr lang="en-US" sz="2000" b="1" dirty="0" smtClean="0">
              <a:solidFill>
                <a:srgbClr val="6600CC"/>
              </a:solidFill>
              <a:latin typeface="Times New Roman" pitchFamily="18" charset="0"/>
              <a:cs typeface="Times New Roman" pitchFamily="18" charset="0"/>
            </a:endParaRPr>
          </a:p>
          <a:p>
            <a:pPr>
              <a:lnSpc>
                <a:spcPct val="150000"/>
              </a:lnSpc>
            </a:pPr>
            <a:r>
              <a:rPr lang="en-US" sz="2000" b="1" dirty="0" smtClean="0">
                <a:solidFill>
                  <a:srgbClr val="6600CC"/>
                </a:solidFill>
                <a:latin typeface="Times New Roman" pitchFamily="18" charset="0"/>
                <a:cs typeface="Times New Roman" pitchFamily="18" charset="0"/>
              </a:rPr>
              <a:t>4.  Which year did </a:t>
            </a:r>
            <a:r>
              <a:rPr lang="en-US" sz="2000" b="1" dirty="0" err="1" smtClean="0">
                <a:solidFill>
                  <a:srgbClr val="6600CC"/>
                </a:solidFill>
                <a:latin typeface="Times New Roman" pitchFamily="18" charset="0"/>
                <a:cs typeface="Times New Roman" pitchFamily="18" charset="0"/>
              </a:rPr>
              <a:t>Partha</a:t>
            </a:r>
            <a:r>
              <a:rPr lang="en-US" sz="2000" b="1" dirty="0" smtClean="0">
                <a:solidFill>
                  <a:srgbClr val="6600CC"/>
                </a:solidFill>
                <a:latin typeface="Times New Roman" pitchFamily="18" charset="0"/>
                <a:cs typeface="Times New Roman" pitchFamily="18" charset="0"/>
              </a:rPr>
              <a:t> </a:t>
            </a:r>
            <a:r>
              <a:rPr lang="en-US" sz="2000" b="1" dirty="0" err="1" smtClean="0">
                <a:solidFill>
                  <a:srgbClr val="6600CC"/>
                </a:solidFill>
                <a:latin typeface="Times New Roman" pitchFamily="18" charset="0"/>
                <a:cs typeface="Times New Roman" pitchFamily="18" charset="0"/>
              </a:rPr>
              <a:t>Pratim</a:t>
            </a:r>
            <a:r>
              <a:rPr lang="en-US" sz="2000" b="1" dirty="0" smtClean="0">
                <a:solidFill>
                  <a:srgbClr val="6600CC"/>
                </a:solidFill>
                <a:latin typeface="Times New Roman" pitchFamily="18" charset="0"/>
                <a:cs typeface="Times New Roman" pitchFamily="18" charset="0"/>
              </a:rPr>
              <a:t> </a:t>
            </a:r>
            <a:r>
              <a:rPr lang="en-US" sz="2000" b="1" dirty="0" err="1" smtClean="0">
                <a:solidFill>
                  <a:srgbClr val="6600CC"/>
                </a:solidFill>
                <a:latin typeface="Times New Roman" pitchFamily="18" charset="0"/>
                <a:cs typeface="Times New Roman" pitchFamily="18" charset="0"/>
              </a:rPr>
              <a:t>Majumder</a:t>
            </a:r>
            <a:r>
              <a:rPr lang="en-US" sz="2000" b="1" dirty="0" smtClean="0">
                <a:solidFill>
                  <a:srgbClr val="6600CC"/>
                </a:solidFill>
                <a:latin typeface="Times New Roman" pitchFamily="18" charset="0"/>
                <a:cs typeface="Times New Roman" pitchFamily="18" charset="0"/>
              </a:rPr>
              <a:t> receive ‘</a:t>
            </a:r>
            <a:r>
              <a:rPr lang="en-US" sz="2000" b="1" dirty="0" err="1" smtClean="0">
                <a:solidFill>
                  <a:srgbClr val="6600CC"/>
                </a:solidFill>
                <a:latin typeface="Times New Roman" pitchFamily="18" charset="0"/>
                <a:cs typeface="Times New Roman" pitchFamily="18" charset="0"/>
              </a:rPr>
              <a:t>Ekushe</a:t>
            </a:r>
            <a:r>
              <a:rPr lang="en-US" sz="2000" b="1" dirty="0" smtClean="0">
                <a:solidFill>
                  <a:srgbClr val="6600CC"/>
                </a:solidFill>
                <a:latin typeface="Times New Roman" pitchFamily="18" charset="0"/>
                <a:cs typeface="Times New Roman" pitchFamily="18" charset="0"/>
              </a:rPr>
              <a:t> </a:t>
            </a:r>
            <a:r>
              <a:rPr lang="en-US" sz="2000" b="1" dirty="0" err="1" smtClean="0">
                <a:solidFill>
                  <a:srgbClr val="6600CC"/>
                </a:solidFill>
                <a:latin typeface="Times New Roman" pitchFamily="18" charset="0"/>
                <a:cs typeface="Times New Roman" pitchFamily="18" charset="0"/>
              </a:rPr>
              <a:t>Padak</a:t>
            </a:r>
            <a:r>
              <a:rPr lang="en-US" sz="2000" b="1" dirty="0" smtClean="0">
                <a:solidFill>
                  <a:srgbClr val="6600CC"/>
                </a:solidFill>
                <a:latin typeface="Times New Roman" pitchFamily="18" charset="0"/>
                <a:cs typeface="Times New Roman" pitchFamily="18" charset="0"/>
              </a:rPr>
              <a:t>’?</a:t>
            </a:r>
            <a:endParaRPr lang="en-US" sz="2000" b="1" dirty="0">
              <a:solidFill>
                <a:srgbClr val="6600CC"/>
              </a:solidFill>
              <a:latin typeface="Times New Roman" pitchFamily="18" charset="0"/>
              <a:cs typeface="Times New Roman" pitchFamily="18" charset="0"/>
            </a:endParaRPr>
          </a:p>
          <a:p>
            <a:pPr marL="514328" indent="-514328">
              <a:lnSpc>
                <a:spcPct val="150000"/>
              </a:lnSpc>
              <a:buAutoNum type="alphaLcParenBoth"/>
            </a:pPr>
            <a:r>
              <a:rPr lang="en-US" sz="2000" b="1" dirty="0" smtClean="0">
                <a:solidFill>
                  <a:srgbClr val="6600CC"/>
                </a:solidFill>
                <a:latin typeface="Times New Roman" pitchFamily="18" charset="0"/>
                <a:cs typeface="Times New Roman" pitchFamily="18" charset="0"/>
              </a:rPr>
              <a:t>in 2009   (b</a:t>
            </a:r>
            <a:r>
              <a:rPr lang="en-US" sz="2000" b="1" dirty="0">
                <a:solidFill>
                  <a:srgbClr val="6600CC"/>
                </a:solidFill>
                <a:latin typeface="Times New Roman" pitchFamily="18" charset="0"/>
                <a:cs typeface="Times New Roman" pitchFamily="18" charset="0"/>
              </a:rPr>
              <a:t>) </a:t>
            </a:r>
            <a:r>
              <a:rPr lang="en-US" sz="2000" b="1" dirty="0" smtClean="0">
                <a:solidFill>
                  <a:srgbClr val="6600CC"/>
                </a:solidFill>
                <a:latin typeface="Times New Roman" pitchFamily="18" charset="0"/>
                <a:cs typeface="Times New Roman" pitchFamily="18" charset="0"/>
              </a:rPr>
              <a:t>in 2010 (c) in 2011    (d</a:t>
            </a:r>
            <a:r>
              <a:rPr lang="en-US" sz="2000" b="1" dirty="0">
                <a:solidFill>
                  <a:srgbClr val="6600CC"/>
                </a:solidFill>
                <a:latin typeface="Times New Roman" pitchFamily="18" charset="0"/>
                <a:cs typeface="Times New Roman" pitchFamily="18" charset="0"/>
              </a:rPr>
              <a:t>) </a:t>
            </a:r>
            <a:r>
              <a:rPr lang="en-US" sz="2000" b="1" dirty="0" smtClean="0">
                <a:solidFill>
                  <a:srgbClr val="6600CC"/>
                </a:solidFill>
                <a:latin typeface="Times New Roman" pitchFamily="18" charset="0"/>
                <a:cs typeface="Times New Roman" pitchFamily="18" charset="0"/>
              </a:rPr>
              <a:t>in 2012</a:t>
            </a:r>
            <a:endParaRPr lang="en-US" sz="2000" b="1" dirty="0">
              <a:solidFill>
                <a:srgbClr val="6600CC"/>
              </a:solidFill>
              <a:latin typeface="Times New Roman" pitchFamily="18" charset="0"/>
              <a:cs typeface="Times New Roman" pitchFamily="18" charset="0"/>
            </a:endParaRPr>
          </a:p>
        </p:txBody>
      </p:sp>
      <p:sp>
        <p:nvSpPr>
          <p:cNvPr id="4" name="Oval 3"/>
          <p:cNvSpPr/>
          <p:nvPr/>
        </p:nvSpPr>
        <p:spPr>
          <a:xfrm>
            <a:off x="6720292" y="266131"/>
            <a:ext cx="330200" cy="3048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 name="Oval 4"/>
          <p:cNvSpPr/>
          <p:nvPr/>
        </p:nvSpPr>
        <p:spPr>
          <a:xfrm>
            <a:off x="7133042" y="266131"/>
            <a:ext cx="3302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rgbClr val="FF0000"/>
              </a:solidFill>
            </a:endParaRPr>
          </a:p>
        </p:txBody>
      </p:sp>
      <p:sp>
        <p:nvSpPr>
          <p:cNvPr id="6" name="Oval 5"/>
          <p:cNvSpPr/>
          <p:nvPr/>
        </p:nvSpPr>
        <p:spPr>
          <a:xfrm>
            <a:off x="7545792" y="266131"/>
            <a:ext cx="3302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9" name="Oval 8"/>
          <p:cNvSpPr/>
          <p:nvPr/>
        </p:nvSpPr>
        <p:spPr>
          <a:xfrm>
            <a:off x="7916842" y="266086"/>
            <a:ext cx="330200" cy="304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6.85788E-7 -4.57909E-6 L -0.40266 0.22757 " pathEditMode="relative" rAng="0" ptsTypes="AA">
                                      <p:cBhvr>
                                        <p:cTn id="19" dur="2000" fill="hold"/>
                                        <p:tgtEl>
                                          <p:spTgt spid="4"/>
                                        </p:tgtEl>
                                        <p:attrNameLst>
                                          <p:attrName>ppt_x</p:attrName>
                                          <p:attrName>ppt_y</p:attrName>
                                        </p:attrNameLst>
                                      </p:cBhvr>
                                      <p:rCtr x="-20141" y="11378"/>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6.76174E-7 -4.57909E-6 L -0.39048 0.49399 " pathEditMode="relative" rAng="0" ptsTypes="AA">
                                      <p:cBhvr>
                                        <p:cTn id="23" dur="2000" fill="hold"/>
                                        <p:tgtEl>
                                          <p:spTgt spid="5"/>
                                        </p:tgtEl>
                                        <p:attrNameLst>
                                          <p:attrName>ppt_x</p:attrName>
                                          <p:attrName>ppt_y</p:attrName>
                                        </p:attrNameLst>
                                      </p:cBhvr>
                                      <p:rCtr x="-19532" y="24699"/>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6.6656E-7 -4.57909E-6 L -0.71671 0.6272 " pathEditMode="relative" rAng="0" ptsTypes="AA">
                                      <p:cBhvr>
                                        <p:cTn id="27" dur="2000" fill="hold"/>
                                        <p:tgtEl>
                                          <p:spTgt spid="6"/>
                                        </p:tgtEl>
                                        <p:attrNameLst>
                                          <p:attrName>ppt_x</p:attrName>
                                          <p:attrName>ppt_y</p:attrName>
                                        </p:attrNameLst>
                                      </p:cBhvr>
                                      <p:rCtr x="-35844" y="31360"/>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65791E-6 -4.57909E-6 L -0.60038 0.83812 " pathEditMode="relative" rAng="0" ptsTypes="AA">
                                      <p:cBhvr>
                                        <p:cTn id="31" dur="2000" fill="hold"/>
                                        <p:tgtEl>
                                          <p:spTgt spid="9"/>
                                        </p:tgtEl>
                                        <p:attrNameLst>
                                          <p:attrName>ppt_x</p:attrName>
                                          <p:attrName>ppt_y</p:attrName>
                                        </p:attrNameLst>
                                      </p:cBhvr>
                                      <p:rCtr x="-30027" y="419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733550" y="3276600"/>
            <a:ext cx="1816100" cy="369328"/>
          </a:xfrm>
          <a:prstGeom prst="rect">
            <a:avLst/>
          </a:prstGeom>
          <a:noFill/>
        </p:spPr>
        <p:txBody>
          <a:bodyPr wrap="square" lIns="91436" tIns="45718" rIns="91436" bIns="45718" rtlCol="0">
            <a:spAutoFit/>
          </a:bodyPr>
          <a:lstStyle/>
          <a:p>
            <a:endParaRPr lang="en-US" dirty="0"/>
          </a:p>
        </p:txBody>
      </p:sp>
      <p:grpSp>
        <p:nvGrpSpPr>
          <p:cNvPr id="30" name="Group 29"/>
          <p:cNvGrpSpPr/>
          <p:nvPr/>
        </p:nvGrpSpPr>
        <p:grpSpPr>
          <a:xfrm>
            <a:off x="412750" y="882323"/>
            <a:ext cx="8804352" cy="4949366"/>
            <a:chOff x="685800" y="820059"/>
            <a:chExt cx="6881586" cy="4270827"/>
          </a:xfrm>
        </p:grpSpPr>
        <p:sp>
          <p:nvSpPr>
            <p:cNvPr id="31" name="Rectangle 30"/>
            <p:cNvSpPr/>
            <p:nvPr/>
          </p:nvSpPr>
          <p:spPr>
            <a:xfrm flipH="1">
              <a:off x="685800" y="823686"/>
              <a:ext cx="3581400" cy="42672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062186" y="820059"/>
              <a:ext cx="3505200" cy="42672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12750" y="304802"/>
            <a:ext cx="8804352" cy="6136489"/>
            <a:chOff x="278494" y="152400"/>
            <a:chExt cx="8127094" cy="6288889"/>
          </a:xfrm>
        </p:grpSpPr>
        <p:sp>
          <p:nvSpPr>
            <p:cNvPr id="34" name="Rectangle 33"/>
            <p:cNvSpPr/>
            <p:nvPr/>
          </p:nvSpPr>
          <p:spPr>
            <a:xfrm>
              <a:off x="278494" y="5831689"/>
              <a:ext cx="8127094" cy="609600"/>
            </a:xfrm>
            <a:prstGeom prst="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rgbClr val="FF0000"/>
                  </a:solidFill>
                  <a:latin typeface="Bahnschrift SemiCondensed" pitchFamily="34" charset="0"/>
                </a:rPr>
                <a:t>MAJHIRA MODEL HIGH </a:t>
              </a:r>
              <a:r>
                <a:rPr lang="en-US" sz="2800" dirty="0" smtClean="0">
                  <a:solidFill>
                    <a:srgbClr val="FF0000"/>
                  </a:solidFill>
                  <a:latin typeface="Bahnschrift SemiCondensed" pitchFamily="34" charset="0"/>
                </a:rPr>
                <a:t>SCHOOL, SHAJAHANPUR, BOGURA</a:t>
              </a:r>
              <a:endParaRPr lang="en-US" sz="2800" dirty="0">
                <a:solidFill>
                  <a:srgbClr val="FF0000"/>
                </a:solidFill>
                <a:latin typeface="Bahnschrift SemiCondensed" pitchFamily="34" charset="0"/>
              </a:endParaRPr>
            </a:p>
          </p:txBody>
        </p:sp>
        <p:grpSp>
          <p:nvGrpSpPr>
            <p:cNvPr id="35" name="Group 34"/>
            <p:cNvGrpSpPr/>
            <p:nvPr/>
          </p:nvGrpSpPr>
          <p:grpSpPr>
            <a:xfrm>
              <a:off x="1026230" y="1445986"/>
              <a:ext cx="3088570" cy="4038600"/>
              <a:chOff x="1026230" y="1445986"/>
              <a:chExt cx="3088570" cy="4038600"/>
            </a:xfrm>
          </p:grpSpPr>
          <p:sp>
            <p:nvSpPr>
              <p:cNvPr id="39" name="Rectangle 38"/>
              <p:cNvSpPr/>
              <p:nvPr/>
            </p:nvSpPr>
            <p:spPr>
              <a:xfrm>
                <a:off x="1026230" y="2055586"/>
                <a:ext cx="3088569" cy="3429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026230" y="1445986"/>
                <a:ext cx="308857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7030A0"/>
                    </a:solidFill>
                    <a:latin typeface="Bahnschrift SemiCondensed" pitchFamily="34" charset="0"/>
                  </a:rPr>
                  <a:t>MD. AFSAR ALI</a:t>
                </a:r>
              </a:p>
            </p:txBody>
          </p:sp>
        </p:grpSp>
        <p:sp>
          <p:nvSpPr>
            <p:cNvPr id="37" name="Rectangle 36"/>
            <p:cNvSpPr/>
            <p:nvPr/>
          </p:nvSpPr>
          <p:spPr>
            <a:xfrm>
              <a:off x="4946587" y="1505856"/>
              <a:ext cx="2524946" cy="5515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a:solidFill>
                    <a:srgbClr val="7030A0"/>
                  </a:solidFill>
                </a:rPr>
                <a:t>CLASS-EIGHT</a:t>
              </a:r>
            </a:p>
          </p:txBody>
        </p:sp>
        <p:sp>
          <p:nvSpPr>
            <p:cNvPr id="38" name="Rectangle 37"/>
            <p:cNvSpPr/>
            <p:nvPr/>
          </p:nvSpPr>
          <p:spPr>
            <a:xfrm>
              <a:off x="278494" y="152400"/>
              <a:ext cx="8127094" cy="729923"/>
            </a:xfrm>
            <a:prstGeom prst="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7030A0"/>
                  </a:solidFill>
                </a:rPr>
                <a:t>IDENTITY OF TEACHER </a:t>
              </a:r>
              <a:r>
                <a:rPr lang="en-US" sz="3200" b="1">
                  <a:solidFill>
                    <a:srgbClr val="7030A0"/>
                  </a:solidFill>
                </a:rPr>
                <a:t>AND </a:t>
              </a:r>
              <a:r>
                <a:rPr lang="en-US" sz="3200" b="1" smtClean="0">
                  <a:solidFill>
                    <a:srgbClr val="7030A0"/>
                  </a:solidFill>
                </a:rPr>
                <a:t>CLASS</a:t>
              </a:r>
              <a:endParaRPr lang="en-US" sz="3200" b="1" dirty="0">
                <a:solidFill>
                  <a:srgbClr val="7030A0"/>
                </a:solidFill>
              </a:endParaRPr>
            </a:p>
          </p:txBody>
        </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9851" y="2096824"/>
            <a:ext cx="2847806" cy="339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out)">
                                      <p:cBhvr>
                                        <p:cTn id="7" dur="2000"/>
                                        <p:tgtEl>
                                          <p:spTgt spid="30"/>
                                        </p:tgtEl>
                                      </p:cBhvr>
                                    </p:animEffect>
                                  </p:childTnLst>
                                </p:cTn>
                              </p:par>
                              <p:par>
                                <p:cTn id="8" presetID="6" presetClass="entr" presetSubtype="3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out)">
                                      <p:cBhvr>
                                        <p:cTn id="10" dur="2000"/>
                                        <p:tgtEl>
                                          <p:spTgt spid="15"/>
                                        </p:tgtEl>
                                      </p:cBhvr>
                                    </p:animEffect>
                                  </p:childTnLst>
                                </p:cTn>
                              </p:par>
                              <p:par>
                                <p:cTn id="11" presetID="6" presetClass="entr" presetSubtype="32"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out)">
                                      <p:cBhvr>
                                        <p:cTn id="13" dur="2000"/>
                                        <p:tgtEl>
                                          <p:spTgt spid="3074"/>
                                        </p:tgtEl>
                                      </p:cBhvr>
                                    </p:animEffect>
                                  </p:childTnLst>
                                </p:cTn>
                              </p:par>
                              <p:par>
                                <p:cTn id="14" presetID="6" presetClass="entr" presetSubtype="32"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ircle(out)">
                                      <p:cBhvr>
                                        <p:cTn id="1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9050" y="457202"/>
            <a:ext cx="4787900" cy="769437"/>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pPr algn="ctr"/>
            <a:r>
              <a:rPr lang="en-US" sz="4400" b="1" dirty="0">
                <a:solidFill>
                  <a:schemeClr val="tx1"/>
                </a:solidFill>
                <a:latin typeface="NikoshBAN" pitchFamily="2" charset="0"/>
                <a:cs typeface="NikoshBAN" pitchFamily="2" charset="0"/>
              </a:rPr>
              <a:t>Home work</a:t>
            </a:r>
          </a:p>
        </p:txBody>
      </p:sp>
      <p:sp>
        <p:nvSpPr>
          <p:cNvPr id="3" name="TextBox 2"/>
          <p:cNvSpPr txBox="1"/>
          <p:nvPr/>
        </p:nvSpPr>
        <p:spPr>
          <a:xfrm>
            <a:off x="701676" y="5526108"/>
            <a:ext cx="8502650" cy="954103"/>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6" tIns="45718" rIns="91436" bIns="45718" rtlCol="0">
            <a:spAutoFit/>
          </a:bodyPr>
          <a:lstStyle/>
          <a:p>
            <a:r>
              <a:rPr lang="en-US" sz="2800" b="1" dirty="0" smtClean="0">
                <a:solidFill>
                  <a:srgbClr val="6600CC"/>
                </a:solidFill>
                <a:latin typeface="Times New Roman" pitchFamily="18" charset="0"/>
                <a:cs typeface="Times New Roman" pitchFamily="18" charset="0"/>
              </a:rPr>
              <a:t>Write a summary of the above passage in not more than 90-100 words</a:t>
            </a:r>
            <a:endParaRPr lang="en-US" sz="2800" b="1" dirty="0">
              <a:solidFill>
                <a:srgbClr val="6600CC"/>
              </a:solidFill>
              <a:latin typeface="Times New Roman" pitchFamily="18" charset="0"/>
              <a:cs typeface="Times New Roman" pitchFamily="18" charset="0"/>
            </a:endParaRPr>
          </a:p>
        </p:txBody>
      </p:sp>
      <p:sp>
        <p:nvSpPr>
          <p:cNvPr id="5" name="Rectangle 4"/>
          <p:cNvSpPr/>
          <p:nvPr/>
        </p:nvSpPr>
        <p:spPr>
          <a:xfrm>
            <a:off x="1857376" y="1524000"/>
            <a:ext cx="6191250" cy="3429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600" decel="100000"/>
                                        <p:tgtEl>
                                          <p:spTgt spid="5"/>
                                        </p:tgtEl>
                                      </p:cBhvr>
                                    </p:animEffect>
                                    <p:anim calcmode="lin" valueType="num">
                                      <p:cBhvr>
                                        <p:cTn id="16" dur="1600" decel="100000" fill="hold"/>
                                        <p:tgtEl>
                                          <p:spTgt spid="5"/>
                                        </p:tgtEl>
                                        <p:attrNameLst>
                                          <p:attrName>style.rotation</p:attrName>
                                        </p:attrNameLst>
                                      </p:cBhvr>
                                      <p:tavLst>
                                        <p:tav tm="0">
                                          <p:val>
                                            <p:fltVal val="-90"/>
                                          </p:val>
                                        </p:tav>
                                        <p:tav tm="100000">
                                          <p:val>
                                            <p:fltVal val="0"/>
                                          </p:val>
                                        </p:tav>
                                      </p:tavLst>
                                    </p:anim>
                                    <p:anim calcmode="lin" valueType="num">
                                      <p:cBhvr>
                                        <p:cTn id="17" dur="1600" decel="100000" fill="hold"/>
                                        <p:tgtEl>
                                          <p:spTgt spid="5"/>
                                        </p:tgtEl>
                                        <p:attrNameLst>
                                          <p:attrName>ppt_x</p:attrName>
                                        </p:attrNameLst>
                                      </p:cBhvr>
                                      <p:tavLst>
                                        <p:tav tm="0">
                                          <p:val>
                                            <p:strVal val="#ppt_x+0.4"/>
                                          </p:val>
                                        </p:tav>
                                        <p:tav tm="100000">
                                          <p:val>
                                            <p:strVal val="#ppt_x-0.05"/>
                                          </p:val>
                                        </p:tav>
                                      </p:tavLst>
                                    </p:anim>
                                    <p:anim calcmode="lin" valueType="num">
                                      <p:cBhvr>
                                        <p:cTn id="18" dur="1600" decel="100000" fill="hold"/>
                                        <p:tgtEl>
                                          <p:spTgt spid="5"/>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600" decel="100000"/>
                                        <p:tgtEl>
                                          <p:spTgt spid="3"/>
                                        </p:tgtEl>
                                      </p:cBhvr>
                                    </p:animEffect>
                                    <p:anim calcmode="lin" valueType="num">
                                      <p:cBhvr>
                                        <p:cTn id="24" dur="1600" decel="100000" fill="hold"/>
                                        <p:tgtEl>
                                          <p:spTgt spid="3"/>
                                        </p:tgtEl>
                                        <p:attrNameLst>
                                          <p:attrName>style.rotation</p:attrName>
                                        </p:attrNameLst>
                                      </p:cBhvr>
                                      <p:tavLst>
                                        <p:tav tm="0">
                                          <p:val>
                                            <p:fltVal val="-90"/>
                                          </p:val>
                                        </p:tav>
                                        <p:tav tm="100000">
                                          <p:val>
                                            <p:fltVal val="0"/>
                                          </p:val>
                                        </p:tav>
                                      </p:tavLst>
                                    </p:anim>
                                    <p:anim calcmode="lin" valueType="num">
                                      <p:cBhvr>
                                        <p:cTn id="25" dur="1600" decel="100000" fill="hold"/>
                                        <p:tgtEl>
                                          <p:spTgt spid="3"/>
                                        </p:tgtEl>
                                        <p:attrNameLst>
                                          <p:attrName>ppt_x</p:attrName>
                                        </p:attrNameLst>
                                      </p:cBhvr>
                                      <p:tavLst>
                                        <p:tav tm="0">
                                          <p:val>
                                            <p:strVal val="#ppt_x+0.4"/>
                                          </p:val>
                                        </p:tav>
                                        <p:tav tm="100000">
                                          <p:val>
                                            <p:strVal val="#ppt_x-0.05"/>
                                          </p:val>
                                        </p:tav>
                                      </p:tavLst>
                                    </p:anim>
                                    <p:anim calcmode="lin" valueType="num">
                                      <p:cBhvr>
                                        <p:cTn id="26" dur="1600" decel="100000" fill="hold"/>
                                        <p:tgtEl>
                                          <p:spTgt spid="3"/>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981200" y="912884"/>
            <a:ext cx="6686550" cy="1107992"/>
          </a:xfrm>
          <a:prstGeom prst="rect">
            <a:avLst/>
          </a:prstGeom>
          <a:noFill/>
        </p:spPr>
        <p:txBody>
          <a:bodyPr wrap="square" lIns="91436" tIns="45718" rIns="91436" bIns="45718" rtlCol="0">
            <a:spAutoFit/>
          </a:bodyPr>
          <a:lstStyle/>
          <a:p>
            <a:r>
              <a:rPr lang="en-US" sz="6600" b="1" dirty="0">
                <a:solidFill>
                  <a:schemeClr val="bg1"/>
                </a:solidFill>
              </a:rPr>
              <a:t>  </a:t>
            </a:r>
            <a:r>
              <a:rPr lang="en-US" sz="6600" b="1" dirty="0">
                <a:solidFill>
                  <a:srgbClr val="002060"/>
                </a:solidFill>
              </a:rPr>
              <a:t>Thanks to all</a:t>
            </a:r>
          </a:p>
        </p:txBody>
      </p:sp>
      <p:sp>
        <p:nvSpPr>
          <p:cNvPr id="2" name="Oval 1"/>
          <p:cNvSpPr/>
          <p:nvPr/>
        </p:nvSpPr>
        <p:spPr>
          <a:xfrm>
            <a:off x="381001" y="2819400"/>
            <a:ext cx="1248390" cy="1676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500" b="1" dirty="0" smtClean="0"/>
              <a:t>G</a:t>
            </a:r>
            <a:endParaRPr lang="en-US" sz="11500" b="1" dirty="0"/>
          </a:p>
        </p:txBody>
      </p:sp>
      <p:sp>
        <p:nvSpPr>
          <p:cNvPr id="7" name="Oval 6"/>
          <p:cNvSpPr/>
          <p:nvPr/>
        </p:nvSpPr>
        <p:spPr>
          <a:xfrm>
            <a:off x="1651000" y="2873991"/>
            <a:ext cx="1295399" cy="1676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500" b="1" dirty="0" smtClean="0"/>
              <a:t>O</a:t>
            </a:r>
            <a:endParaRPr lang="en-US" sz="11500" b="1" dirty="0"/>
          </a:p>
        </p:txBody>
      </p:sp>
      <p:sp>
        <p:nvSpPr>
          <p:cNvPr id="8" name="Oval 7"/>
          <p:cNvSpPr/>
          <p:nvPr/>
        </p:nvSpPr>
        <p:spPr>
          <a:xfrm>
            <a:off x="2946399" y="3010469"/>
            <a:ext cx="1244601" cy="1676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500" b="1" dirty="0" smtClean="0"/>
              <a:t>O</a:t>
            </a:r>
            <a:endParaRPr lang="en-US" sz="11500" b="1" dirty="0"/>
          </a:p>
        </p:txBody>
      </p:sp>
      <p:sp>
        <p:nvSpPr>
          <p:cNvPr id="9" name="Oval 8"/>
          <p:cNvSpPr/>
          <p:nvPr/>
        </p:nvSpPr>
        <p:spPr>
          <a:xfrm>
            <a:off x="4191001" y="3010469"/>
            <a:ext cx="1338618" cy="1676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500" b="1" dirty="0" smtClean="0"/>
              <a:t>D</a:t>
            </a:r>
            <a:endParaRPr lang="en-US" sz="11500" b="1" dirty="0"/>
          </a:p>
        </p:txBody>
      </p:sp>
      <p:sp>
        <p:nvSpPr>
          <p:cNvPr id="10" name="Oval 9"/>
          <p:cNvSpPr/>
          <p:nvPr/>
        </p:nvSpPr>
        <p:spPr>
          <a:xfrm>
            <a:off x="5562600" y="3024117"/>
            <a:ext cx="1371601" cy="1676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500" b="1" dirty="0" smtClean="0"/>
              <a:t>B</a:t>
            </a:r>
            <a:endParaRPr lang="en-US" sz="11500" b="1" dirty="0"/>
          </a:p>
        </p:txBody>
      </p:sp>
      <p:sp>
        <p:nvSpPr>
          <p:cNvPr id="11" name="Oval 10"/>
          <p:cNvSpPr/>
          <p:nvPr/>
        </p:nvSpPr>
        <p:spPr>
          <a:xfrm>
            <a:off x="6934201" y="3051413"/>
            <a:ext cx="1295400" cy="1676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500" b="1" dirty="0" smtClean="0"/>
              <a:t>Y</a:t>
            </a:r>
            <a:endParaRPr lang="en-US" sz="11500" b="1" dirty="0"/>
          </a:p>
        </p:txBody>
      </p:sp>
      <p:sp>
        <p:nvSpPr>
          <p:cNvPr id="12" name="Oval 11"/>
          <p:cNvSpPr/>
          <p:nvPr/>
        </p:nvSpPr>
        <p:spPr>
          <a:xfrm>
            <a:off x="8229600" y="3024117"/>
            <a:ext cx="1286207" cy="1676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500" b="1" dirty="0" smtClean="0"/>
              <a:t>E</a:t>
            </a:r>
            <a:endParaRPr lang="en-US" sz="115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anim calcmode="lin" valueType="num">
                                      <p:cBhvr>
                                        <p:cTn id="43" dur="2000" fill="hold"/>
                                        <p:tgtEl>
                                          <p:spTgt spid="12"/>
                                        </p:tgtEl>
                                        <p:attrNameLst>
                                          <p:attrName>ppt_w</p:attrName>
                                        </p:attrNameLst>
                                      </p:cBhvr>
                                      <p:tavLst>
                                        <p:tav tm="0" fmla="#ppt_w*sin(2.5*pi*$)">
                                          <p:val>
                                            <p:fltVal val="0"/>
                                          </p:val>
                                        </p:tav>
                                        <p:tav tm="100000">
                                          <p:val>
                                            <p:fltVal val="1"/>
                                          </p:val>
                                        </p:tav>
                                      </p:tavLst>
                                    </p:anim>
                                    <p:anim calcmode="lin" valueType="num">
                                      <p:cBhvr>
                                        <p:cTn id="4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C:\Users\i\Desktop\uy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BT Training\Pendrive 2\Nijam uddin ID-24\aTubeCatcher_24_Nijam_class10-Trade2_windows8install\animated image\buildit-sandybridgee-stepa-big.jpg"/>
          <p:cNvPicPr>
            <a:picLocks noChangeAspect="1" noChangeArrowheads="1"/>
          </p:cNvPicPr>
          <p:nvPr/>
        </p:nvPicPr>
        <p:blipFill>
          <a:blip r:embed="rId4"/>
          <a:srcRect/>
          <a:stretch>
            <a:fillRect/>
          </a:stretch>
        </p:blipFill>
        <p:spPr bwMode="auto">
          <a:xfrm>
            <a:off x="18821402" y="13639802"/>
            <a:ext cx="16510001" cy="4724401"/>
          </a:xfrm>
          <a:prstGeom prst="rect">
            <a:avLst/>
          </a:prstGeom>
          <a:noFill/>
        </p:spPr>
      </p:pic>
      <p:sp>
        <p:nvSpPr>
          <p:cNvPr id="10" name="Rectangle 9"/>
          <p:cNvSpPr/>
          <p:nvPr/>
        </p:nvSpPr>
        <p:spPr>
          <a:xfrm>
            <a:off x="412751" y="304801"/>
            <a:ext cx="9163050" cy="523216"/>
          </a:xfrm>
          <a:prstGeom prst="rect">
            <a:avLst/>
          </a:prstGeom>
          <a:noFill/>
          <a:ln w="28575">
            <a:solidFill>
              <a:srgbClr val="002060"/>
            </a:solidFill>
          </a:ln>
        </p:spPr>
        <p:style>
          <a:lnRef idx="1">
            <a:schemeClr val="accent3"/>
          </a:lnRef>
          <a:fillRef idx="2">
            <a:schemeClr val="accent3"/>
          </a:fillRef>
          <a:effectRef idx="1">
            <a:schemeClr val="accent3"/>
          </a:effectRef>
          <a:fontRef idx="minor">
            <a:schemeClr val="dk1"/>
          </a:fontRef>
        </p:style>
        <p:txBody>
          <a:bodyPr wrap="square" lIns="91436" tIns="45718" rIns="91436" bIns="45718">
            <a:spAutoFit/>
          </a:bodyPr>
          <a:lstStyle/>
          <a:p>
            <a:r>
              <a:rPr lang="en-US" sz="2800" b="1" dirty="0" smtClean="0">
                <a:solidFill>
                  <a:srgbClr val="7030A0"/>
                </a:solidFill>
                <a:latin typeface="Calisto MT" pitchFamily="18" charset="0"/>
                <a:cs typeface="NikoshBAN" pitchFamily="2" charset="0"/>
              </a:rPr>
              <a:t>Let’s enjoy a video then guess what about the video</a:t>
            </a:r>
            <a:endParaRPr lang="en-US" sz="2800" b="1" dirty="0">
              <a:solidFill>
                <a:srgbClr val="7030A0"/>
              </a:solidFill>
              <a:latin typeface="Calisto MT" pitchFamily="18" charset="0"/>
              <a:cs typeface="NikoshBAN"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096286032"/>
              </p:ext>
            </p:extLst>
          </p:nvPr>
        </p:nvGraphicFramePr>
        <p:xfrm>
          <a:off x="4311650" y="3208338"/>
          <a:ext cx="1282700" cy="439737"/>
        </p:xfrm>
        <a:graphic>
          <a:graphicData uri="http://schemas.openxmlformats.org/presentationml/2006/ole">
            <mc:AlternateContent xmlns:mc="http://schemas.openxmlformats.org/markup-compatibility/2006">
              <mc:Choice xmlns:v="urn:schemas-microsoft-com:vml" Requires="v">
                <p:oleObj spid="_x0000_s2094" name="Packager Shell Object" showAsIcon="1" r:id="rId5" imgW="1282680" imgH="440280" progId="Package">
                  <p:embed/>
                </p:oleObj>
              </mc:Choice>
              <mc:Fallback>
                <p:oleObj name="Packager Shell Object" showAsIcon="1" r:id="rId5" imgW="1282680" imgH="440280" progId="Package">
                  <p:embed/>
                  <p:pic>
                    <p:nvPicPr>
                      <p:cNvPr id="0" name=""/>
                      <p:cNvPicPr/>
                      <p:nvPr/>
                    </p:nvPicPr>
                    <p:blipFill>
                      <a:blip r:embed="rId6"/>
                      <a:stretch>
                        <a:fillRect/>
                      </a:stretch>
                    </p:blipFill>
                    <p:spPr>
                      <a:xfrm>
                        <a:off x="4311650" y="3208338"/>
                        <a:ext cx="1282700" cy="439737"/>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4"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9574" y="5334000"/>
            <a:ext cx="7274825" cy="1143000"/>
          </a:xfrm>
          <a:prstGeom prst="rect">
            <a:avLst/>
          </a:prstGeom>
          <a:noFill/>
          <a:ln w="38100">
            <a:solidFill>
              <a:srgbClr val="0070C0"/>
            </a:solidFill>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3600" b="1" dirty="0" smtClean="0">
                <a:solidFill>
                  <a:srgbClr val="6600CC"/>
                </a:solidFill>
                <a:latin typeface="Bahnschrift SemiLight Condensed" pitchFamily="34" charset="0"/>
              </a:rPr>
              <a:t>THE ART OF SILENCE</a:t>
            </a:r>
          </a:p>
          <a:p>
            <a:pPr algn="ctr"/>
            <a:r>
              <a:rPr lang="en-US" sz="3200" b="1" dirty="0" smtClean="0">
                <a:solidFill>
                  <a:srgbClr val="0070C0"/>
                </a:solidFill>
                <a:latin typeface="Bahnschrift SemiLight Condensed" pitchFamily="34" charset="0"/>
              </a:rPr>
              <a:t>UNIT: 7  Lesson: 2</a:t>
            </a:r>
            <a:endParaRPr lang="en-US" sz="3200" b="1" dirty="0">
              <a:solidFill>
                <a:srgbClr val="0070C0"/>
              </a:solidFill>
              <a:latin typeface="Bahnschrift SemiLight Condensed" pitchFamily="34" charset="0"/>
            </a:endParaRPr>
          </a:p>
        </p:txBody>
      </p:sp>
      <p:sp>
        <p:nvSpPr>
          <p:cNvPr id="4" name="Rectangle 3"/>
          <p:cNvSpPr/>
          <p:nvPr/>
        </p:nvSpPr>
        <p:spPr>
          <a:xfrm>
            <a:off x="1259575" y="228600"/>
            <a:ext cx="7264400" cy="706272"/>
          </a:xfrm>
          <a:prstGeom prst="rect">
            <a:avLst/>
          </a:prstGeom>
          <a:noFill/>
          <a:ln w="38100">
            <a:solidFill>
              <a:srgbClr val="00B050"/>
            </a:solidFill>
          </a:ln>
        </p:spPr>
        <p:style>
          <a:lnRef idx="1">
            <a:schemeClr val="accent3"/>
          </a:lnRef>
          <a:fillRef idx="2">
            <a:schemeClr val="accent3"/>
          </a:fillRef>
          <a:effectRef idx="1">
            <a:schemeClr val="accent3"/>
          </a:effectRef>
          <a:fontRef idx="minor">
            <a:schemeClr val="dk1"/>
          </a:fontRef>
        </p:style>
        <p:txBody>
          <a:bodyPr lIns="91436" tIns="45718" rIns="91436" bIns="45718" spcCol="0" rtlCol="0" anchor="ctr"/>
          <a:lstStyle/>
          <a:p>
            <a:pPr algn="ctr"/>
            <a:r>
              <a:rPr lang="en-US" sz="4400" b="1" dirty="0">
                <a:solidFill>
                  <a:srgbClr val="00B050"/>
                </a:solidFill>
              </a:rPr>
              <a:t>Our today’s topic is</a:t>
            </a:r>
          </a:p>
        </p:txBody>
      </p:sp>
      <p:sp>
        <p:nvSpPr>
          <p:cNvPr id="6" name="Rectangle 5"/>
          <p:cNvSpPr/>
          <p:nvPr/>
        </p:nvSpPr>
        <p:spPr>
          <a:xfrm>
            <a:off x="1259574" y="924574"/>
            <a:ext cx="3905549" cy="4409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169243" y="955344"/>
            <a:ext cx="3341083" cy="4378656"/>
            <a:chOff x="5169243" y="955344"/>
            <a:chExt cx="3341083" cy="4378656"/>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955344"/>
              <a:ext cx="3328726" cy="4378656"/>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5169243" y="955344"/>
              <a:ext cx="0" cy="437865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2750" y="542331"/>
            <a:ext cx="8997950" cy="9233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36" tIns="45718" rIns="91436" bIns="45718" rtlCol="0">
            <a:spAutoFit/>
          </a:bodyPr>
          <a:lstStyle/>
          <a:p>
            <a:pPr algn="ctr"/>
            <a:r>
              <a:rPr lang="en-US" sz="5400" b="1" dirty="0">
                <a:solidFill>
                  <a:srgbClr val="FF0000"/>
                </a:solidFill>
                <a:latin typeface="Mongolian Baiti" pitchFamily="66" charset="0"/>
                <a:cs typeface="Mongolian Baiti" pitchFamily="66" charset="0"/>
              </a:rPr>
              <a:t>Learning Outcome</a:t>
            </a:r>
          </a:p>
        </p:txBody>
      </p:sp>
      <p:sp>
        <p:nvSpPr>
          <p:cNvPr id="4" name="Rectangle 3"/>
          <p:cNvSpPr/>
          <p:nvPr/>
        </p:nvSpPr>
        <p:spPr>
          <a:xfrm>
            <a:off x="412751" y="1752600"/>
            <a:ext cx="916305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r>
              <a:rPr lang="en-US" sz="2800" b="1" dirty="0">
                <a:solidFill>
                  <a:srgbClr val="7030A0"/>
                </a:solidFill>
                <a:latin typeface="Book Antiqua" pitchFamily="18" charset="0"/>
              </a:rPr>
              <a:t>If you follow the class attentively. I can say that after finishing the lesson, we will be able to---</a:t>
            </a:r>
          </a:p>
          <a:p>
            <a:pPr marL="342885" indent="-342885">
              <a:buFont typeface="Wingdings" pitchFamily="2" charset="2"/>
              <a:buChar char="Ø"/>
            </a:pPr>
            <a:r>
              <a:rPr lang="en-US" sz="2800" b="1" dirty="0">
                <a:solidFill>
                  <a:srgbClr val="FF0066"/>
                </a:solidFill>
                <a:latin typeface="Book Antiqua" pitchFamily="18" charset="0"/>
              </a:rPr>
              <a:t>read and understand texts through silent </a:t>
            </a:r>
            <a:r>
              <a:rPr lang="en-US" sz="2800" b="1" dirty="0" smtClean="0">
                <a:solidFill>
                  <a:srgbClr val="FF0066"/>
                </a:solidFill>
                <a:latin typeface="Book Antiqua" pitchFamily="18" charset="0"/>
              </a:rPr>
              <a:t>reading</a:t>
            </a:r>
            <a:endParaRPr lang="en-US" sz="2800" b="1" dirty="0">
              <a:solidFill>
                <a:srgbClr val="FF0066"/>
              </a:solidFill>
              <a:latin typeface="Book Antiqua" pitchFamily="18" charset="0"/>
            </a:endParaRPr>
          </a:p>
          <a:p>
            <a:pPr marL="342885" indent="-342885">
              <a:buFont typeface="Wingdings" pitchFamily="2" charset="2"/>
              <a:buChar char="Ø"/>
            </a:pPr>
            <a:r>
              <a:rPr lang="en-US" sz="2800" b="1" dirty="0">
                <a:solidFill>
                  <a:srgbClr val="00B050"/>
                </a:solidFill>
                <a:latin typeface="Book Antiqua" pitchFamily="18" charset="0"/>
              </a:rPr>
              <a:t>infer meaning from the </a:t>
            </a:r>
            <a:r>
              <a:rPr lang="en-US" sz="2800" b="1" dirty="0" smtClean="0">
                <a:solidFill>
                  <a:srgbClr val="00B050"/>
                </a:solidFill>
                <a:latin typeface="Book Antiqua" pitchFamily="18" charset="0"/>
              </a:rPr>
              <a:t>context</a:t>
            </a:r>
            <a:endParaRPr lang="en-US" sz="2800" b="1" dirty="0">
              <a:solidFill>
                <a:srgbClr val="00B050"/>
              </a:solidFill>
              <a:latin typeface="Book Antiqua" pitchFamily="18" charset="0"/>
            </a:endParaRPr>
          </a:p>
          <a:p>
            <a:pPr marL="342885" indent="-342885">
              <a:buFont typeface="Wingdings" pitchFamily="2" charset="2"/>
              <a:buChar char="Ø"/>
            </a:pPr>
            <a:r>
              <a:rPr lang="en-US" sz="2800" b="1" dirty="0" smtClean="0">
                <a:solidFill>
                  <a:srgbClr val="C00000"/>
                </a:solidFill>
                <a:latin typeface="Book Antiqua" pitchFamily="18" charset="0"/>
              </a:rPr>
              <a:t>tell a statement true or false</a:t>
            </a:r>
            <a:endParaRPr lang="en-US" sz="2800" b="1" dirty="0">
              <a:solidFill>
                <a:srgbClr val="C00000"/>
              </a:solidFill>
              <a:latin typeface="Book Antiqua" pitchFamily="18" charset="0"/>
            </a:endParaRPr>
          </a:p>
          <a:p>
            <a:pPr marL="342885" indent="-342885">
              <a:buFont typeface="Wingdings" pitchFamily="2" charset="2"/>
              <a:buChar char="Ø"/>
            </a:pPr>
            <a:r>
              <a:rPr lang="en-US" sz="2800" b="1" dirty="0">
                <a:solidFill>
                  <a:srgbClr val="6600CC"/>
                </a:solidFill>
                <a:latin typeface="Book Antiqua" pitchFamily="18" charset="0"/>
              </a:rPr>
              <a:t>fill in the </a:t>
            </a:r>
            <a:r>
              <a:rPr lang="en-US" sz="2800" b="1" dirty="0" smtClean="0">
                <a:solidFill>
                  <a:srgbClr val="6600CC"/>
                </a:solidFill>
                <a:latin typeface="Book Antiqua" pitchFamily="18" charset="0"/>
              </a:rPr>
              <a:t>blanks</a:t>
            </a:r>
            <a:endParaRPr lang="en-US" sz="2800" b="1" dirty="0">
              <a:solidFill>
                <a:srgbClr val="6600CC"/>
              </a:solidFill>
              <a:latin typeface="Book Antiqua" pitchFamily="18" charset="0"/>
            </a:endParaRPr>
          </a:p>
          <a:p>
            <a:pPr algn="ctr"/>
            <a:endParaRPr lang="en-US" dirty="0" smtClean="0">
              <a:solidFill>
                <a:srgbClr val="6600CC"/>
              </a:solidFill>
            </a:endParaRPr>
          </a:p>
          <a:p>
            <a:pPr algn="ctr"/>
            <a:endParaRPr lang="en-US" dirty="0"/>
          </a:p>
          <a:p>
            <a:pPr algn="ctr"/>
            <a:endParaRPr lang="en-US" dirty="0" smtClean="0"/>
          </a:p>
          <a:p>
            <a:pPr algn="ctr"/>
            <a:endParaRPr lang="en-US"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900" y="3733800"/>
            <a:ext cx="9220200" cy="2862318"/>
          </a:xfrm>
          <a:prstGeom prst="rect">
            <a:avLst/>
          </a:prstGeom>
          <a:noFill/>
          <a:ln w="38100"/>
          <a:effectLst/>
        </p:spPr>
        <p:style>
          <a:lnRef idx="3">
            <a:schemeClr val="lt1"/>
          </a:lnRef>
          <a:fillRef idx="1">
            <a:schemeClr val="accent1"/>
          </a:fillRef>
          <a:effectRef idx="1">
            <a:schemeClr val="accent1"/>
          </a:effectRef>
          <a:fontRef idx="minor">
            <a:schemeClr val="lt1"/>
          </a:fontRef>
        </p:style>
        <p:txBody>
          <a:bodyPr wrap="square" lIns="91436" tIns="45718" rIns="91436" bIns="45718" rtlCol="0">
            <a:spAutoFit/>
          </a:bodyPr>
          <a:lstStyle/>
          <a:p>
            <a:pPr algn="just">
              <a:lnSpc>
                <a:spcPts val="2400"/>
              </a:lnSpc>
            </a:pPr>
            <a:r>
              <a:rPr lang="en-US" sz="2400" b="1" dirty="0" smtClean="0">
                <a:solidFill>
                  <a:srgbClr val="000066"/>
                </a:solidFill>
                <a:latin typeface="Calisto MT" pitchFamily="18" charset="0"/>
                <a:cs typeface="Times New Roman" pitchFamily="18" charset="0"/>
              </a:rPr>
              <a:t>Bangladeshi </a:t>
            </a:r>
            <a:r>
              <a:rPr lang="en-US" sz="2400" b="1" dirty="0" err="1" smtClean="0">
                <a:solidFill>
                  <a:srgbClr val="000066"/>
                </a:solidFill>
                <a:latin typeface="Calisto MT" pitchFamily="18" charset="0"/>
                <a:cs typeface="Times New Roman" pitchFamily="18" charset="0"/>
              </a:rPr>
              <a:t>Partha</a:t>
            </a:r>
            <a:r>
              <a:rPr lang="en-US" sz="2400" b="1" dirty="0" smtClean="0">
                <a:solidFill>
                  <a:srgbClr val="000066"/>
                </a:solidFill>
                <a:latin typeface="Calisto MT" pitchFamily="18" charset="0"/>
                <a:cs typeface="Times New Roman" pitchFamily="18" charset="0"/>
              </a:rPr>
              <a:t> </a:t>
            </a:r>
            <a:r>
              <a:rPr lang="en-US" sz="2400" b="1" dirty="0" err="1" smtClean="0">
                <a:solidFill>
                  <a:srgbClr val="000066"/>
                </a:solidFill>
                <a:latin typeface="Calisto MT" pitchFamily="18" charset="0"/>
                <a:cs typeface="Times New Roman" pitchFamily="18" charset="0"/>
              </a:rPr>
              <a:t>Pratim</a:t>
            </a:r>
            <a:r>
              <a:rPr lang="en-US" sz="2400" b="1" dirty="0" smtClean="0">
                <a:solidFill>
                  <a:srgbClr val="000066"/>
                </a:solidFill>
                <a:latin typeface="Calisto MT" pitchFamily="18" charset="0"/>
                <a:cs typeface="Times New Roman" pitchFamily="18" charset="0"/>
              </a:rPr>
              <a:t> </a:t>
            </a:r>
            <a:r>
              <a:rPr lang="en-US" sz="2400" b="1" dirty="0" err="1" smtClean="0">
                <a:solidFill>
                  <a:srgbClr val="000066"/>
                </a:solidFill>
                <a:latin typeface="Calisto MT" pitchFamily="18" charset="0"/>
                <a:cs typeface="Times New Roman" pitchFamily="18" charset="0"/>
              </a:rPr>
              <a:t>Majumder</a:t>
            </a:r>
            <a:r>
              <a:rPr lang="en-US" sz="2400" b="1" dirty="0" smtClean="0">
                <a:solidFill>
                  <a:srgbClr val="000066"/>
                </a:solidFill>
                <a:latin typeface="Calisto MT" pitchFamily="18" charset="0"/>
                <a:cs typeface="Times New Roman" pitchFamily="18" charset="0"/>
              </a:rPr>
              <a:t>, who was born in a very cultural minded family on 18 January 1954, is a maestro performer  of miming art and regarded as the pioneer of miming in Bangladesh. His name and fame have </a:t>
            </a:r>
            <a:r>
              <a:rPr lang="en-US" sz="2400" b="1" dirty="0" err="1" smtClean="0">
                <a:solidFill>
                  <a:srgbClr val="000066"/>
                </a:solidFill>
                <a:latin typeface="Calisto MT" pitchFamily="18" charset="0"/>
                <a:cs typeface="Times New Roman" pitchFamily="18" charset="0"/>
              </a:rPr>
              <a:t>honoured</a:t>
            </a:r>
            <a:r>
              <a:rPr lang="en-US" sz="2400" b="1" dirty="0" smtClean="0">
                <a:solidFill>
                  <a:srgbClr val="000066"/>
                </a:solidFill>
                <a:latin typeface="Calisto MT" pitchFamily="18" charset="0"/>
                <a:cs typeface="Times New Roman" pitchFamily="18" charset="0"/>
              </a:rPr>
              <a:t> him with different national and international awards. From time immemorial, arts like music, dance, paintings have been evolving and human’s attempt to express themselves have taken the form to the art of silence. This are depicts character, mood, idea or narration with gesture and bodily movements without any utterance.</a:t>
            </a:r>
            <a:endParaRPr lang="en-US" sz="7200" b="1" dirty="0">
              <a:solidFill>
                <a:srgbClr val="000066"/>
              </a:solidFill>
              <a:latin typeface="Calisto MT" pitchFamily="18" charset="0"/>
            </a:endParaRPr>
          </a:p>
        </p:txBody>
      </p:sp>
      <p:sp>
        <p:nvSpPr>
          <p:cNvPr id="2" name="Rectangle 1"/>
          <p:cNvSpPr/>
          <p:nvPr/>
        </p:nvSpPr>
        <p:spPr>
          <a:xfrm>
            <a:off x="1509713" y="152400"/>
            <a:ext cx="7405687" cy="381000"/>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sz="3200" dirty="0">
                <a:solidFill>
                  <a:srgbClr val="FF0066"/>
                </a:solidFill>
                <a:latin typeface="Calisto MT" pitchFamily="18" charset="0"/>
              </a:rPr>
              <a:t>Short discussion of the topic</a:t>
            </a:r>
          </a:p>
        </p:txBody>
      </p:sp>
      <p:grpSp>
        <p:nvGrpSpPr>
          <p:cNvPr id="3" name="Group 2"/>
          <p:cNvGrpSpPr/>
          <p:nvPr/>
        </p:nvGrpSpPr>
        <p:grpSpPr>
          <a:xfrm>
            <a:off x="381000" y="685800"/>
            <a:ext cx="8915400" cy="2971800"/>
            <a:chOff x="381000" y="609600"/>
            <a:chExt cx="8915400" cy="297180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2992374" cy="295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23247"/>
              <a:ext cx="2895600" cy="295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665470"/>
              <a:ext cx="3048000" cy="29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84394" y="76200"/>
            <a:ext cx="3011606" cy="571500"/>
          </a:xfrm>
          <a:prstGeom prst="rect">
            <a:avLst/>
          </a:prstGeom>
          <a:noFill/>
          <a:ln w="3810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6600CC"/>
                </a:solidFill>
              </a:rPr>
              <a:t>TEXT READING</a:t>
            </a:r>
          </a:p>
        </p:txBody>
      </p:sp>
      <p:sp>
        <p:nvSpPr>
          <p:cNvPr id="10" name="Rectangle 9"/>
          <p:cNvSpPr/>
          <p:nvPr/>
        </p:nvSpPr>
        <p:spPr>
          <a:xfrm>
            <a:off x="457200" y="685800"/>
            <a:ext cx="8686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B050"/>
                </a:solidFill>
                <a:latin typeface="Times New Roman" pitchFamily="18" charset="0"/>
                <a:cs typeface="Times New Roman" pitchFamily="18" charset="0"/>
              </a:rPr>
              <a:t>At first I am reading the passage loudly. Listen </a:t>
            </a:r>
            <a:r>
              <a:rPr lang="en-US" sz="2000" b="1" dirty="0" smtClean="0">
                <a:solidFill>
                  <a:srgbClr val="00B050"/>
                </a:solidFill>
                <a:latin typeface="Times New Roman" pitchFamily="18" charset="0"/>
                <a:cs typeface="Times New Roman" pitchFamily="18" charset="0"/>
              </a:rPr>
              <a:t> to it </a:t>
            </a:r>
            <a:r>
              <a:rPr lang="en-US" sz="2000" b="1" dirty="0">
                <a:solidFill>
                  <a:srgbClr val="00B050"/>
                </a:solidFill>
                <a:latin typeface="Times New Roman" pitchFamily="18" charset="0"/>
                <a:cs typeface="Times New Roman" pitchFamily="18" charset="0"/>
              </a:rPr>
              <a:t>attentively</a:t>
            </a:r>
            <a:r>
              <a:rPr lang="en-US" sz="2000" b="1" dirty="0" smtClean="0">
                <a:solidFill>
                  <a:srgbClr val="00B050"/>
                </a:solidFill>
                <a:latin typeface="Times New Roman" pitchFamily="18" charset="0"/>
                <a:cs typeface="Times New Roman" pitchFamily="18" charset="0"/>
              </a:rPr>
              <a:t>. Then read it.</a:t>
            </a:r>
            <a:endParaRPr lang="en-US" sz="2000" b="1" dirty="0">
              <a:solidFill>
                <a:srgbClr val="00B050"/>
              </a:solidFill>
              <a:latin typeface="Times New Roman" pitchFamily="18" charset="0"/>
              <a:cs typeface="Times New Roman" pitchFamily="18" charset="0"/>
            </a:endParaRPr>
          </a:p>
        </p:txBody>
      </p:sp>
      <p:sp>
        <p:nvSpPr>
          <p:cNvPr id="9" name="Rectangle 8"/>
          <p:cNvSpPr/>
          <p:nvPr/>
        </p:nvSpPr>
        <p:spPr>
          <a:xfrm>
            <a:off x="374650" y="1524000"/>
            <a:ext cx="8991600" cy="4800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tx1"/>
                </a:solidFill>
                <a:latin typeface="Times New Roman" pitchFamily="18" charset="0"/>
                <a:cs typeface="Times New Roman" pitchFamily="18" charset="0"/>
              </a:rPr>
              <a:t>Culturally rich </a:t>
            </a:r>
            <a:r>
              <a:rPr lang="en-US" sz="2000" b="1" dirty="0" err="1" smtClean="0">
                <a:solidFill>
                  <a:schemeClr val="tx1"/>
                </a:solidFill>
                <a:latin typeface="Times New Roman" pitchFamily="18" charset="0"/>
                <a:cs typeface="Times New Roman" pitchFamily="18" charset="0"/>
              </a:rPr>
              <a:t>Bangadesh</a:t>
            </a:r>
            <a:r>
              <a:rPr lang="en-US" sz="2000" b="1" dirty="0" smtClean="0">
                <a:solidFill>
                  <a:schemeClr val="tx1"/>
                </a:solidFill>
                <a:latin typeface="Times New Roman" pitchFamily="18" charset="0"/>
                <a:cs typeface="Times New Roman" pitchFamily="18" charset="0"/>
              </a:rPr>
              <a:t> is the homeland of an artist whose fame took him across the border and </a:t>
            </a:r>
            <a:r>
              <a:rPr lang="en-US" sz="2000" b="1" dirty="0" err="1" smtClean="0">
                <a:solidFill>
                  <a:schemeClr val="tx1"/>
                </a:solidFill>
                <a:latin typeface="Times New Roman" pitchFamily="18" charset="0"/>
                <a:cs typeface="Times New Roman" pitchFamily="18" charset="0"/>
              </a:rPr>
              <a:t>honoured</a:t>
            </a:r>
            <a:r>
              <a:rPr lang="en-US" sz="2000" b="1" dirty="0" smtClean="0">
                <a:solidFill>
                  <a:schemeClr val="tx1"/>
                </a:solidFill>
                <a:latin typeface="Times New Roman" pitchFamily="18" charset="0"/>
                <a:cs typeface="Times New Roman" pitchFamily="18" charset="0"/>
              </a:rPr>
              <a:t> him with different national and international awards. Have you heard about </a:t>
            </a:r>
            <a:r>
              <a:rPr lang="en-US" sz="2000" b="1" dirty="0" err="1" smtClean="0">
                <a:solidFill>
                  <a:schemeClr val="tx1"/>
                </a:solidFill>
                <a:latin typeface="Times New Roman" pitchFamily="18" charset="0"/>
                <a:cs typeface="Times New Roman" pitchFamily="18" charset="0"/>
              </a:rPr>
              <a:t>Partha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Pratim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Majumder</a:t>
            </a:r>
            <a:r>
              <a:rPr lang="en-US" sz="2000" b="1" dirty="0" smtClean="0">
                <a:solidFill>
                  <a:schemeClr val="tx1"/>
                </a:solidFill>
                <a:latin typeface="Times New Roman" pitchFamily="18" charset="0"/>
                <a:cs typeface="Times New Roman" pitchFamily="18" charset="0"/>
              </a:rPr>
              <a:t>? He is a maestro performer of miming art. If food is the nutrition for a body, art is the nutrition of soul. To keep the souls alive and fresh different arts like music, dance, paintings have </a:t>
            </a:r>
            <a:r>
              <a:rPr lang="en-US" sz="2000" b="1" dirty="0" err="1" smtClean="0">
                <a:solidFill>
                  <a:schemeClr val="tx1"/>
                </a:solidFill>
                <a:latin typeface="Times New Roman" pitchFamily="18" charset="0"/>
                <a:cs typeface="Times New Roman" pitchFamily="18" charset="0"/>
              </a:rPr>
              <a:t>enolved</a:t>
            </a:r>
            <a:r>
              <a:rPr lang="en-US" sz="2000" b="1" dirty="0" smtClean="0">
                <a:solidFill>
                  <a:schemeClr val="tx1"/>
                </a:solidFill>
                <a:latin typeface="Times New Roman" pitchFamily="18" charset="0"/>
                <a:cs typeface="Times New Roman" pitchFamily="18" charset="0"/>
              </a:rPr>
              <a:t> during the ancient time. Humankind has tried to express himself from the very beginning of civilization. These expressions have taken the forms of art with the touch of his creativity in expressing the untold in silence. It is an art of depicting a character, mood, idea, or movements without any utterance. This ancient dramatic entertainment represents the primitive time when people would use signs as a medium of communication. In </a:t>
            </a:r>
            <a:r>
              <a:rPr lang="en-US" sz="2000" b="1" dirty="0" err="1" smtClean="0">
                <a:solidFill>
                  <a:schemeClr val="tx1"/>
                </a:solidFill>
                <a:latin typeface="Times New Roman" pitchFamily="18" charset="0"/>
                <a:cs typeface="Times New Roman" pitchFamily="18" charset="0"/>
              </a:rPr>
              <a:t>Bangadesh</a:t>
            </a:r>
            <a:r>
              <a:rPr lang="en-US" sz="2000" b="1" dirty="0" smtClean="0">
                <a:solidFill>
                  <a:schemeClr val="tx1"/>
                </a:solidFill>
                <a:latin typeface="Times New Roman" pitchFamily="18" charset="0"/>
                <a:cs typeface="Times New Roman" pitchFamily="18" charset="0"/>
              </a:rPr>
              <a:t>, the boy named </a:t>
            </a:r>
            <a:r>
              <a:rPr lang="en-US" sz="2000" b="1" dirty="0" err="1" smtClean="0">
                <a:solidFill>
                  <a:schemeClr val="tx1"/>
                </a:solidFill>
                <a:latin typeface="Times New Roman" pitchFamily="18" charset="0"/>
                <a:cs typeface="Times New Roman" pitchFamily="18" charset="0"/>
              </a:rPr>
              <a:t>Partha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Pratim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Majumder</a:t>
            </a:r>
            <a:r>
              <a:rPr lang="en-US" sz="2000" b="1" dirty="0" smtClean="0">
                <a:solidFill>
                  <a:schemeClr val="tx1"/>
                </a:solidFill>
                <a:latin typeface="Times New Roman" pitchFamily="18" charset="0"/>
                <a:cs typeface="Times New Roman" pitchFamily="18" charset="0"/>
              </a:rPr>
              <a:t> from </a:t>
            </a:r>
            <a:r>
              <a:rPr lang="en-US" sz="2000" b="1" dirty="0" err="1" smtClean="0">
                <a:solidFill>
                  <a:schemeClr val="tx1"/>
                </a:solidFill>
                <a:latin typeface="Times New Roman" pitchFamily="18" charset="0"/>
                <a:cs typeface="Times New Roman" pitchFamily="18" charset="0"/>
              </a:rPr>
              <a:t>Pabna</a:t>
            </a:r>
            <a:r>
              <a:rPr lang="en-US" sz="2000" b="1" dirty="0" smtClean="0">
                <a:solidFill>
                  <a:schemeClr val="tx1"/>
                </a:solidFill>
                <a:latin typeface="Times New Roman" pitchFamily="18" charset="0"/>
                <a:cs typeface="Times New Roman" pitchFamily="18" charset="0"/>
              </a:rPr>
              <a:t> overwhelmed people with this Art. He left people mesmerized by his graceful presentations of art of silence. It was like a new era in theatre art in Bangladesh when </a:t>
            </a:r>
            <a:r>
              <a:rPr lang="en-US" sz="2000" b="1" dirty="0" err="1" smtClean="0">
                <a:solidFill>
                  <a:schemeClr val="tx1"/>
                </a:solidFill>
                <a:latin typeface="Times New Roman" pitchFamily="18" charset="0"/>
                <a:cs typeface="Times New Roman" pitchFamily="18" charset="0"/>
              </a:rPr>
              <a:t>Partha</a:t>
            </a:r>
            <a:r>
              <a:rPr lang="en-US" sz="2000" b="1" dirty="0" smtClean="0">
                <a:solidFill>
                  <a:schemeClr val="tx1"/>
                </a:solidFill>
                <a:latin typeface="Times New Roman" pitchFamily="18" charset="0"/>
                <a:cs typeface="Times New Roman" pitchFamily="18" charset="0"/>
              </a:rPr>
              <a:t> came with effort to make people look at their everyday experience, but in a new form. He made people reveal meanings for all trivial things of life which they usually would overlook.</a:t>
            </a:r>
          </a:p>
        </p:txBody>
      </p:sp>
    </p:spTree>
    <p:extLst>
      <p:ext uri="{BB962C8B-B14F-4D97-AF65-F5344CB8AC3E}">
        <p14:creationId xmlns:p14="http://schemas.microsoft.com/office/powerpoint/2010/main" val="3116036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228600"/>
            <a:ext cx="3657600" cy="685800"/>
          </a:xfrm>
          <a:prstGeom prst="rect">
            <a:avLst/>
          </a:prstGeom>
          <a:noFill/>
          <a:ln w="3810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6600CC"/>
                </a:solidFill>
              </a:rPr>
              <a:t>TEXT READING</a:t>
            </a:r>
          </a:p>
        </p:txBody>
      </p:sp>
      <p:sp>
        <p:nvSpPr>
          <p:cNvPr id="8" name="Rectangle 7"/>
          <p:cNvSpPr/>
          <p:nvPr/>
        </p:nvSpPr>
        <p:spPr>
          <a:xfrm>
            <a:off x="381000" y="1066800"/>
            <a:ext cx="8991600" cy="5334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rgbClr val="002060"/>
                </a:solidFill>
                <a:latin typeface="Times New Roman" pitchFamily="18" charset="0"/>
                <a:cs typeface="Times New Roman" pitchFamily="18" charset="0"/>
              </a:rPr>
              <a:t>He used to depict stories of sadness, laughter, different characters, birds, insects or even animals through his miming. Some of his topics are the portrayal of a thief stealing, one-sided love, picking up flower and hurting it, delicate changes in nature etc. His actions often led audience to their conscience on different issues. He is regarded as the pioneer of miming in Bangladesh. </a:t>
            </a:r>
            <a:r>
              <a:rPr lang="en-US" sz="2000" b="1" dirty="0" err="1" smtClean="0">
                <a:solidFill>
                  <a:srgbClr val="002060"/>
                </a:solidFill>
                <a:latin typeface="Times New Roman" pitchFamily="18" charset="0"/>
                <a:cs typeface="Times New Roman" pitchFamily="18" charset="0"/>
              </a:rPr>
              <a:t>Partha</a:t>
            </a:r>
            <a:r>
              <a:rPr lang="en-US" sz="2000" b="1" dirty="0" smtClean="0">
                <a:solidFill>
                  <a:srgbClr val="002060"/>
                </a:solidFill>
                <a:latin typeface="Times New Roman" pitchFamily="18" charset="0"/>
                <a:cs typeface="Times New Roman" pitchFamily="18" charset="0"/>
              </a:rPr>
              <a:t> cherished a passion for art from his very childhood. He was born in a very cultural minded family on 18 January in 1954. His photographer father nurtured him as a passionate lover of art. The family resided in a village called </a:t>
            </a:r>
            <a:r>
              <a:rPr lang="en-US" sz="2000" b="1" dirty="0" err="1" smtClean="0">
                <a:solidFill>
                  <a:srgbClr val="002060"/>
                </a:solidFill>
                <a:latin typeface="Times New Roman" pitchFamily="18" charset="0"/>
                <a:cs typeface="Times New Roman" pitchFamily="18" charset="0"/>
              </a:rPr>
              <a:t>Kalachandpara</a:t>
            </a:r>
            <a:r>
              <a:rPr lang="en-US" sz="2000" b="1" dirty="0" smtClean="0">
                <a:solidFill>
                  <a:srgbClr val="002060"/>
                </a:solidFill>
                <a:latin typeface="Times New Roman" pitchFamily="18" charset="0"/>
                <a:cs typeface="Times New Roman" pitchFamily="18" charset="0"/>
              </a:rPr>
              <a:t>. There used to be a lot of cultural </a:t>
            </a:r>
            <a:r>
              <a:rPr lang="en-US" sz="2000" b="1" dirty="0" err="1" smtClean="0">
                <a:solidFill>
                  <a:srgbClr val="002060"/>
                </a:solidFill>
                <a:latin typeface="Times New Roman" pitchFamily="18" charset="0"/>
                <a:cs typeface="Times New Roman" pitchFamily="18" charset="0"/>
              </a:rPr>
              <a:t>programmes</a:t>
            </a:r>
            <a:r>
              <a:rPr lang="en-US" sz="2000" b="1" dirty="0" smtClean="0">
                <a:solidFill>
                  <a:srgbClr val="002060"/>
                </a:solidFill>
                <a:latin typeface="Times New Roman" pitchFamily="18" charset="0"/>
                <a:cs typeface="Times New Roman" pitchFamily="18" charset="0"/>
              </a:rPr>
              <a:t> in </a:t>
            </a:r>
            <a:r>
              <a:rPr lang="en-US" sz="2000" b="1" dirty="0" err="1" smtClean="0">
                <a:solidFill>
                  <a:srgbClr val="002060"/>
                </a:solidFill>
                <a:latin typeface="Times New Roman" pitchFamily="18" charset="0"/>
                <a:cs typeface="Times New Roman" pitchFamily="18" charset="0"/>
              </a:rPr>
              <a:t>Kalachandpara</a:t>
            </a:r>
            <a:r>
              <a:rPr lang="en-US" sz="2000" b="1" dirty="0" smtClean="0">
                <a:solidFill>
                  <a:srgbClr val="002060"/>
                </a:solidFill>
                <a:latin typeface="Times New Roman" pitchFamily="18" charset="0"/>
                <a:cs typeface="Times New Roman" pitchFamily="18" charset="0"/>
              </a:rPr>
              <a:t> in those days which had an impeccable influence on </a:t>
            </a:r>
            <a:r>
              <a:rPr lang="en-US" sz="2000" b="1" dirty="0" err="1" smtClean="0">
                <a:solidFill>
                  <a:srgbClr val="002060"/>
                </a:solidFill>
                <a:latin typeface="Times New Roman" pitchFamily="18" charset="0"/>
                <a:cs typeface="Times New Roman" pitchFamily="18" charset="0"/>
              </a:rPr>
              <a:t>Partha’s</a:t>
            </a:r>
            <a:r>
              <a:rPr lang="en-US" sz="2000" b="1" dirty="0" smtClean="0">
                <a:solidFill>
                  <a:srgbClr val="002060"/>
                </a:solidFill>
                <a:latin typeface="Times New Roman" pitchFamily="18" charset="0"/>
                <a:cs typeface="Times New Roman" pitchFamily="18" charset="0"/>
              </a:rPr>
              <a:t> affection for art.  Destiny introduced </a:t>
            </a:r>
            <a:r>
              <a:rPr lang="en-US" sz="2000" b="1" dirty="0" err="1" smtClean="0">
                <a:solidFill>
                  <a:srgbClr val="002060"/>
                </a:solidFill>
                <a:latin typeface="Times New Roman" pitchFamily="18" charset="0"/>
                <a:cs typeface="Times New Roman" pitchFamily="18" charset="0"/>
              </a:rPr>
              <a:t>Partha</a:t>
            </a:r>
            <a:r>
              <a:rPr lang="en-US" sz="2000" b="1" dirty="0" smtClean="0">
                <a:solidFill>
                  <a:srgbClr val="002060"/>
                </a:solidFill>
                <a:latin typeface="Times New Roman" pitchFamily="18" charset="0"/>
                <a:cs typeface="Times New Roman" pitchFamily="18" charset="0"/>
              </a:rPr>
              <a:t> to a mime artist Mr. </a:t>
            </a:r>
            <a:r>
              <a:rPr lang="en-US" sz="2000" b="1" dirty="0" err="1" smtClean="0">
                <a:solidFill>
                  <a:srgbClr val="002060"/>
                </a:solidFill>
                <a:latin typeface="Times New Roman" pitchFamily="18" charset="0"/>
                <a:cs typeface="Times New Roman" pitchFamily="18" charset="0"/>
              </a:rPr>
              <a:t>Jogesh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Dutta</a:t>
            </a:r>
            <a:r>
              <a:rPr lang="en-US" sz="2000" b="1" dirty="0" smtClean="0">
                <a:solidFill>
                  <a:srgbClr val="002060"/>
                </a:solidFill>
                <a:latin typeface="Times New Roman" pitchFamily="18" charset="0"/>
                <a:cs typeface="Times New Roman" pitchFamily="18" charset="0"/>
              </a:rPr>
              <a:t> in 1966 when he went to live at his aunt’s home in </a:t>
            </a:r>
            <a:r>
              <a:rPr lang="en-US" sz="2000" b="1" dirty="0" err="1" smtClean="0">
                <a:solidFill>
                  <a:srgbClr val="002060"/>
                </a:solidFill>
                <a:latin typeface="Times New Roman" pitchFamily="18" charset="0"/>
                <a:cs typeface="Times New Roman" pitchFamily="18" charset="0"/>
              </a:rPr>
              <a:t>Chandernagar</a:t>
            </a:r>
            <a:r>
              <a:rPr lang="en-US" sz="2000" b="1" dirty="0" smtClean="0">
                <a:solidFill>
                  <a:srgbClr val="002060"/>
                </a:solidFill>
                <a:latin typeface="Times New Roman" pitchFamily="18" charset="0"/>
                <a:cs typeface="Times New Roman" pitchFamily="18" charset="0"/>
              </a:rPr>
              <a:t>, 30 </a:t>
            </a:r>
            <a:r>
              <a:rPr lang="en-US" sz="2000" b="1" dirty="0" err="1" smtClean="0">
                <a:solidFill>
                  <a:srgbClr val="002060"/>
                </a:solidFill>
                <a:latin typeface="Times New Roman" pitchFamily="18" charset="0"/>
                <a:cs typeface="Times New Roman" pitchFamily="18" charset="0"/>
              </a:rPr>
              <a:t>kilometres</a:t>
            </a:r>
            <a:r>
              <a:rPr lang="en-US" sz="2000" b="1" dirty="0" smtClean="0">
                <a:solidFill>
                  <a:srgbClr val="002060"/>
                </a:solidFill>
                <a:latin typeface="Times New Roman" pitchFamily="18" charset="0"/>
                <a:cs typeface="Times New Roman" pitchFamily="18" charset="0"/>
              </a:rPr>
              <a:t>  away from Kolkata. </a:t>
            </a:r>
            <a:r>
              <a:rPr lang="en-US" sz="2000" b="1" dirty="0" err="1" smtClean="0">
                <a:solidFill>
                  <a:srgbClr val="002060"/>
                </a:solidFill>
                <a:latin typeface="Times New Roman" pitchFamily="18" charset="0"/>
                <a:cs typeface="Times New Roman" pitchFamily="18" charset="0"/>
              </a:rPr>
              <a:t>Partha</a:t>
            </a:r>
            <a:r>
              <a:rPr lang="en-US" sz="2000" b="1" dirty="0" smtClean="0">
                <a:solidFill>
                  <a:srgbClr val="002060"/>
                </a:solidFill>
                <a:latin typeface="Times New Roman" pitchFamily="18" charset="0"/>
                <a:cs typeface="Times New Roman" pitchFamily="18" charset="0"/>
              </a:rPr>
              <a:t> could foresee his future and got admission in Mr. </a:t>
            </a:r>
            <a:r>
              <a:rPr lang="en-US" sz="2000" b="1" dirty="0" err="1" smtClean="0">
                <a:solidFill>
                  <a:srgbClr val="002060"/>
                </a:solidFill>
                <a:latin typeface="Times New Roman" pitchFamily="18" charset="0"/>
                <a:cs typeface="Times New Roman" pitchFamily="18" charset="0"/>
              </a:rPr>
              <a:t>Dutta’s</a:t>
            </a:r>
            <a:r>
              <a:rPr lang="en-US" sz="2000" b="1" dirty="0" smtClean="0">
                <a:solidFill>
                  <a:srgbClr val="002060"/>
                </a:solidFill>
                <a:latin typeface="Times New Roman" pitchFamily="18" charset="0"/>
                <a:cs typeface="Times New Roman" pitchFamily="18" charset="0"/>
              </a:rPr>
              <a:t> mime academy in </a:t>
            </a:r>
            <a:r>
              <a:rPr lang="en-US" sz="2000" b="1" dirty="0" err="1" smtClean="0">
                <a:solidFill>
                  <a:srgbClr val="002060"/>
                </a:solidFill>
                <a:latin typeface="Times New Roman" pitchFamily="18" charset="0"/>
                <a:cs typeface="Times New Roman" pitchFamily="18" charset="0"/>
              </a:rPr>
              <a:t>kolkata</a:t>
            </a:r>
            <a:r>
              <a:rPr lang="en-US" sz="2000" b="1" dirty="0" smtClean="0">
                <a:solidFill>
                  <a:srgbClr val="002060"/>
                </a:solidFill>
                <a:latin typeface="Times New Roman" pitchFamily="18" charset="0"/>
                <a:cs typeface="Times New Roman" pitchFamily="18" charset="0"/>
              </a:rPr>
              <a:t>. The major lift up of his life was when he presented a solo </a:t>
            </a:r>
            <a:r>
              <a:rPr lang="en-US" sz="2000" b="1" dirty="0" err="1" smtClean="0">
                <a:solidFill>
                  <a:srgbClr val="002060"/>
                </a:solidFill>
                <a:latin typeface="Times New Roman" pitchFamily="18" charset="0"/>
                <a:cs typeface="Times New Roman" pitchFamily="18" charset="0"/>
              </a:rPr>
              <a:t>performnance</a:t>
            </a:r>
            <a:r>
              <a:rPr lang="en-US" sz="2000" b="1" dirty="0" smtClean="0">
                <a:solidFill>
                  <a:srgbClr val="002060"/>
                </a:solidFill>
                <a:latin typeface="Times New Roman" pitchFamily="18" charset="0"/>
                <a:cs typeface="Times New Roman" pitchFamily="18" charset="0"/>
              </a:rPr>
              <a:t> at </a:t>
            </a:r>
            <a:r>
              <a:rPr lang="en-US" sz="2000" b="1" dirty="0" err="1" smtClean="0">
                <a:solidFill>
                  <a:srgbClr val="002060"/>
                </a:solidFill>
                <a:latin typeface="Times New Roman" pitchFamily="18" charset="0"/>
                <a:cs typeface="Times New Roman" pitchFamily="18" charset="0"/>
              </a:rPr>
              <a:t>Bangalsesh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Shilpakala</a:t>
            </a:r>
            <a:r>
              <a:rPr lang="en-US" sz="2000" b="1" dirty="0" smtClean="0">
                <a:solidFill>
                  <a:srgbClr val="002060"/>
                </a:solidFill>
                <a:latin typeface="Times New Roman" pitchFamily="18" charset="0"/>
                <a:cs typeface="Times New Roman" pitchFamily="18" charset="0"/>
              </a:rPr>
              <a:t> Academy in 1979. The then </a:t>
            </a:r>
            <a:r>
              <a:rPr lang="en-US" sz="2000" b="1" dirty="0" err="1" smtClean="0">
                <a:solidFill>
                  <a:srgbClr val="002060"/>
                </a:solidFill>
                <a:latin typeface="Times New Roman" pitchFamily="18" charset="0"/>
                <a:cs typeface="Times New Roman" pitchFamily="18" charset="0"/>
              </a:rPr>
              <a:t>Frence</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Ambabssador</a:t>
            </a:r>
            <a:r>
              <a:rPr lang="en-US" sz="2000" b="1" dirty="0" smtClean="0">
                <a:solidFill>
                  <a:srgbClr val="002060"/>
                </a:solidFill>
                <a:latin typeface="Times New Roman" pitchFamily="18" charset="0"/>
                <a:cs typeface="Times New Roman" pitchFamily="18" charset="0"/>
              </a:rPr>
              <a:t> in Bangladesh Mr. </a:t>
            </a:r>
            <a:r>
              <a:rPr lang="en-US" sz="2000" b="1" dirty="0" err="1" smtClean="0">
                <a:solidFill>
                  <a:srgbClr val="002060"/>
                </a:solidFill>
                <a:latin typeface="Times New Roman" pitchFamily="18" charset="0"/>
                <a:cs typeface="Times New Roman" pitchFamily="18" charset="0"/>
              </a:rPr>
              <a:t>Loic</a:t>
            </a:r>
            <a:r>
              <a:rPr lang="en-US" sz="2000" b="1" dirty="0" smtClean="0">
                <a:solidFill>
                  <a:srgbClr val="002060"/>
                </a:solidFill>
                <a:latin typeface="Times New Roman" pitchFamily="18" charset="0"/>
                <a:cs typeface="Times New Roman" pitchFamily="18" charset="0"/>
              </a:rPr>
              <a:t> Moreau, having observed his talent as an audience in that </a:t>
            </a:r>
            <a:r>
              <a:rPr lang="en-US" sz="2000" b="1" dirty="0" err="1" smtClean="0">
                <a:solidFill>
                  <a:srgbClr val="002060"/>
                </a:solidFill>
                <a:latin typeface="Times New Roman" pitchFamily="18" charset="0"/>
                <a:cs typeface="Times New Roman" pitchFamily="18" charset="0"/>
              </a:rPr>
              <a:t>programme</a:t>
            </a:r>
            <a:r>
              <a:rPr lang="en-US" sz="2000" b="1" dirty="0" smtClean="0">
                <a:solidFill>
                  <a:srgbClr val="002060"/>
                </a:solidFill>
                <a:latin typeface="Times New Roman" pitchFamily="18" charset="0"/>
                <a:cs typeface="Times New Roman" pitchFamily="18" charset="0"/>
              </a:rPr>
              <a:t>, offered him a scholarship at France.</a:t>
            </a:r>
          </a:p>
        </p:txBody>
      </p:sp>
    </p:spTree>
    <p:extLst>
      <p:ext uri="{BB962C8B-B14F-4D97-AF65-F5344CB8AC3E}">
        <p14:creationId xmlns:p14="http://schemas.microsoft.com/office/powerpoint/2010/main" val="2702163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i\Desktop\uy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906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228600"/>
            <a:ext cx="3657600" cy="685800"/>
          </a:xfrm>
          <a:prstGeom prst="rect">
            <a:avLst/>
          </a:prstGeom>
          <a:noFill/>
          <a:ln w="3810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6600CC"/>
                </a:solidFill>
              </a:rPr>
              <a:t>TEXT READING</a:t>
            </a:r>
          </a:p>
        </p:txBody>
      </p:sp>
      <p:sp>
        <p:nvSpPr>
          <p:cNvPr id="8" name="Rectangle 7"/>
          <p:cNvSpPr/>
          <p:nvPr/>
        </p:nvSpPr>
        <p:spPr>
          <a:xfrm>
            <a:off x="381000" y="1066800"/>
            <a:ext cx="8991600" cy="403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2060"/>
                </a:solidFill>
                <a:latin typeface="Times New Roman" pitchFamily="18" charset="0"/>
                <a:cs typeface="Times New Roman" pitchFamily="18" charset="0"/>
              </a:rPr>
              <a:t>Partha</a:t>
            </a:r>
            <a:r>
              <a:rPr lang="en-US" sz="2000" b="1" dirty="0" smtClean="0">
                <a:solidFill>
                  <a:srgbClr val="002060"/>
                </a:solidFill>
                <a:latin typeface="Times New Roman" pitchFamily="18" charset="0"/>
                <a:cs typeface="Times New Roman" pitchFamily="18" charset="0"/>
              </a:rPr>
              <a:t> took all the opportunities to learn from Mr. </a:t>
            </a:r>
            <a:r>
              <a:rPr lang="en-US" sz="2000" b="1" dirty="0" err="1" smtClean="0">
                <a:solidFill>
                  <a:srgbClr val="002060"/>
                </a:solidFill>
                <a:latin typeface="Times New Roman" pitchFamily="18" charset="0"/>
                <a:cs typeface="Times New Roman" pitchFamily="18" charset="0"/>
              </a:rPr>
              <a:t>Etiene</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Decroux</a:t>
            </a:r>
            <a:r>
              <a:rPr lang="en-US" sz="2000" b="1" dirty="0" smtClean="0">
                <a:solidFill>
                  <a:srgbClr val="002060"/>
                </a:solidFill>
                <a:latin typeface="Times New Roman" pitchFamily="18" charset="0"/>
                <a:cs typeface="Times New Roman" pitchFamily="18" charset="0"/>
              </a:rPr>
              <a:t> and Mr. Marcel Moreau, both of whom were legendary genius of miming at that time in Paris. He was trained in the mime school called ‘</a:t>
            </a:r>
            <a:r>
              <a:rPr lang="en-US" sz="2000" b="1" dirty="0" err="1" smtClean="0">
                <a:solidFill>
                  <a:srgbClr val="002060"/>
                </a:solidFill>
                <a:latin typeface="Times New Roman" pitchFamily="18" charset="0"/>
                <a:cs typeface="Times New Roman" pitchFamily="18" charset="0"/>
              </a:rPr>
              <a:t>Ecole</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Internationalle</a:t>
            </a:r>
            <a:r>
              <a:rPr lang="en-US" sz="2000" b="1" dirty="0" smtClean="0">
                <a:solidFill>
                  <a:srgbClr val="002060"/>
                </a:solidFill>
                <a:latin typeface="Times New Roman" pitchFamily="18" charset="0"/>
                <a:cs typeface="Times New Roman" pitchFamily="18" charset="0"/>
              </a:rPr>
              <a:t> de </a:t>
            </a:r>
            <a:r>
              <a:rPr lang="en-US" sz="2000" b="1" dirty="0" err="1" smtClean="0">
                <a:solidFill>
                  <a:srgbClr val="002060"/>
                </a:solidFill>
                <a:latin typeface="Times New Roman" pitchFamily="18" charset="0"/>
                <a:cs typeface="Times New Roman" pitchFamily="18" charset="0"/>
              </a:rPr>
              <a:t>Mimodrame</a:t>
            </a:r>
            <a:r>
              <a:rPr lang="en-US" sz="2000" b="1" dirty="0" smtClean="0">
                <a:solidFill>
                  <a:srgbClr val="002060"/>
                </a:solidFill>
                <a:latin typeface="Times New Roman" pitchFamily="18" charset="0"/>
                <a:cs typeface="Times New Roman" pitchFamily="18" charset="0"/>
              </a:rPr>
              <a:t> de Paris Marcel Marceau’. Gradually he became a very busy artist performing in Europe and America and he was highlighted in media too. Later on this Bangladeshi legendary mime artist received ‘the Moliere Award’ in the year 2009  which  is the highest </a:t>
            </a:r>
            <a:r>
              <a:rPr lang="en-US" sz="2000" b="1" dirty="0" err="1" smtClean="0">
                <a:solidFill>
                  <a:srgbClr val="002060"/>
                </a:solidFill>
                <a:latin typeface="Times New Roman" pitchFamily="18" charset="0"/>
                <a:cs typeface="Times New Roman" pitchFamily="18" charset="0"/>
              </a:rPr>
              <a:t>honourable</a:t>
            </a:r>
            <a:r>
              <a:rPr lang="en-US" sz="2000" b="1" dirty="0" smtClean="0">
                <a:solidFill>
                  <a:srgbClr val="002060"/>
                </a:solidFill>
                <a:latin typeface="Times New Roman" pitchFamily="18" charset="0"/>
                <a:cs typeface="Times New Roman" pitchFamily="18" charset="0"/>
              </a:rPr>
              <a:t> accolade in the France Theatre. Next year, he was </a:t>
            </a:r>
            <a:r>
              <a:rPr lang="en-US" sz="2000" b="1" dirty="0" err="1" smtClean="0">
                <a:solidFill>
                  <a:srgbClr val="002060"/>
                </a:solidFill>
                <a:latin typeface="Times New Roman" pitchFamily="18" charset="0"/>
                <a:cs typeface="Times New Roman" pitchFamily="18" charset="0"/>
              </a:rPr>
              <a:t>honoured</a:t>
            </a:r>
            <a:r>
              <a:rPr lang="en-US" sz="2000" b="1" dirty="0" smtClean="0">
                <a:solidFill>
                  <a:srgbClr val="002060"/>
                </a:solidFill>
                <a:latin typeface="Times New Roman" pitchFamily="18" charset="0"/>
                <a:cs typeface="Times New Roman" pitchFamily="18" charset="0"/>
              </a:rPr>
              <a:t> with ‘</a:t>
            </a:r>
            <a:r>
              <a:rPr lang="en-US" sz="2000" b="1" dirty="0" err="1" smtClean="0">
                <a:solidFill>
                  <a:srgbClr val="002060"/>
                </a:solidFill>
                <a:latin typeface="Times New Roman" pitchFamily="18" charset="0"/>
                <a:cs typeface="Times New Roman" pitchFamily="18" charset="0"/>
              </a:rPr>
              <a:t>Ekushy</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Padak</a:t>
            </a:r>
            <a:r>
              <a:rPr lang="en-US" sz="2000" b="1" dirty="0" smtClean="0">
                <a:solidFill>
                  <a:srgbClr val="002060"/>
                </a:solidFill>
                <a:latin typeface="Times New Roman" pitchFamily="18" charset="0"/>
                <a:cs typeface="Times New Roman" pitchFamily="18" charset="0"/>
              </a:rPr>
              <a:t>’ for the contribution to Bangladesh. He was </a:t>
            </a:r>
            <a:r>
              <a:rPr lang="en-US" sz="2000" b="1" dirty="0" err="1" smtClean="0">
                <a:solidFill>
                  <a:srgbClr val="002060"/>
                </a:solidFill>
                <a:latin typeface="Times New Roman" pitchFamily="18" charset="0"/>
                <a:cs typeface="Times New Roman" pitchFamily="18" charset="0"/>
              </a:rPr>
              <a:t>alson</a:t>
            </a:r>
            <a:r>
              <a:rPr lang="en-US" sz="2000" b="1" dirty="0" smtClean="0">
                <a:solidFill>
                  <a:srgbClr val="002060"/>
                </a:solidFill>
                <a:latin typeface="Times New Roman" pitchFamily="18" charset="0"/>
                <a:cs typeface="Times New Roman" pitchFamily="18" charset="0"/>
              </a:rPr>
              <a:t> awarded with Chevalier de </a:t>
            </a:r>
            <a:r>
              <a:rPr lang="en-US" sz="2000" b="1" dirty="0" err="1" smtClean="0">
                <a:solidFill>
                  <a:srgbClr val="002060"/>
                </a:solidFill>
                <a:latin typeface="Times New Roman" pitchFamily="18" charset="0"/>
                <a:cs typeface="Times New Roman" pitchFamily="18" charset="0"/>
              </a:rPr>
              <a:t>I’odre</a:t>
            </a:r>
            <a:r>
              <a:rPr lang="en-US" sz="2000" b="1" dirty="0" smtClean="0">
                <a:solidFill>
                  <a:srgbClr val="002060"/>
                </a:solidFill>
                <a:latin typeface="Times New Roman" pitchFamily="18" charset="0"/>
                <a:cs typeface="Times New Roman" pitchFamily="18" charset="0"/>
              </a:rPr>
              <a:t> des Art et Letters’ (Knight in the order of Arts and Humanities) in 2012 for his contribution all over the world.</a:t>
            </a:r>
          </a:p>
          <a:p>
            <a:pPr algn="just"/>
            <a:r>
              <a:rPr lang="en-US" sz="2000" b="1" dirty="0" smtClean="0">
                <a:solidFill>
                  <a:srgbClr val="002060"/>
                </a:solidFill>
                <a:latin typeface="Times New Roman" pitchFamily="18" charset="0"/>
                <a:cs typeface="Times New Roman" pitchFamily="18" charset="0"/>
              </a:rPr>
              <a:t>This great artist is now looking forward to opening an international miming institute in Bangladesh. We hope more </a:t>
            </a:r>
            <a:r>
              <a:rPr lang="en-US" sz="2000" b="1" dirty="0" err="1" smtClean="0">
                <a:solidFill>
                  <a:srgbClr val="002060"/>
                </a:solidFill>
                <a:latin typeface="Times New Roman" pitchFamily="18" charset="0"/>
                <a:cs typeface="Times New Roman" pitchFamily="18" charset="0"/>
              </a:rPr>
              <a:t>Partha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Pratim</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Majumder</a:t>
            </a:r>
            <a:r>
              <a:rPr lang="en-US" sz="2000" b="1" dirty="0" smtClean="0">
                <a:solidFill>
                  <a:srgbClr val="002060"/>
                </a:solidFill>
                <a:latin typeface="Times New Roman" pitchFamily="18" charset="0"/>
                <a:cs typeface="Times New Roman" pitchFamily="18" charset="0"/>
              </a:rPr>
              <a:t> comes out from the dream institution </a:t>
            </a:r>
          </a:p>
        </p:txBody>
      </p:sp>
    </p:spTree>
    <p:extLst>
      <p:ext uri="{BB962C8B-B14F-4D97-AF65-F5344CB8AC3E}">
        <p14:creationId xmlns:p14="http://schemas.microsoft.com/office/powerpoint/2010/main" val="1491957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1952</TotalTime>
  <Words>1588</Words>
  <Application>Microsoft Office PowerPoint</Application>
  <PresentationFormat>A4 Paper (210x297 mm)</PresentationFormat>
  <Paragraphs>142</Paragraphs>
  <Slides>21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WORLD-PC</dc:creator>
  <cp:lastModifiedBy>Windows User</cp:lastModifiedBy>
  <cp:revision>283</cp:revision>
  <dcterms:modified xsi:type="dcterms:W3CDTF">2021-05-03T03:33:44Z</dcterms:modified>
</cp:coreProperties>
</file>