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69" r:id="rId4"/>
    <p:sldId id="258" r:id="rId5"/>
    <p:sldId id="259" r:id="rId6"/>
    <p:sldId id="267" r:id="rId7"/>
    <p:sldId id="270" r:id="rId8"/>
    <p:sldId id="266" r:id="rId9"/>
    <p:sldId id="273" r:id="rId10"/>
    <p:sldId id="277" r:id="rId11"/>
    <p:sldId id="274" r:id="rId12"/>
    <p:sldId id="261" r:id="rId13"/>
    <p:sldId id="276" r:id="rId14"/>
    <p:sldId id="275" r:id="rId15"/>
    <p:sldId id="278" r:id="rId16"/>
    <p:sldId id="268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84C0-E963-4C36-B99A-5CC967B7E8A7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24B1-0BED-4C99-AD05-F947C475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D5DD-39C1-491F-8B12-242A89B26D2E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6999-A5CA-47CE-83E4-2A4624B5C74B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38F3-CED1-41A9-8522-8B72A5F72D8A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2F03-631B-4034-89A1-1B3FCEFD7E0A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146B-B8BB-4E5F-9CE1-C42A6C5127EC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144-06CE-4DBE-BBF7-5072D281F84C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3FD7-1EBF-4C13-A36E-155A1D7892E8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4BBF-67FE-47BA-B3D9-7C245762A335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50BC-5815-47F1-98DC-321CA723330A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1266-2E05-4AAE-9CEA-136BEDC5F059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5805-7B9A-4CB9-8EB3-279CB494796E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E93D5A-DA59-4278-AECB-E058CB6A3AC1}" type="datetime2">
              <a:rPr lang="en-US" smtClean="0"/>
              <a:pPr/>
              <a:t>Thursday, February 18, 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096756-1997-4602-B827-FC0BC9C767F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75" y="652179"/>
            <a:ext cx="1605615" cy="18349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4867643" y="3137320"/>
            <a:ext cx="1782196" cy="1802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8558344" y="3736697"/>
            <a:ext cx="2315983" cy="19377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999147" y="3457366"/>
            <a:ext cx="744460" cy="2382473"/>
            <a:chOff x="6070679" y="2986088"/>
            <a:chExt cx="744460" cy="2382473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800852" y="2986088"/>
              <a:ext cx="14286" cy="2382473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6070679" y="5307637"/>
              <a:ext cx="744460" cy="2160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946" y="609976"/>
            <a:ext cx="2085972" cy="183491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00201" y="2222695"/>
            <a:ext cx="5503984" cy="4149970"/>
            <a:chOff x="1600200" y="2414719"/>
            <a:chExt cx="4581022" cy="34935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28776" y="2414719"/>
              <a:ext cx="1" cy="2900231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600200" y="2414719"/>
              <a:ext cx="3473149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614488" y="5279231"/>
              <a:ext cx="1932574" cy="14288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6074" y="4664529"/>
              <a:ext cx="2725148" cy="1243692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1955409" y="351692"/>
            <a:ext cx="315122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1379-2018-469C-81BB-057CF5D89817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6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2263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567612" y="582991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an 1"/>
          <p:cNvSpPr/>
          <p:nvPr/>
        </p:nvSpPr>
        <p:spPr>
          <a:xfrm>
            <a:off x="3962400" y="1824327"/>
            <a:ext cx="2743200" cy="42672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4038600" y="2510127"/>
            <a:ext cx="2590800" cy="35052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334000" y="2738727"/>
            <a:ext cx="1905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867400" y="6015327"/>
            <a:ext cx="1676400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96000" y="4190992"/>
            <a:ext cx="1524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15200" y="251459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2392" y="396959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5691" y="2285585"/>
            <a:ext cx="332795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ক্যাথোড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0189" y="3704300"/>
            <a:ext cx="2850242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কাই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94470" y="1496881"/>
            <a:ext cx="1485900" cy="5442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1441741"/>
            <a:ext cx="493819" cy="3790317"/>
          </a:xfrm>
          <a:prstGeom prst="rect">
            <a:avLst/>
          </a:prstGeom>
        </p:spPr>
      </p:pic>
      <p:pic>
        <p:nvPicPr>
          <p:cNvPr id="19" name="Picture 18" descr="tupi.jpg"/>
          <p:cNvPicPr>
            <a:picLocks noChangeAspect="1"/>
          </p:cNvPicPr>
          <p:nvPr/>
        </p:nvPicPr>
        <p:blipFill>
          <a:blip r:embed="rId3"/>
          <a:srcRect l="25000" t="18750" r="18750" b="25000"/>
          <a:stretch>
            <a:fillRect/>
          </a:stretch>
        </p:blipFill>
        <p:spPr>
          <a:xfrm>
            <a:off x="5200651" y="1269000"/>
            <a:ext cx="457200" cy="45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583001" y="5632971"/>
            <a:ext cx="3755557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অ্যানোড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9982" y="200187"/>
            <a:ext cx="7230794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 গুলো বলার চেষ্টা কর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7365" y="133066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7111" y="1320472"/>
            <a:ext cx="310331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পিতলের টুপি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5F33-0576-4FA5-9C3B-06595AD6281C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1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2" grpId="0"/>
      <p:bldP spid="14" grpId="0" animBg="1"/>
      <p:bldP spid="15" grpId="0" animBg="1"/>
      <p:bldP spid="20" grpId="0" animBg="1"/>
      <p:bldP spid="2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6421" y="297180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8489024"/>
              </p:ext>
            </p:extLst>
          </p:nvPr>
        </p:nvGraphicFramePr>
        <p:xfrm>
          <a:off x="675249" y="1603717"/>
          <a:ext cx="10775853" cy="4290646"/>
        </p:xfrm>
        <a:graphic>
          <a:graphicData uri="http://schemas.openxmlformats.org/presentationml/2006/ole">
            <p:oleObj spid="_x0000_s2131" name="Packager Shell Object" showAsIcon="1" r:id="rId3" imgW="879480" imgH="48852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5333" y="547211"/>
            <a:ext cx="1010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পরের প্রশ্নগুলোর উত্তর দাও-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8BB9-FB05-48AB-86B5-B775E7239930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6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97177" y="0"/>
            <a:ext cx="5085642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941" y="3459858"/>
            <a:ext cx="11635984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cs typeface="NikoshBAN" pitchFamily="2" charset="0"/>
              </a:rPr>
              <a:t>2NH</a:t>
            </a:r>
            <a:r>
              <a:rPr lang="en-US" sz="4800" b="1" baseline="-22000" dirty="0" smtClean="0">
                <a:solidFill>
                  <a:srgbClr val="7030A0"/>
                </a:solidFill>
                <a:cs typeface="NikoshBAN" pitchFamily="2" charset="0"/>
              </a:rPr>
              <a:t>4</a:t>
            </a:r>
            <a:r>
              <a:rPr lang="en-US" sz="4800" b="1" baseline="22000" dirty="0">
                <a:solidFill>
                  <a:srgbClr val="7030A0"/>
                </a:solidFill>
                <a:cs typeface="NikoshBAN" pitchFamily="2" charset="0"/>
              </a:rPr>
              <a:t>+</a:t>
            </a:r>
            <a:r>
              <a:rPr lang="en-US" sz="4800" b="1" dirty="0">
                <a:solidFill>
                  <a:srgbClr val="7030A0"/>
                </a:solidFill>
                <a:cs typeface="NikoshBAN" pitchFamily="2" charset="0"/>
              </a:rPr>
              <a:t> (</a:t>
            </a:r>
            <a:r>
              <a:rPr lang="en-US" sz="4800" b="1" dirty="0" err="1">
                <a:solidFill>
                  <a:srgbClr val="7030A0"/>
                </a:solidFill>
                <a:cs typeface="NikoshBAN" pitchFamily="2" charset="0"/>
              </a:rPr>
              <a:t>aq</a:t>
            </a:r>
            <a:r>
              <a:rPr lang="en-US" sz="4800" b="1" dirty="0">
                <a:solidFill>
                  <a:srgbClr val="7030A0"/>
                </a:solidFill>
                <a:cs typeface="NikoshBAN" pitchFamily="2" charset="0"/>
              </a:rPr>
              <a:t>)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+  </a:t>
            </a:r>
            <a:r>
              <a:rPr lang="en-US" sz="4800" b="1" dirty="0">
                <a:solidFill>
                  <a:srgbClr val="7030A0"/>
                </a:solidFill>
                <a:cs typeface="NikoshBAN" pitchFamily="2" charset="0"/>
              </a:rPr>
              <a:t>2MnO</a:t>
            </a:r>
            <a:r>
              <a:rPr lang="en-US" sz="4800" b="1" baseline="-22000" dirty="0">
                <a:solidFill>
                  <a:srgbClr val="7030A0"/>
                </a:solidFill>
                <a:cs typeface="NikoshBAN" pitchFamily="2" charset="0"/>
              </a:rPr>
              <a:t>2</a:t>
            </a:r>
            <a:r>
              <a:rPr lang="en-US" sz="4800" b="1" dirty="0">
                <a:solidFill>
                  <a:srgbClr val="7030A0"/>
                </a:solidFill>
                <a:cs typeface="NikoshBAN" pitchFamily="2" charset="0"/>
              </a:rPr>
              <a:t> (s) + </a:t>
            </a:r>
            <a:r>
              <a:rPr lang="en-US" sz="4800" b="1" dirty="0" smtClean="0">
                <a:solidFill>
                  <a:srgbClr val="7030A0"/>
                </a:solidFill>
                <a:cs typeface="NikoshBAN" pitchFamily="2" charset="0"/>
              </a:rPr>
              <a:t>2e</a:t>
            </a:r>
            <a:r>
              <a:rPr lang="en-US" sz="4800" b="1" baseline="22000" dirty="0" smtClean="0">
                <a:solidFill>
                  <a:srgbClr val="7030A0"/>
                </a:solidFill>
                <a:cs typeface="NikoshBAN" pitchFamily="2" charset="0"/>
              </a:rPr>
              <a:t>-</a:t>
            </a:r>
            <a:r>
              <a:rPr lang="bn-IN" sz="4800" b="1" baseline="22000" dirty="0" smtClean="0">
                <a:solidFill>
                  <a:srgbClr val="7030A0"/>
                </a:solidFill>
                <a:cs typeface="NikoshBAN" pitchFamily="2" charset="0"/>
              </a:rPr>
              <a:t>  </a:t>
            </a:r>
            <a:endParaRPr lang="bn-IN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993" y="4984130"/>
            <a:ext cx="10821913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ক্যাথোড বিক্রিয়া 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2NH</a:t>
            </a:r>
            <a:r>
              <a:rPr lang="en-US" sz="4400" b="1" baseline="-22000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4</a:t>
            </a:r>
            <a:r>
              <a:rPr lang="en-US" sz="4400" b="1" baseline="22000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+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aq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)</a:t>
            </a:r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+  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2MnO</a:t>
            </a:r>
            <a:r>
              <a:rPr lang="en-US" sz="4400" b="1" baseline="-22000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2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(s) + 2e</a:t>
            </a:r>
            <a:r>
              <a:rPr lang="en-US" sz="4400" b="1" baseline="22000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-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        </a:t>
            </a:r>
            <a:r>
              <a:rPr lang="bn-IN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     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 </a:t>
            </a:r>
          </a:p>
          <a:p>
            <a:r>
              <a:rPr lang="bn-IN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2NH</a:t>
            </a:r>
            <a:r>
              <a:rPr lang="en-US" sz="4400" b="1" baseline="-22000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3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(g) + Mn</a:t>
            </a:r>
            <a:r>
              <a:rPr lang="en-US" sz="4400" b="1" baseline="-22000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2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O</a:t>
            </a:r>
            <a:r>
              <a:rPr lang="en-US" sz="4400" b="1" baseline="-22000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2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 (s) + H</a:t>
            </a:r>
            <a:r>
              <a:rPr lang="en-US" sz="4400" b="1" baseline="-22000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2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cs typeface="NikoshBAN" pitchFamily="2" charset="0"/>
              </a:rPr>
              <a:t>O (I) </a:t>
            </a:r>
            <a:endParaRPr lang="en-US" sz="4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52521" y="3879224"/>
            <a:ext cx="1905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1176" y="1506645"/>
            <a:ext cx="9482083" cy="10156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ক্যাথো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ডে সংগঠিত বিক্রিয়াটি সম্পন্ন কর</a:t>
            </a:r>
            <a:endParaRPr lang="en-US" sz="6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005379" y="5383772"/>
            <a:ext cx="824453" cy="36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3977" y="4431323"/>
            <a:ext cx="101917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C554-3003-4BFA-B2FF-54682BFCE9B2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4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718265" y="3931147"/>
            <a:ext cx="3490951" cy="2395291"/>
            <a:chOff x="7289764" y="3903453"/>
            <a:chExt cx="3490950" cy="2395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89764" y="3903453"/>
              <a:ext cx="3490950" cy="225812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121020" y="5652413"/>
              <a:ext cx="10679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কার্টার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2112" y="4661915"/>
            <a:ext cx="4267549" cy="1624369"/>
            <a:chOff x="1151780" y="4071123"/>
            <a:chExt cx="4267549" cy="2626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51780" y="4071123"/>
              <a:ext cx="4267549" cy="146914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498331" y="5652415"/>
              <a:ext cx="748923" cy="1044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2113" y="1739525"/>
            <a:ext cx="4141361" cy="2403458"/>
            <a:chOff x="802113" y="1115020"/>
            <a:chExt cx="4141361" cy="25639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2113" y="1115020"/>
              <a:ext cx="4141361" cy="189964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72617" y="2989480"/>
              <a:ext cx="1210588" cy="689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ব্যাটারি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57887" y="1814527"/>
            <a:ext cx="1880572" cy="2108577"/>
            <a:chOff x="5957888" y="1257300"/>
            <a:chExt cx="1880572" cy="21085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979" b="4524"/>
            <a:stretch/>
          </p:blipFill>
          <p:spPr>
            <a:xfrm>
              <a:off x="5957888" y="1257300"/>
              <a:ext cx="1880572" cy="14991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413907" y="2719546"/>
              <a:ext cx="1338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উপকরন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63895" y="1254448"/>
            <a:ext cx="2659695" cy="2497458"/>
            <a:chOff x="8121020" y="840009"/>
            <a:chExt cx="2659694" cy="32610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21020" y="840009"/>
              <a:ext cx="2659694" cy="274027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121020" y="3257122"/>
              <a:ext cx="2146741" cy="843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বাল্ব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65562" y="550748"/>
            <a:ext cx="9727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 গঠন করে শ্রেণি শিক্ষকের কাছে থেকে উপকরণ গুলো সংগ্রহ কর-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7FB4-AB4A-42AB-AF8E-F7916B27C194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7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0034" y="5558911"/>
            <a:ext cx="7116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সংগৃহীত উপকরণ হতে প্রদর্শিত বর্তনীটি গঠন কর।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775" y="1644975"/>
            <a:ext cx="4838700" cy="3486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7485" y="315829"/>
            <a:ext cx="3198931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AFB3-7041-4EFF-AA58-07F81057B780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2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9225" y="739231"/>
            <a:ext cx="2071688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8843040"/>
              </p:ext>
            </p:extLst>
          </p:nvPr>
        </p:nvGraphicFramePr>
        <p:xfrm>
          <a:off x="1817695" y="2328862"/>
          <a:ext cx="8128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37739">
                <a:tc>
                  <a:txBody>
                    <a:bodyPr/>
                    <a:lstStyle/>
                    <a:p>
                      <a:pPr algn="l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সেলের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উপাদান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ব্যবহারের পরের অবস্থা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জিংক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অ্যানোড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ম্যাঙ্গানিজ ডাই অক্সাইড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আবরণ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অ্যামোনিয়াম ক্লোরাইড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জিংক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ক্লোরাইড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401A-DBE8-439E-8C1A-6BCA69E1ED57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3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4268"/>
            <a:ext cx="12192000" cy="5287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0485" y="510630"/>
            <a:ext cx="4529139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সহায়ক তথ্য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CF3C-D1C9-49C3-979F-72E1CF45807F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1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1" y="2630918"/>
            <a:ext cx="11672888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একটি ড্রাই সেল ব্যাটারী ব্যবহারের কিছু দিন পর আর কাজ করে না অর্থাৎ বিদ্যুৎ শক্তি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না এর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কারণ ব্যাখ্যা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7217" y="989752"/>
            <a:ext cx="330041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725105" y="2005415"/>
            <a:ext cx="484632" cy="625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ld batt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13" y="603664"/>
            <a:ext cx="2667000" cy="17145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4B39-6D40-44E4-8DB8-6B35872C74EC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56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939" y="3706294"/>
            <a:ext cx="10165080" cy="144655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800" b="1" cap="none" spc="0" dirty="0" smtClean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88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1492" y="343345"/>
            <a:ext cx="3120581" cy="40862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1A8F-C549-4A72-A68D-5F6388D16AD8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9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298" y="198780"/>
            <a:ext cx="6346045" cy="63094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মোখলেছুর রহমান </a:t>
            </a:r>
            <a:endParaRPr lang="bn-IN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শাসনপাড় আটিটি বাজার আই এইচ দাঃ মাঃ</a:t>
            </a:r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০১৮১৫৭২১০৩৭ </a:t>
            </a:r>
            <a:endParaRPr lang="bn-IN" sz="4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mokles321549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bn-IN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4247" y="198780"/>
            <a:ext cx="5093075" cy="61863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রাসায়নিক বিক্রিয়া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শুষ্ক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২০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bn-IN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053" y="845111"/>
            <a:ext cx="226470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6684" y="702237"/>
            <a:ext cx="2264709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G_20201222_104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2345" y="187828"/>
            <a:ext cx="2475913" cy="1767581"/>
          </a:xfrm>
          <a:prstGeom prst="rect">
            <a:avLst/>
          </a:prstGeom>
        </p:spPr>
      </p:pic>
      <p:pic>
        <p:nvPicPr>
          <p:cNvPr id="9" name="Picture 8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9762978" y="255563"/>
            <a:ext cx="2067952" cy="21218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B6AF-15ED-4301-926C-5E2A906B64F4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0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576" y="1308006"/>
            <a:ext cx="5262563" cy="4727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6331" y="1587163"/>
            <a:ext cx="3257551" cy="4053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7992" y="224294"/>
            <a:ext cx="6086475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সচল রাখতে কী দরকার?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08431" y="3337083"/>
            <a:ext cx="2651920" cy="3073045"/>
            <a:chOff x="5629274" y="3323014"/>
            <a:chExt cx="3113956" cy="30730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29274" y="3323014"/>
              <a:ext cx="3113956" cy="22420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04597" y="5565062"/>
              <a:ext cx="2147033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ব্যাটারি</a:t>
              </a: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A9E-643E-459F-B679-C595192CB66A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8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23129" y="366426"/>
            <a:ext cx="4397314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9477" y="2773918"/>
            <a:ext cx="8215532" cy="25545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শুষ্ক কোষের গঠন ও তড়িৎ ক্রিয়া</a:t>
            </a:r>
            <a:endParaRPr lang="en-US" sz="8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B33C-6610-4682-A33D-7B68695C947E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36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521440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7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bn-IN" sz="72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5" y="3426311"/>
            <a:ext cx="1001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6000" b="1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শুষ্ক কোষের গঠন বর্ণনা 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6" y="4470926"/>
            <a:ext cx="10838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শুষ্ক কোষ দ্বারা বর্তনী গঠন 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226" y="2365522"/>
            <a:ext cx="10470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IN" sz="6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 কোষ কী তা বলতে 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813" y="5496150"/>
            <a:ext cx="1083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শুষ্ক কোষের রাসায়নিক বিক্রিয়া ব্যাখ্যা করতে পারবে।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EBB7-B2CB-41CE-BF6C-72381CD9A22C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6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51" y="1269492"/>
            <a:ext cx="115073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বানিজ্যিক ভাবে তৈরি শুষ্ক কোষের গঠন</a:t>
            </a:r>
            <a:endParaRPr lang="en-US" sz="115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C0E7-3C54-48DA-AFAA-DE5112C8CC1C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8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12" y="979089"/>
            <a:ext cx="2485640" cy="1760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2886" y="200805"/>
            <a:ext cx="767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 গুলো চিহ্নিত করার চেষ্টা কর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mmonium chlor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59" y="1063497"/>
            <a:ext cx="2362200" cy="16933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33859" y="2737022"/>
            <a:ext cx="2362200" cy="926876"/>
            <a:chOff x="3333858" y="2737022"/>
            <a:chExt cx="2362200" cy="926876"/>
          </a:xfrm>
        </p:grpSpPr>
        <p:sp>
          <p:nvSpPr>
            <p:cNvPr id="9" name="TextBox 8"/>
            <p:cNvSpPr txBox="1"/>
            <p:nvPr/>
          </p:nvSpPr>
          <p:spPr>
            <a:xfrm>
              <a:off x="3333858" y="2737022"/>
              <a:ext cx="2362200" cy="4616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অ্যামোনিয়াম ক্লোরাইড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338618" y="3202233"/>
                  <a:ext cx="2357440" cy="46166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𝐶𝑙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8618" y="3202233"/>
                  <a:ext cx="235744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 descr="manganeez di oxa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21" y="983979"/>
            <a:ext cx="1707915" cy="152309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5988" y="2495190"/>
            <a:ext cx="2894413" cy="1104037"/>
            <a:chOff x="1276674" y="3426496"/>
            <a:chExt cx="3483307" cy="1104037"/>
          </a:xfrm>
        </p:grpSpPr>
        <p:sp>
          <p:nvSpPr>
            <p:cNvPr id="14" name="TextBox 13"/>
            <p:cNvSpPr txBox="1"/>
            <p:nvPr/>
          </p:nvSpPr>
          <p:spPr>
            <a:xfrm>
              <a:off x="1276674" y="3426496"/>
              <a:ext cx="3483307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ম্যাঙ্গানিজ ডাই অক্সাইড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76674" y="4007313"/>
                  <a:ext cx="3483307" cy="52322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𝑀𝑛𝑂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674" y="4007313"/>
                  <a:ext cx="3483307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6267985" y="3169155"/>
            <a:ext cx="209795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স্টার্চ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3550" y="3962009"/>
            <a:ext cx="2991609" cy="2523194"/>
            <a:chOff x="1996546" y="4021584"/>
            <a:chExt cx="1626076" cy="2234484"/>
          </a:xfrm>
        </p:grpSpPr>
        <p:sp>
          <p:nvSpPr>
            <p:cNvPr id="17" name="TextBox 16"/>
            <p:cNvSpPr txBox="1"/>
            <p:nvPr/>
          </p:nvSpPr>
          <p:spPr>
            <a:xfrm>
              <a:off x="1996546" y="4991597"/>
              <a:ext cx="1529287" cy="572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কার্বন দন্ড</a:t>
              </a:r>
              <a:endPara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1031" y="4021584"/>
              <a:ext cx="341591" cy="22344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9" t="20460" r="8631" b="18192"/>
          <a:stretch/>
        </p:blipFill>
        <p:spPr>
          <a:xfrm>
            <a:off x="8661900" y="956832"/>
            <a:ext cx="3295638" cy="21745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654202" y="3036837"/>
            <a:ext cx="197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কার্বনের গুড়া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Magnetic Disk 23"/>
          <p:cNvSpPr/>
          <p:nvPr/>
        </p:nvSpPr>
        <p:spPr>
          <a:xfrm>
            <a:off x="6406774" y="4004982"/>
            <a:ext cx="1776305" cy="2853018"/>
          </a:xfrm>
          <a:prstGeom prst="flowChartMagneticDisk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Zn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42374" y="4891397"/>
            <a:ext cx="3466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 বা দস্তার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</a:t>
            </a:r>
            <a:r>
              <a:rPr lang="bn-IN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4C475-2225-4DE3-B942-BE79DE187FEC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0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4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372" y="611768"/>
            <a:ext cx="7976382" cy="22159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16" y="3763350"/>
            <a:ext cx="11633981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দস্তা বা </a:t>
            </a:r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জিংক এর </a:t>
            </a:r>
            <a:r>
              <a:rPr lang="bn-IN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 কী?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3F7E-3776-4405-B0C3-D234164714CA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7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aneez di oxaide.jpg"/>
          <p:cNvPicPr>
            <a:picLocks noChangeAspect="1"/>
          </p:cNvPicPr>
          <p:nvPr/>
        </p:nvPicPr>
        <p:blipFill rotWithShape="1">
          <a:blip r:embed="rId2"/>
          <a:srcRect l="12233" r="10561" b="18154"/>
          <a:stretch/>
        </p:blipFill>
        <p:spPr>
          <a:xfrm>
            <a:off x="267286" y="777949"/>
            <a:ext cx="1247189" cy="9079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Ammonium chloride.jpg"/>
          <p:cNvPicPr>
            <a:picLocks noChangeAspect="1"/>
          </p:cNvPicPr>
          <p:nvPr/>
        </p:nvPicPr>
        <p:blipFill rotWithShape="1">
          <a:blip r:embed="rId3"/>
          <a:srcRect l="9772" t="11250" r="6327" b="11250"/>
          <a:stretch/>
        </p:blipFill>
        <p:spPr>
          <a:xfrm>
            <a:off x="4130693" y="932595"/>
            <a:ext cx="1171575" cy="8858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tarch.jpg"/>
          <p:cNvPicPr>
            <a:picLocks noChangeAspect="1"/>
          </p:cNvPicPr>
          <p:nvPr/>
        </p:nvPicPr>
        <p:blipFill rotWithShape="1">
          <a:blip r:embed="rId4"/>
          <a:srcRect l="13943" b="9438"/>
          <a:stretch/>
        </p:blipFill>
        <p:spPr>
          <a:xfrm>
            <a:off x="2057689" y="681846"/>
            <a:ext cx="1642114" cy="9661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47169" y="61090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 smtClean="0"/>
              <a:t>+</a:t>
            </a:r>
            <a:endParaRPr lang="en-US" sz="6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47297" y="644202"/>
            <a:ext cx="6783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 smtClean="0"/>
              <a:t>+</a:t>
            </a:r>
            <a:endParaRPr lang="en-US" sz="6600" b="1" dirty="0"/>
          </a:p>
        </p:txBody>
      </p:sp>
      <p:sp>
        <p:nvSpPr>
          <p:cNvPr id="8" name="Can 7"/>
          <p:cNvSpPr/>
          <p:nvPr/>
        </p:nvSpPr>
        <p:spPr>
          <a:xfrm>
            <a:off x="2789415" y="2653192"/>
            <a:ext cx="2073785" cy="2700337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775346" y="3753545"/>
            <a:ext cx="2073785" cy="1585914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981455" y="637174"/>
            <a:ext cx="7169536" cy="4742289"/>
            <a:chOff x="2010142" y="932595"/>
            <a:chExt cx="7169536" cy="47422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/>
            <a:srcRect l="13036"/>
            <a:stretch/>
          </p:blipFill>
          <p:spPr>
            <a:xfrm>
              <a:off x="2010142" y="932595"/>
              <a:ext cx="3151965" cy="207168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44830" y="3551226"/>
              <a:ext cx="533484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অল্প পরিমাণ পানি মিশ্রিত করা হল</a:t>
              </a:r>
              <a:endPara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44787" y="5663527"/>
            <a:ext cx="4845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মিশ্রণকে কাই বলে।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283F-856D-46C9-B082-607A4B62ED4B}" type="datetime2">
              <a:rPr lang="en-US" smtClean="0"/>
              <a:pPr/>
              <a:t>Thursday, February 18,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3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06094 0.5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5664 0.4238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11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25326 0.31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1590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985</TotalTime>
  <Words>316</Words>
  <Application>Microsoft Office PowerPoint</Application>
  <PresentationFormat>Custom</PresentationFormat>
  <Paragraphs>101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Pc</cp:lastModifiedBy>
  <cp:revision>233</cp:revision>
  <dcterms:created xsi:type="dcterms:W3CDTF">2017-12-23T21:18:18Z</dcterms:created>
  <dcterms:modified xsi:type="dcterms:W3CDTF">2021-02-18T05:27:19Z</dcterms:modified>
</cp:coreProperties>
</file>