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504" y="-5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5/30/2021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mozibur659@gmail.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963" y="1819275"/>
            <a:ext cx="8915399" cy="2262781"/>
          </a:xfrm>
        </p:spPr>
        <p:txBody>
          <a:bodyPr/>
          <a:lstStyle/>
          <a:p>
            <a:r>
              <a:rPr lang="ar-SA" dirty="0">
                <a:latin typeface="Arial" panose="020B0604020202020204" pitchFamily="34" charset="0"/>
                <a:cs typeface="Arial" panose="020B0604020202020204" pitchFamily="34" charset="0"/>
              </a:rPr>
              <a:t>السلام عليكم ورحمة الله</a:t>
            </a:r>
            <a:br>
              <a:rPr lang="ar-SA" dirty="0">
                <a:latin typeface="Arial" panose="020B0604020202020204" pitchFamily="34" charset="0"/>
                <a:cs typeface="Arial" panose="020B0604020202020204" pitchFamily="34" charset="0"/>
              </a:rPr>
            </a:br>
            <a:r>
              <a:rPr lang="ar-SA" dirty="0">
                <a:latin typeface="Arial" panose="020B0604020202020204" pitchFamily="34" charset="0"/>
                <a:cs typeface="Arial" panose="020B0604020202020204" pitchFamily="34" charset="0"/>
              </a:rPr>
              <a:t>اهلا سهلا</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2382" y="3820646"/>
            <a:ext cx="1506954" cy="1734671"/>
          </a:xfrm>
          <a:prstGeom prst="rect">
            <a:avLst/>
          </a:prstGeom>
        </p:spPr>
      </p:pic>
    </p:spTree>
    <p:extLst>
      <p:ext uri="{BB962C8B-B14F-4D97-AF65-F5344CB8AC3E}">
        <p14:creationId xmlns:p14="http://schemas.microsoft.com/office/powerpoint/2010/main" val="355843851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01174" y="2772382"/>
            <a:ext cx="5564222" cy="3139321"/>
          </a:xfrm>
          <a:prstGeom prst="rect">
            <a:avLst/>
          </a:prstGeom>
          <a:noFill/>
        </p:spPr>
        <p:txBody>
          <a:bodyPr wrap="square" rtlCol="0">
            <a:spAutoFit/>
          </a:bodyPr>
          <a:lstStyle/>
          <a:p>
            <a:r>
              <a:rPr lang="ar-SA" dirty="0">
                <a:solidFill>
                  <a:srgbClr val="C00000"/>
                </a:solidFill>
                <a:latin typeface="Arial" panose="020B0604020202020204" pitchFamily="34" charset="0"/>
                <a:cs typeface="Arial" panose="020B0604020202020204" pitchFamily="34" charset="0"/>
              </a:rPr>
              <a:t>املاء الفراغات في الجملة بكلمة مناسبة من عندك :</a:t>
            </a:r>
          </a:p>
          <a:p>
            <a:r>
              <a:rPr lang="ar-SA" dirty="0">
                <a:latin typeface="Arial" panose="020B0604020202020204" pitchFamily="34" charset="0"/>
                <a:cs typeface="Arial" panose="020B0604020202020204" pitchFamily="34" charset="0"/>
              </a:rPr>
              <a:t> </a:t>
            </a:r>
          </a:p>
          <a:p>
            <a:r>
              <a:rPr lang="ar-SA" dirty="0">
                <a:latin typeface="Arial" panose="020B0604020202020204" pitchFamily="34" charset="0"/>
                <a:cs typeface="Arial" panose="020B0604020202020204" pitchFamily="34" charset="0"/>
              </a:rPr>
              <a:t> </a:t>
            </a:r>
            <a:r>
              <a:rPr lang="ar-SA" dirty="0">
                <a:solidFill>
                  <a:srgbClr val="0033CC"/>
                </a:solidFill>
                <a:latin typeface="Arial" panose="020B0604020202020204" pitchFamily="34" charset="0"/>
                <a:cs typeface="Arial" panose="020B0604020202020204" pitchFamily="34" charset="0"/>
              </a:rPr>
              <a:t> والحاطب هو الذي يجمع الحطب  ويضعه في حبله </a:t>
            </a:r>
            <a:endParaRPr lang="ar-SA" dirty="0" smtClean="0">
              <a:solidFill>
                <a:srgbClr val="0033CC"/>
              </a:solidFill>
              <a:latin typeface="Arial" panose="020B0604020202020204" pitchFamily="34" charset="0"/>
              <a:cs typeface="Arial" panose="020B0604020202020204" pitchFamily="34" charset="0"/>
            </a:endParaRPr>
          </a:p>
          <a:p>
            <a:r>
              <a:rPr lang="ar-SA" dirty="0" smtClean="0">
                <a:solidFill>
                  <a:srgbClr val="0033CC"/>
                </a:solidFill>
                <a:latin typeface="Arial" panose="020B0604020202020204" pitchFamily="34" charset="0"/>
                <a:cs typeface="Arial" panose="020B0604020202020204" pitchFamily="34" charset="0"/>
              </a:rPr>
              <a:t>ألجواب : ألصحيح – </a:t>
            </a:r>
          </a:p>
          <a:p>
            <a:endParaRPr lang="ar-SA" dirty="0">
              <a:solidFill>
                <a:srgbClr val="0033CC"/>
              </a:solidFill>
              <a:latin typeface="Arial" panose="020B0604020202020204" pitchFamily="34" charset="0"/>
              <a:cs typeface="Arial" panose="020B0604020202020204" pitchFamily="34" charset="0"/>
            </a:endParaRPr>
          </a:p>
          <a:p>
            <a:r>
              <a:rPr lang="ar-SA" dirty="0">
                <a:solidFill>
                  <a:srgbClr val="0033CC"/>
                </a:solidFill>
                <a:latin typeface="Arial" panose="020B0604020202020204" pitchFamily="34" charset="0"/>
                <a:cs typeface="Arial" panose="020B0604020202020204" pitchFamily="34" charset="0"/>
              </a:rPr>
              <a:t>   ألمكثار كثير الكلام  </a:t>
            </a:r>
            <a:r>
              <a:rPr lang="ar-SA" dirty="0" smtClean="0">
                <a:solidFill>
                  <a:srgbClr val="0033CC"/>
                </a:solidFill>
                <a:latin typeface="Arial" panose="020B0604020202020204" pitchFamily="34" charset="0"/>
                <a:cs typeface="Arial" panose="020B0604020202020204" pitchFamily="34" charset="0"/>
              </a:rPr>
              <a:t>ألذي يحفظ لسانه – </a:t>
            </a:r>
          </a:p>
          <a:p>
            <a:r>
              <a:rPr lang="ar-SA" dirty="0" smtClean="0">
                <a:solidFill>
                  <a:srgbClr val="0033CC"/>
                </a:solidFill>
                <a:latin typeface="Arial" panose="020B0604020202020204" pitchFamily="34" charset="0"/>
                <a:cs typeface="Arial" panose="020B0604020202020204" pitchFamily="34" charset="0"/>
              </a:rPr>
              <a:t>ألجواب : خطاء – والصحيح </a:t>
            </a:r>
            <a:r>
              <a:rPr lang="ar-SA" dirty="0">
                <a:solidFill>
                  <a:srgbClr val="0033CC"/>
                </a:solidFill>
                <a:latin typeface="Arial" panose="020B0604020202020204" pitchFamily="34" charset="0"/>
                <a:cs typeface="Arial" panose="020B0604020202020204" pitchFamily="34" charset="0"/>
              </a:rPr>
              <a:t>: ألمكثار كثير الكلام  </a:t>
            </a:r>
            <a:r>
              <a:rPr lang="ar-SA" dirty="0" smtClean="0">
                <a:solidFill>
                  <a:srgbClr val="0033CC"/>
                </a:solidFill>
                <a:latin typeface="Arial" panose="020B0604020202020204" pitchFamily="34" charset="0"/>
                <a:cs typeface="Arial" panose="020B0604020202020204" pitchFamily="34" charset="0"/>
              </a:rPr>
              <a:t>ألذي لا </a:t>
            </a:r>
            <a:r>
              <a:rPr lang="ar-SA" dirty="0">
                <a:solidFill>
                  <a:srgbClr val="0033CC"/>
                </a:solidFill>
                <a:latin typeface="Arial" panose="020B0604020202020204" pitchFamily="34" charset="0"/>
                <a:cs typeface="Arial" panose="020B0604020202020204" pitchFamily="34" charset="0"/>
              </a:rPr>
              <a:t>يحفظ </a:t>
            </a:r>
            <a:r>
              <a:rPr lang="ar-SA" dirty="0" smtClean="0">
                <a:solidFill>
                  <a:srgbClr val="0033CC"/>
                </a:solidFill>
                <a:latin typeface="Arial" panose="020B0604020202020204" pitchFamily="34" charset="0"/>
                <a:cs typeface="Arial" panose="020B0604020202020204" pitchFamily="34" charset="0"/>
              </a:rPr>
              <a:t>لسانه -     </a:t>
            </a:r>
            <a:endParaRPr lang="ar-SA" dirty="0">
              <a:solidFill>
                <a:srgbClr val="0033CC"/>
              </a:solidFill>
              <a:latin typeface="Arial" panose="020B0604020202020204" pitchFamily="34" charset="0"/>
              <a:cs typeface="Arial" panose="020B0604020202020204" pitchFamily="34" charset="0"/>
            </a:endParaRPr>
          </a:p>
          <a:p>
            <a:r>
              <a:rPr lang="ar-SA" dirty="0">
                <a:solidFill>
                  <a:srgbClr val="0033CC"/>
                </a:solidFill>
                <a:latin typeface="Arial" panose="020B0604020202020204" pitchFamily="34" charset="0"/>
                <a:cs typeface="Arial" panose="020B0604020202020204" pitchFamily="34" charset="0"/>
              </a:rPr>
              <a:t> واذا احتطب الحاطب في النهار أبصر ما </a:t>
            </a:r>
            <a:r>
              <a:rPr lang="ar-SA" dirty="0" smtClean="0">
                <a:solidFill>
                  <a:srgbClr val="0033CC"/>
                </a:solidFill>
                <a:latin typeface="Arial" panose="020B0604020202020204" pitchFamily="34" charset="0"/>
                <a:cs typeface="Arial" panose="020B0604020202020204" pitchFamily="34" charset="0"/>
              </a:rPr>
              <a:t>أمامه – </a:t>
            </a:r>
            <a:endParaRPr lang="ar-SA" dirty="0">
              <a:solidFill>
                <a:srgbClr val="0033CC"/>
              </a:solidFill>
              <a:latin typeface="Arial" panose="020B0604020202020204" pitchFamily="34" charset="0"/>
              <a:cs typeface="Arial" panose="020B0604020202020204" pitchFamily="34" charset="0"/>
            </a:endParaRPr>
          </a:p>
          <a:p>
            <a:r>
              <a:rPr lang="ar-SA" dirty="0">
                <a:solidFill>
                  <a:srgbClr val="0033CC"/>
                </a:solidFill>
                <a:latin typeface="Arial" panose="020B0604020202020204" pitchFamily="34" charset="0"/>
                <a:cs typeface="Arial" panose="020B0604020202020204" pitchFamily="34" charset="0"/>
              </a:rPr>
              <a:t>  ألجواب : ألصحيح – </a:t>
            </a:r>
          </a:p>
          <a:p>
            <a:endParaRPr lang="ar-SA" dirty="0">
              <a:solidFill>
                <a:srgbClr val="0033CC"/>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4698" y="4870740"/>
            <a:ext cx="1272600" cy="1464904"/>
          </a:xfrm>
          <a:prstGeom prst="rect">
            <a:avLst/>
          </a:prstGeom>
        </p:spPr>
      </p:pic>
    </p:spTree>
    <p:extLst>
      <p:ext uri="{BB962C8B-B14F-4D97-AF65-F5344CB8AC3E}">
        <p14:creationId xmlns:p14="http://schemas.microsoft.com/office/powerpoint/2010/main" val="17401303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43953" y="954741"/>
            <a:ext cx="7328647" cy="3139321"/>
          </a:xfrm>
          <a:prstGeom prst="rect">
            <a:avLst/>
          </a:prstGeom>
          <a:noFill/>
        </p:spPr>
        <p:txBody>
          <a:bodyPr wrap="square" rtlCol="0">
            <a:spAutoFit/>
          </a:bodyPr>
          <a:lstStyle/>
          <a:p>
            <a:r>
              <a:rPr lang="ar-SA" dirty="0">
                <a:latin typeface="Arial" panose="020B0604020202020204" pitchFamily="34" charset="0"/>
                <a:cs typeface="Arial" panose="020B0604020202020204" pitchFamily="34" charset="0"/>
              </a:rPr>
              <a:t>ألعمل الاجتماعي:</a:t>
            </a:r>
          </a:p>
          <a:p>
            <a:r>
              <a:rPr lang="ar-SA" dirty="0">
                <a:latin typeface="Arial" panose="020B0604020202020204" pitchFamily="34" charset="0"/>
                <a:cs typeface="Arial" panose="020B0604020202020204" pitchFamily="34" charset="0"/>
              </a:rPr>
              <a:t> حقق كلمتين الأتيتين:    </a:t>
            </a:r>
            <a:r>
              <a:rPr lang="ar-SA" dirty="0" smtClean="0">
                <a:latin typeface="Arial" panose="020B0604020202020204" pitchFamily="34" charset="0"/>
                <a:cs typeface="Arial" panose="020B0604020202020204" pitchFamily="34" charset="0"/>
              </a:rPr>
              <a:t> </a:t>
            </a:r>
            <a:r>
              <a:rPr lang="ar-SA" dirty="0" smtClean="0">
                <a:solidFill>
                  <a:srgbClr val="FF0000"/>
                </a:solidFill>
                <a:latin typeface="Arial" panose="020B0604020202020204" pitchFamily="34" charset="0"/>
                <a:cs typeface="Arial" panose="020B0604020202020204" pitchFamily="34" charset="0"/>
              </a:rPr>
              <a:t>يضع  -يحزم </a:t>
            </a:r>
            <a:r>
              <a:rPr lang="ar-SA" dirty="0" smtClean="0">
                <a:latin typeface="Arial" panose="020B0604020202020204" pitchFamily="34" charset="0"/>
                <a:cs typeface="Arial" panose="020B0604020202020204" pitchFamily="34" charset="0"/>
              </a:rPr>
              <a:t>- </a:t>
            </a:r>
            <a:endParaRPr lang="ar-SA" dirty="0">
              <a:latin typeface="Arial" panose="020B0604020202020204" pitchFamily="34" charset="0"/>
              <a:cs typeface="Arial" panose="020B0604020202020204" pitchFamily="34" charset="0"/>
            </a:endParaRPr>
          </a:p>
          <a:p>
            <a:r>
              <a:rPr lang="ar-SA" dirty="0">
                <a:latin typeface="Arial" panose="020B0604020202020204" pitchFamily="34" charset="0"/>
                <a:cs typeface="Arial" panose="020B0604020202020204" pitchFamily="34" charset="0"/>
              </a:rPr>
              <a:t>     </a:t>
            </a:r>
          </a:p>
          <a:p>
            <a:r>
              <a:rPr lang="ar-SA" dirty="0">
                <a:latin typeface="Arial" panose="020B0604020202020204" pitchFamily="34" charset="0"/>
                <a:cs typeface="Arial" panose="020B0604020202020204" pitchFamily="34" charset="0"/>
              </a:rPr>
              <a:t>  </a:t>
            </a:r>
            <a:r>
              <a:rPr lang="ar-SA" dirty="0">
                <a:solidFill>
                  <a:srgbClr val="FF0000"/>
                </a:solidFill>
                <a:latin typeface="Arial" panose="020B0604020202020204" pitchFamily="34" charset="0"/>
                <a:cs typeface="Arial" panose="020B0604020202020204" pitchFamily="34" charset="0"/>
              </a:rPr>
              <a:t>:     يضع </a:t>
            </a:r>
            <a:r>
              <a:rPr lang="ar-SA" dirty="0" smtClean="0">
                <a:latin typeface="Arial" panose="020B0604020202020204" pitchFamily="34" charset="0"/>
                <a:cs typeface="Arial" panose="020B0604020202020204" pitchFamily="34" charset="0"/>
              </a:rPr>
              <a:t>:</a:t>
            </a:r>
            <a:endParaRPr lang="ar-SA" dirty="0">
              <a:latin typeface="Arial" panose="020B0604020202020204" pitchFamily="34" charset="0"/>
              <a:cs typeface="Arial" panose="020B0604020202020204" pitchFamily="34" charset="0"/>
            </a:endParaRPr>
          </a:p>
          <a:p>
            <a:r>
              <a:rPr lang="ar-SA" dirty="0">
                <a:latin typeface="Arial" panose="020B0604020202020204" pitchFamily="34" charset="0"/>
                <a:cs typeface="Arial" panose="020B0604020202020204" pitchFamily="34" charset="0"/>
              </a:rPr>
              <a:t>ألصيغة : ألمفرد ألمذكر  للغائب –ألبحث : </a:t>
            </a:r>
            <a:r>
              <a:rPr lang="ar-SA" dirty="0" smtClean="0">
                <a:latin typeface="Arial" panose="020B0604020202020204" pitchFamily="34" charset="0"/>
                <a:cs typeface="Arial" panose="020B0604020202020204" pitchFamily="34" charset="0"/>
              </a:rPr>
              <a:t> ألمضارع </a:t>
            </a:r>
            <a:r>
              <a:rPr lang="ar-SA" dirty="0">
                <a:latin typeface="Arial" panose="020B0604020202020204" pitchFamily="34" charset="0"/>
                <a:cs typeface="Arial" panose="020B0604020202020204" pitchFamily="34" charset="0"/>
              </a:rPr>
              <a:t>ألمثبت المعروف – ألباب : </a:t>
            </a:r>
            <a:r>
              <a:rPr lang="ar-SA" dirty="0" smtClean="0">
                <a:latin typeface="Arial" panose="020B0604020202020204" pitchFamily="34" charset="0"/>
                <a:cs typeface="Arial" panose="020B0604020202020204" pitchFamily="34" charset="0"/>
              </a:rPr>
              <a:t> فتح:     </a:t>
            </a:r>
            <a:r>
              <a:rPr lang="ar-SA" dirty="0">
                <a:latin typeface="Arial" panose="020B0604020202020204" pitchFamily="34" charset="0"/>
                <a:cs typeface="Arial" panose="020B0604020202020204" pitchFamily="34" charset="0"/>
              </a:rPr>
              <a:t>ألمصدر:   </a:t>
            </a:r>
            <a:r>
              <a:rPr lang="ar-SA" dirty="0" smtClean="0">
                <a:latin typeface="Arial" panose="020B0604020202020204" pitchFamily="34" charset="0"/>
                <a:cs typeface="Arial" panose="020B0604020202020204" pitchFamily="34" charset="0"/>
              </a:rPr>
              <a:t> الوضع  </a:t>
            </a:r>
            <a:r>
              <a:rPr lang="ar-SA" dirty="0">
                <a:latin typeface="Arial" panose="020B0604020202020204" pitchFamily="34" charset="0"/>
                <a:cs typeface="Arial" panose="020B0604020202020204" pitchFamily="34" charset="0"/>
              </a:rPr>
              <a:t>– ألمادة:: </a:t>
            </a:r>
            <a:r>
              <a:rPr lang="ar-SA" dirty="0" smtClean="0">
                <a:latin typeface="Arial" panose="020B0604020202020204" pitchFamily="34" charset="0"/>
                <a:cs typeface="Arial" panose="020B0604020202020204" pitchFamily="34" charset="0"/>
              </a:rPr>
              <a:t>و ض ع–ألجنس:    ألمثال الواوى– </a:t>
            </a:r>
            <a:r>
              <a:rPr lang="ar-SA" dirty="0">
                <a:latin typeface="Arial" panose="020B0604020202020204" pitchFamily="34" charset="0"/>
                <a:cs typeface="Arial" panose="020B0604020202020204" pitchFamily="34" charset="0"/>
              </a:rPr>
              <a:t>ألمعني – </a:t>
            </a:r>
            <a:r>
              <a:rPr lang="ar-SA" dirty="0" smtClean="0">
                <a:latin typeface="Arial" panose="020B0604020202020204" pitchFamily="34" charset="0"/>
                <a:cs typeface="Arial" panose="020B0604020202020204" pitchFamily="34" charset="0"/>
              </a:rPr>
              <a:t> يلقى من اليد –</a:t>
            </a:r>
            <a:endParaRPr lang="ar-SA" dirty="0">
              <a:latin typeface="Arial" panose="020B0604020202020204" pitchFamily="34" charset="0"/>
              <a:cs typeface="Arial" panose="020B0604020202020204" pitchFamily="34" charset="0"/>
            </a:endParaRPr>
          </a:p>
          <a:p>
            <a:r>
              <a:rPr lang="ar-SA" dirty="0">
                <a:latin typeface="Arial" panose="020B0604020202020204" pitchFamily="34" charset="0"/>
                <a:cs typeface="Arial" panose="020B0604020202020204" pitchFamily="34" charset="0"/>
              </a:rPr>
              <a:t>  </a:t>
            </a:r>
          </a:p>
          <a:p>
            <a:endParaRPr lang="ar-SA" dirty="0">
              <a:latin typeface="Arial" panose="020B0604020202020204" pitchFamily="34" charset="0"/>
              <a:cs typeface="Arial" panose="020B0604020202020204" pitchFamily="34" charset="0"/>
            </a:endParaRPr>
          </a:p>
          <a:p>
            <a:r>
              <a:rPr lang="ar-SA" dirty="0" smtClean="0">
                <a:latin typeface="Arial" panose="020B0604020202020204" pitchFamily="34" charset="0"/>
                <a:cs typeface="Arial" panose="020B0604020202020204" pitchFamily="34" charset="0"/>
              </a:rPr>
              <a:t>–</a:t>
            </a:r>
            <a:r>
              <a:rPr lang="ar-SA" dirty="0" smtClean="0">
                <a:solidFill>
                  <a:srgbClr val="FF0000"/>
                </a:solidFill>
                <a:latin typeface="Arial" panose="020B0604020202020204" pitchFamily="34" charset="0"/>
                <a:cs typeface="Arial" panose="020B0604020202020204" pitchFamily="34" charset="0"/>
              </a:rPr>
              <a:t> يحزم : </a:t>
            </a:r>
            <a:endParaRPr lang="ar-SA" dirty="0">
              <a:solidFill>
                <a:srgbClr val="FF0000"/>
              </a:solidFill>
              <a:latin typeface="Arial" panose="020B0604020202020204" pitchFamily="34" charset="0"/>
              <a:cs typeface="Arial" panose="020B0604020202020204" pitchFamily="34" charset="0"/>
            </a:endParaRPr>
          </a:p>
          <a:p>
            <a:r>
              <a:rPr lang="ar-SA" dirty="0">
                <a:latin typeface="Arial" panose="020B0604020202020204" pitchFamily="34" charset="0"/>
                <a:cs typeface="Arial" panose="020B0604020202020204" pitchFamily="34" charset="0"/>
              </a:rPr>
              <a:t>   ألصيغة : ألمفرد </a:t>
            </a:r>
            <a:r>
              <a:rPr lang="ar-SA" dirty="0" smtClean="0">
                <a:latin typeface="Arial" panose="020B0604020202020204" pitchFamily="34" charset="0"/>
                <a:cs typeface="Arial" panose="020B0604020202020204" pitchFamily="34" charset="0"/>
              </a:rPr>
              <a:t>المذكرللغائب  </a:t>
            </a:r>
            <a:r>
              <a:rPr lang="ar-SA" dirty="0">
                <a:latin typeface="Arial" panose="020B0604020202020204" pitchFamily="34" charset="0"/>
                <a:cs typeface="Arial" panose="020B0604020202020204" pitchFamily="34" charset="0"/>
              </a:rPr>
              <a:t>–ألبحث : ألمضارع ألمثبت المعروف   </a:t>
            </a:r>
            <a:r>
              <a:rPr lang="ar-SA" dirty="0" smtClean="0">
                <a:latin typeface="Arial" panose="020B0604020202020204" pitchFamily="34" charset="0"/>
                <a:cs typeface="Arial" panose="020B0604020202020204" pitchFamily="34" charset="0"/>
              </a:rPr>
              <a:t>– ألباب: ضرب      </a:t>
            </a:r>
            <a:r>
              <a:rPr lang="ar-SA" dirty="0">
                <a:latin typeface="Arial" panose="020B0604020202020204" pitchFamily="34" charset="0"/>
                <a:cs typeface="Arial" panose="020B0604020202020204" pitchFamily="34" charset="0"/>
              </a:rPr>
              <a:t>– ألمصدر:     </a:t>
            </a:r>
            <a:r>
              <a:rPr lang="ar-SA" dirty="0" smtClean="0">
                <a:latin typeface="Arial" panose="020B0604020202020204" pitchFamily="34" charset="0"/>
                <a:cs typeface="Arial" panose="020B0604020202020204" pitchFamily="34" charset="0"/>
              </a:rPr>
              <a:t> ألحزم– </a:t>
            </a:r>
            <a:r>
              <a:rPr lang="ar-SA" dirty="0">
                <a:latin typeface="Arial" panose="020B0604020202020204" pitchFamily="34" charset="0"/>
                <a:cs typeface="Arial" panose="020B0604020202020204" pitchFamily="34" charset="0"/>
              </a:rPr>
              <a:t>ألمادة :  </a:t>
            </a:r>
            <a:r>
              <a:rPr lang="ar-SA" dirty="0" smtClean="0">
                <a:latin typeface="Arial" panose="020B0604020202020204" pitchFamily="34" charset="0"/>
                <a:cs typeface="Arial" panose="020B0604020202020204" pitchFamily="34" charset="0"/>
              </a:rPr>
              <a:t> ح ز م–ألجنس </a:t>
            </a:r>
            <a:r>
              <a:rPr lang="ar-SA" dirty="0">
                <a:latin typeface="Arial" panose="020B0604020202020204" pitchFamily="34" charset="0"/>
                <a:cs typeface="Arial" panose="020B0604020202020204" pitchFamily="34" charset="0"/>
              </a:rPr>
              <a:t>: ألصحيح   – ألمعني :  </a:t>
            </a:r>
            <a:r>
              <a:rPr lang="ar-SA" dirty="0" smtClean="0">
                <a:latin typeface="Arial" panose="020B0604020202020204" pitchFamily="34" charset="0"/>
                <a:cs typeface="Arial" panose="020B0604020202020204" pitchFamily="34" charset="0"/>
              </a:rPr>
              <a:t> يربط الحزمة -  </a:t>
            </a:r>
            <a:endParaRPr lang="en-US"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6547" y="3164260"/>
            <a:ext cx="1752600" cy="2600325"/>
          </a:xfrm>
          <a:prstGeom prst="rect">
            <a:avLst/>
          </a:prstGeom>
        </p:spPr>
      </p:pic>
    </p:spTree>
    <p:extLst>
      <p:ext uri="{BB962C8B-B14F-4D97-AF65-F5344CB8AC3E}">
        <p14:creationId xmlns:p14="http://schemas.microsoft.com/office/powerpoint/2010/main" val="34367303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0825" y="2076450"/>
            <a:ext cx="5514975" cy="1477328"/>
          </a:xfrm>
          <a:prstGeom prst="rect">
            <a:avLst/>
          </a:prstGeom>
          <a:noFill/>
        </p:spPr>
        <p:txBody>
          <a:bodyPr wrap="square" rtlCol="0">
            <a:spAutoFit/>
          </a:bodyPr>
          <a:lstStyle/>
          <a:p>
            <a:r>
              <a:rPr lang="ar-SA" dirty="0">
                <a:solidFill>
                  <a:srgbClr val="C00000"/>
                </a:solidFill>
                <a:latin typeface="Arial" panose="020B0604020202020204" pitchFamily="34" charset="0"/>
                <a:cs typeface="Arial" panose="020B0604020202020204" pitchFamily="34" charset="0"/>
              </a:rPr>
              <a:t>ألواجب المنزلي:</a:t>
            </a:r>
          </a:p>
          <a:p>
            <a:endParaRPr lang="ar-SA" dirty="0">
              <a:solidFill>
                <a:srgbClr val="0070C0"/>
              </a:solidFill>
              <a:latin typeface="Arial" panose="020B0604020202020204" pitchFamily="34" charset="0"/>
              <a:cs typeface="Arial" panose="020B0604020202020204" pitchFamily="34" charset="0"/>
            </a:endParaRPr>
          </a:p>
          <a:p>
            <a:r>
              <a:rPr lang="ar-SA" dirty="0">
                <a:solidFill>
                  <a:srgbClr val="0070C0"/>
                </a:solidFill>
                <a:latin typeface="Arial" panose="020B0604020202020204" pitchFamily="34" charset="0"/>
                <a:cs typeface="Arial" panose="020B0604020202020204" pitchFamily="34" charset="0"/>
              </a:rPr>
              <a:t>اكتب عشرة جملة مفيدة باللغة العربية من عندك </a:t>
            </a:r>
          </a:p>
          <a:p>
            <a:r>
              <a:rPr lang="ar-SA" dirty="0">
                <a:solidFill>
                  <a:srgbClr val="0070C0"/>
                </a:solidFill>
                <a:latin typeface="Arial" panose="020B0604020202020204" pitchFamily="34" charset="0"/>
                <a:cs typeface="Arial" panose="020B0604020202020204" pitchFamily="34" charset="0"/>
              </a:rPr>
              <a:t>علي  ألأمثال والحكم العربية</a:t>
            </a:r>
          </a:p>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7037" y="2538412"/>
            <a:ext cx="2143125" cy="2466975"/>
          </a:xfrm>
          <a:prstGeom prst="rect">
            <a:avLst/>
          </a:prstGeom>
        </p:spPr>
      </p:pic>
    </p:spTree>
    <p:extLst>
      <p:ext uri="{BB962C8B-B14F-4D97-AF65-F5344CB8AC3E}">
        <p14:creationId xmlns:p14="http://schemas.microsoft.com/office/powerpoint/2010/main" val="13651551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33625" y="2085975"/>
            <a:ext cx="4991100" cy="1569660"/>
          </a:xfrm>
          <a:prstGeom prst="rect">
            <a:avLst/>
          </a:prstGeom>
          <a:noFill/>
        </p:spPr>
        <p:txBody>
          <a:bodyPr wrap="square" rtlCol="0">
            <a:spAutoFit/>
          </a:bodyPr>
          <a:lstStyle/>
          <a:p>
            <a:r>
              <a:rPr lang="ar-SA" sz="3200" dirty="0">
                <a:latin typeface="Arial" panose="020B0604020202020204" pitchFamily="34" charset="0"/>
                <a:cs typeface="Arial" panose="020B0604020202020204" pitchFamily="34" charset="0"/>
              </a:rPr>
              <a:t>الي اللقاء</a:t>
            </a:r>
          </a:p>
          <a:p>
            <a:endParaRPr lang="ar-SA" sz="3200" dirty="0">
              <a:latin typeface="Arial" panose="020B0604020202020204" pitchFamily="34" charset="0"/>
              <a:cs typeface="Arial" panose="020B0604020202020204" pitchFamily="34" charset="0"/>
            </a:endParaRPr>
          </a:p>
          <a:p>
            <a:r>
              <a:rPr lang="ar-SA" sz="3200" dirty="0">
                <a:latin typeface="Arial" panose="020B0604020202020204" pitchFamily="34" charset="0"/>
                <a:cs typeface="Arial" panose="020B0604020202020204" pitchFamily="34" charset="0"/>
              </a:rPr>
              <a:t>ألسلام عليكم ورحةالله</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6937" y="2085975"/>
            <a:ext cx="1685925" cy="2714625"/>
          </a:xfrm>
          <a:prstGeom prst="rect">
            <a:avLst/>
          </a:prstGeom>
        </p:spPr>
      </p:pic>
    </p:spTree>
    <p:extLst>
      <p:ext uri="{BB962C8B-B14F-4D97-AF65-F5344CB8AC3E}">
        <p14:creationId xmlns:p14="http://schemas.microsoft.com/office/powerpoint/2010/main" val="360219300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56075" y="686206"/>
            <a:ext cx="1853513" cy="92333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ar-SA" sz="3600" dirty="0">
                <a:solidFill>
                  <a:srgbClr val="C00000"/>
                </a:solidFill>
                <a:latin typeface="Arial" panose="020B0604020202020204" pitchFamily="34" charset="0"/>
                <a:cs typeface="Arial" panose="020B0604020202020204" pitchFamily="34" charset="0"/>
              </a:rPr>
              <a:t>ألتعريف</a:t>
            </a:r>
            <a:endParaRPr lang="en-US" sz="3600" dirty="0">
              <a:solidFill>
                <a:srgbClr val="C00000"/>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1527999" y="3247772"/>
            <a:ext cx="4744995" cy="286232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ar-SA" sz="2400" dirty="0">
                <a:solidFill>
                  <a:srgbClr val="00FFCC"/>
                </a:solidFill>
                <a:latin typeface="Arial" panose="020B0604020202020204" pitchFamily="34" charset="0"/>
                <a:cs typeface="Arial" panose="020B0604020202020204" pitchFamily="34" charset="0"/>
              </a:rPr>
              <a:t>ألصف </a:t>
            </a:r>
            <a:r>
              <a:rPr lang="ar-SA" sz="2400" dirty="0" smtClean="0">
                <a:solidFill>
                  <a:srgbClr val="00FFCC"/>
                </a:solidFill>
                <a:latin typeface="Arial" panose="020B0604020202020204" pitchFamily="34" charset="0"/>
                <a:cs typeface="Arial" panose="020B0604020202020204" pitchFamily="34" charset="0"/>
              </a:rPr>
              <a:t>ا العالم   </a:t>
            </a:r>
            <a:endParaRPr lang="ar-SA" sz="2400" dirty="0">
              <a:solidFill>
                <a:srgbClr val="00FFCC"/>
              </a:solidFill>
              <a:latin typeface="Arial" panose="020B0604020202020204" pitchFamily="34" charset="0"/>
              <a:cs typeface="Arial" panose="020B0604020202020204" pitchFamily="34" charset="0"/>
            </a:endParaRPr>
          </a:p>
          <a:p>
            <a:r>
              <a:rPr lang="ar-SA" sz="2400" dirty="0">
                <a:solidFill>
                  <a:srgbClr val="00FFCC"/>
                </a:solidFill>
                <a:latin typeface="Arial" panose="020B0604020202020204" pitchFamily="34" charset="0"/>
                <a:cs typeface="Arial" panose="020B0604020202020204" pitchFamily="34" charset="0"/>
              </a:rPr>
              <a:t>ألمادة:  أللغة العربية الأتصالية</a:t>
            </a:r>
          </a:p>
          <a:p>
            <a:r>
              <a:rPr lang="ar-SA" sz="2400" dirty="0">
                <a:solidFill>
                  <a:srgbClr val="00FFCC"/>
                </a:solidFill>
                <a:latin typeface="Arial" panose="020B0604020202020204" pitchFamily="34" charset="0"/>
                <a:cs typeface="Arial" panose="020B0604020202020204" pitchFamily="34" charset="0"/>
              </a:rPr>
              <a:t>           ألوحدة</a:t>
            </a:r>
            <a:r>
              <a:rPr lang="ar-SA" sz="2400">
                <a:solidFill>
                  <a:srgbClr val="00FFCC"/>
                </a:solidFill>
                <a:latin typeface="Arial" panose="020B0604020202020204" pitchFamily="34" charset="0"/>
                <a:cs typeface="Arial" panose="020B0604020202020204" pitchFamily="34" charset="0"/>
              </a:rPr>
              <a:t>: </a:t>
            </a:r>
            <a:r>
              <a:rPr lang="ar-SA" sz="2400" smtClean="0">
                <a:solidFill>
                  <a:srgbClr val="00FFCC"/>
                </a:solidFill>
                <a:latin typeface="Arial" panose="020B0604020202020204" pitchFamily="34" charset="0"/>
                <a:cs typeface="Arial" panose="020B0604020202020204" pitchFamily="34" charset="0"/>
              </a:rPr>
              <a:t> الثانية</a:t>
            </a:r>
            <a:endParaRPr lang="ar-SA" sz="2400" dirty="0">
              <a:solidFill>
                <a:srgbClr val="00FFCC"/>
              </a:solidFill>
              <a:latin typeface="Arial" panose="020B0604020202020204" pitchFamily="34" charset="0"/>
              <a:cs typeface="Arial" panose="020B0604020202020204" pitchFamily="34" charset="0"/>
            </a:endParaRPr>
          </a:p>
          <a:p>
            <a:r>
              <a:rPr lang="ar-SA" sz="2400" dirty="0">
                <a:solidFill>
                  <a:srgbClr val="00FFCC"/>
                </a:solidFill>
                <a:latin typeface="Arial" panose="020B0604020202020204" pitchFamily="34" charset="0"/>
                <a:cs typeface="Arial" panose="020B0604020202020204" pitchFamily="34" charset="0"/>
              </a:rPr>
              <a:t>الدرس : الأول</a:t>
            </a:r>
          </a:p>
          <a:p>
            <a:r>
              <a:rPr lang="ar-SA" sz="2400" dirty="0">
                <a:solidFill>
                  <a:srgbClr val="00FFCC"/>
                </a:solidFill>
                <a:latin typeface="Arial" panose="020B0604020202020204" pitchFamily="34" charset="0"/>
                <a:cs typeface="Arial" panose="020B0604020202020204" pitchFamily="34" charset="0"/>
              </a:rPr>
              <a:t>ألوقت:  40</a:t>
            </a:r>
          </a:p>
          <a:p>
            <a:r>
              <a:rPr lang="en-US" sz="2400" dirty="0" smtClean="0">
                <a:solidFill>
                  <a:srgbClr val="00FFCC"/>
                </a:solidFill>
                <a:latin typeface="Arial" panose="020B0604020202020204" pitchFamily="34" charset="0"/>
                <a:cs typeface="Arial" panose="020B0604020202020204" pitchFamily="34" charset="0"/>
              </a:rPr>
              <a:t> </a:t>
            </a:r>
            <a:endParaRPr lang="en-US" sz="2400" dirty="0">
              <a:solidFill>
                <a:srgbClr val="00FFCC"/>
              </a:solidFill>
              <a:latin typeface="Arial" panose="020B0604020202020204" pitchFamily="34" charset="0"/>
              <a:cs typeface="Arial" panose="020B0604020202020204" pitchFamily="34" charset="0"/>
            </a:endParaRPr>
          </a:p>
          <a:p>
            <a:r>
              <a:rPr lang="ar-SA"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5" name="TextBox 4"/>
          <p:cNvSpPr txBox="1"/>
          <p:nvPr/>
        </p:nvSpPr>
        <p:spPr>
          <a:xfrm>
            <a:off x="7250994" y="3417049"/>
            <a:ext cx="4448432" cy="252376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ar-SA" sz="2000" dirty="0">
                <a:solidFill>
                  <a:srgbClr val="3399FF"/>
                </a:solidFill>
                <a:latin typeface="Arial" panose="020B0604020202020204" pitchFamily="34" charset="0"/>
                <a:cs typeface="Arial" panose="020B0604020202020204" pitchFamily="34" charset="0"/>
              </a:rPr>
              <a:t>محمد مجيب الرحمن</a:t>
            </a:r>
          </a:p>
          <a:p>
            <a:r>
              <a:rPr lang="ar-SA" sz="2000" dirty="0">
                <a:solidFill>
                  <a:srgbClr val="3399FF"/>
                </a:solidFill>
                <a:latin typeface="Arial" panose="020B0604020202020204" pitchFamily="34" charset="0"/>
                <a:cs typeface="Arial" panose="020B0604020202020204" pitchFamily="34" charset="0"/>
              </a:rPr>
              <a:t>ألأستاذ المساعد</a:t>
            </a:r>
          </a:p>
          <a:p>
            <a:r>
              <a:rPr lang="ar-SA" sz="2000" dirty="0">
                <a:solidFill>
                  <a:srgbClr val="3399FF"/>
                </a:solidFill>
                <a:latin typeface="Arial" panose="020B0604020202020204" pitchFamily="34" charset="0"/>
                <a:cs typeface="Arial" panose="020B0604020202020204" pitchFamily="34" charset="0"/>
              </a:rPr>
              <a:t>ألمدرسة المجددية الأسلامية (ألعالم)</a:t>
            </a:r>
          </a:p>
          <a:p>
            <a:r>
              <a:rPr lang="ar-SA" sz="2000" dirty="0">
                <a:solidFill>
                  <a:srgbClr val="3399FF"/>
                </a:solidFill>
                <a:latin typeface="Arial" panose="020B0604020202020204" pitchFamily="34" charset="0"/>
                <a:cs typeface="Arial" panose="020B0604020202020204" pitchFamily="34" charset="0"/>
              </a:rPr>
              <a:t>كالياكوير- غازي فور-</a:t>
            </a:r>
          </a:p>
          <a:p>
            <a:r>
              <a:rPr lang="ar-SA" sz="2000" dirty="0">
                <a:solidFill>
                  <a:srgbClr val="3399FF"/>
                </a:solidFill>
                <a:latin typeface="Arial" panose="020B0604020202020204" pitchFamily="34" charset="0"/>
                <a:cs typeface="Arial" panose="020B0604020202020204" pitchFamily="34" charset="0"/>
              </a:rPr>
              <a:t>رقم الجوال:01720513321</a:t>
            </a:r>
            <a:endParaRPr lang="en-US" sz="2000" dirty="0">
              <a:solidFill>
                <a:srgbClr val="3399FF"/>
              </a:solidFill>
              <a:latin typeface="Arial" panose="020B0604020202020204" pitchFamily="34" charset="0"/>
              <a:cs typeface="Arial" panose="020B0604020202020204" pitchFamily="34" charset="0"/>
            </a:endParaRPr>
          </a:p>
          <a:p>
            <a:r>
              <a:rPr lang="ar-SA" sz="2000" dirty="0">
                <a:solidFill>
                  <a:srgbClr val="3399FF"/>
                </a:solidFill>
                <a:latin typeface="Arial" panose="020B0604020202020204" pitchFamily="34" charset="0"/>
                <a:cs typeface="Arial" panose="020B0604020202020204" pitchFamily="34" charset="0"/>
              </a:rPr>
              <a:t>               </a:t>
            </a:r>
            <a:r>
              <a:rPr lang="en-US" sz="2000" dirty="0">
                <a:solidFill>
                  <a:srgbClr val="3399FF"/>
                </a:solidFill>
                <a:latin typeface="Arial" panose="020B0604020202020204" pitchFamily="34" charset="0"/>
                <a:cs typeface="Arial" panose="020B0604020202020204" pitchFamily="34" charset="0"/>
              </a:rPr>
              <a:t> </a:t>
            </a:r>
            <a:endParaRPr lang="ar-SA" sz="2000" dirty="0">
              <a:solidFill>
                <a:srgbClr val="3399FF"/>
              </a:solidFill>
              <a:latin typeface="Arial" panose="020B0604020202020204" pitchFamily="34" charset="0"/>
              <a:cs typeface="Arial" panose="020B0604020202020204" pitchFamily="34" charset="0"/>
            </a:endParaRPr>
          </a:p>
          <a:p>
            <a:r>
              <a:rPr lang="en-US" sz="2000" dirty="0">
                <a:solidFill>
                  <a:srgbClr val="3399FF"/>
                </a:solidFill>
                <a:latin typeface="Arial" panose="020B0604020202020204" pitchFamily="34" charset="0"/>
                <a:cs typeface="Arial" panose="020B0604020202020204" pitchFamily="34" charset="0"/>
                <a:hlinkClick r:id="rId2"/>
              </a:rPr>
              <a:t>mozibur659@gmail.com</a:t>
            </a:r>
            <a:r>
              <a:rPr lang="en-US" sz="2000" dirty="0">
                <a:solidFill>
                  <a:srgbClr val="3399FF"/>
                </a:solidFill>
                <a:latin typeface="Arial" panose="020B0604020202020204" pitchFamily="34" charset="0"/>
                <a:cs typeface="Arial" panose="020B0604020202020204" pitchFamily="34" charset="0"/>
              </a:rPr>
              <a:t> </a:t>
            </a:r>
            <a:r>
              <a:rPr lang="ar-SA" dirty="0">
                <a:solidFill>
                  <a:srgbClr val="92D050"/>
                </a:solidFill>
                <a:latin typeface="Arial" panose="020B0604020202020204" pitchFamily="34" charset="0"/>
                <a:cs typeface="Arial" panose="020B0604020202020204" pitchFamily="34" charset="0"/>
              </a:rPr>
              <a:t>ألبريد الالكتروني</a:t>
            </a:r>
            <a:endParaRPr lang="en-US" dirty="0">
              <a:solidFill>
                <a:srgbClr val="92D050"/>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4819" y="1237935"/>
            <a:ext cx="1508760" cy="1874520"/>
          </a:xfrm>
          <a:prstGeom prst="rect">
            <a:avLst/>
          </a:prstGeom>
        </p:spPr>
      </p:pic>
    </p:spTree>
    <p:extLst>
      <p:ext uri="{BB962C8B-B14F-4D97-AF65-F5344CB8AC3E}">
        <p14:creationId xmlns:p14="http://schemas.microsoft.com/office/powerpoint/2010/main" val="286029757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99558" y="1990673"/>
            <a:ext cx="3974472" cy="4031873"/>
          </a:xfrm>
          <a:prstGeom prst="rect">
            <a:avLst/>
          </a:prstGeom>
          <a:noFill/>
        </p:spPr>
        <p:txBody>
          <a:bodyPr wrap="square" rtlCol="0">
            <a:spAutoFit/>
          </a:bodyPr>
          <a:lstStyle/>
          <a:p>
            <a:r>
              <a:rPr lang="ar-SA" sz="4000" dirty="0" smtClean="0">
                <a:latin typeface="Arial" panose="020B0604020202020204" pitchFamily="34" charset="0"/>
                <a:cs typeface="Arial" panose="020B0604020202020204" pitchFamily="34" charset="0"/>
              </a:rPr>
              <a:t>اعلان الدرس :</a:t>
            </a:r>
          </a:p>
          <a:p>
            <a:r>
              <a:rPr lang="ar-SA" sz="4000" dirty="0" smtClean="0">
                <a:latin typeface="Arial" panose="020B0604020202020204" pitchFamily="34" charset="0"/>
                <a:cs typeface="Arial" panose="020B0604020202020204" pitchFamily="34" charset="0"/>
              </a:rPr>
              <a:t> </a:t>
            </a:r>
          </a:p>
          <a:p>
            <a:endParaRPr lang="ar-SA" sz="4000" dirty="0">
              <a:latin typeface="Arial" panose="020B0604020202020204" pitchFamily="34" charset="0"/>
              <a:cs typeface="Arial" panose="020B0604020202020204" pitchFamily="34" charset="0"/>
            </a:endParaRPr>
          </a:p>
          <a:p>
            <a:r>
              <a:rPr lang="ar-SA" sz="4000" dirty="0" smtClean="0">
                <a:latin typeface="Arial" panose="020B0604020202020204" pitchFamily="34" charset="0"/>
                <a:cs typeface="Arial" panose="020B0604020202020204" pitchFamily="34" charset="0"/>
              </a:rPr>
              <a:t>  ألأمثال والحكم العربية -  4</a:t>
            </a:r>
          </a:p>
          <a:p>
            <a:endParaRPr lang="ar-SA" sz="2800" dirty="0">
              <a:latin typeface="Arial" panose="020B0604020202020204" pitchFamily="34" charset="0"/>
              <a:cs typeface="Arial" panose="020B0604020202020204" pitchFamily="34" charset="0"/>
            </a:endParaRPr>
          </a:p>
          <a:p>
            <a:r>
              <a:rPr lang="ar-SA"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3655" y="3299547"/>
            <a:ext cx="2750124" cy="1683594"/>
          </a:xfrm>
          <a:prstGeom prst="rect">
            <a:avLst/>
          </a:prstGeom>
        </p:spPr>
      </p:pic>
    </p:spTree>
    <p:extLst>
      <p:ext uri="{BB962C8B-B14F-4D97-AF65-F5344CB8AC3E}">
        <p14:creationId xmlns:p14="http://schemas.microsoft.com/office/powerpoint/2010/main" val="27176618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82577" y="1745936"/>
            <a:ext cx="7167283" cy="2492990"/>
          </a:xfrm>
          <a:prstGeom prst="rect">
            <a:avLst/>
          </a:prstGeom>
          <a:noFill/>
        </p:spPr>
        <p:txBody>
          <a:bodyPr wrap="square" rtlCol="0">
            <a:spAutoFit/>
          </a:bodyPr>
          <a:lstStyle/>
          <a:p>
            <a:pPr algn="ctr"/>
            <a:r>
              <a:rPr lang="ar-SA" sz="2400" dirty="0">
                <a:solidFill>
                  <a:srgbClr val="C00000"/>
                </a:solidFill>
                <a:latin typeface="Arial" panose="020B0604020202020204" pitchFamily="34" charset="0"/>
                <a:cs typeface="Arial" panose="020B0604020202020204" pitchFamily="34" charset="0"/>
              </a:rPr>
              <a:t>نتائج الدرس:</a:t>
            </a:r>
          </a:p>
          <a:p>
            <a:endParaRPr lang="ar-SA" sz="1600" dirty="0">
              <a:solidFill>
                <a:srgbClr val="00B050"/>
              </a:solidFill>
              <a:latin typeface="Arial" panose="020B0604020202020204" pitchFamily="34" charset="0"/>
              <a:cs typeface="Arial" panose="020B0604020202020204" pitchFamily="34" charset="0"/>
            </a:endParaRPr>
          </a:p>
          <a:p>
            <a:pPr algn="just"/>
            <a:r>
              <a:rPr lang="ar-SA" sz="1600" dirty="0">
                <a:solidFill>
                  <a:srgbClr val="00B050"/>
                </a:solidFill>
                <a:latin typeface="Arial" panose="020B0604020202020204" pitchFamily="34" charset="0"/>
                <a:cs typeface="Arial" panose="020B0604020202020204" pitchFamily="34" charset="0"/>
              </a:rPr>
              <a:t> *  يستطيع الطلات في نهاية هذا الدرس----</a:t>
            </a:r>
          </a:p>
          <a:p>
            <a:pPr algn="just"/>
            <a:endParaRPr lang="ar-SA" sz="1600" dirty="0">
              <a:solidFill>
                <a:srgbClr val="00B050"/>
              </a:solidFill>
              <a:latin typeface="Arial" panose="020B0604020202020204" pitchFamily="34" charset="0"/>
              <a:cs typeface="Arial" panose="020B0604020202020204" pitchFamily="34" charset="0"/>
            </a:endParaRPr>
          </a:p>
          <a:p>
            <a:pPr algn="just"/>
            <a:r>
              <a:rPr lang="ar-SA" sz="1600" dirty="0">
                <a:solidFill>
                  <a:srgbClr val="00B050"/>
                </a:solidFill>
                <a:latin typeface="Arial" panose="020B0604020202020204" pitchFamily="34" charset="0"/>
                <a:cs typeface="Arial" panose="020B0604020202020204" pitchFamily="34" charset="0"/>
              </a:rPr>
              <a:t> 1-ان يقروا النص بالنطق الصحيح-                             </a:t>
            </a:r>
          </a:p>
          <a:p>
            <a:pPr algn="just"/>
            <a:r>
              <a:rPr lang="ar-SA" sz="1600" dirty="0">
                <a:solidFill>
                  <a:srgbClr val="00B050"/>
                </a:solidFill>
                <a:latin typeface="Arial" panose="020B0604020202020204" pitchFamily="34" charset="0"/>
                <a:cs typeface="Arial" panose="020B0604020202020204" pitchFamily="34" charset="0"/>
              </a:rPr>
              <a:t> 2-ان يقولوا معاني  الكلمات الجديدة مع تكوين الجملة المفيدة-</a:t>
            </a:r>
          </a:p>
          <a:p>
            <a:pPr algn="just"/>
            <a:r>
              <a:rPr lang="ar-SA" sz="1600" dirty="0">
                <a:solidFill>
                  <a:srgbClr val="00B050"/>
                </a:solidFill>
                <a:latin typeface="Arial" panose="020B0604020202020204" pitchFamily="34" charset="0"/>
                <a:cs typeface="Arial" panose="020B0604020202020204" pitchFamily="34" charset="0"/>
              </a:rPr>
              <a:t> 3-أن يستطيعوا تصحيح العبارات واملاء الفرغات-            </a:t>
            </a:r>
          </a:p>
          <a:p>
            <a:pPr algn="just"/>
            <a:r>
              <a:rPr lang="ar-SA" sz="1600" dirty="0">
                <a:solidFill>
                  <a:srgbClr val="00B050"/>
                </a:solidFill>
                <a:latin typeface="Arial" panose="020B0604020202020204" pitchFamily="34" charset="0"/>
                <a:cs typeface="Arial" panose="020B0604020202020204" pitchFamily="34" charset="0"/>
              </a:rPr>
              <a:t>4 أن يقدروا علي تحقيق الكلمات الصعبة من الدرس-          </a:t>
            </a:r>
            <a:endParaRPr lang="en-US" sz="1600" dirty="0">
              <a:solidFill>
                <a:srgbClr val="00B050"/>
              </a:solidFill>
              <a:latin typeface="Arial" panose="020B0604020202020204" pitchFamily="34" charset="0"/>
              <a:cs typeface="Arial" panose="020B060402020202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6848" y="3066487"/>
            <a:ext cx="1752600" cy="2600325"/>
          </a:xfrm>
          <a:prstGeom prst="rect">
            <a:avLst/>
          </a:prstGeom>
        </p:spPr>
      </p:pic>
    </p:spTree>
    <p:extLst>
      <p:ext uri="{BB962C8B-B14F-4D97-AF65-F5344CB8AC3E}">
        <p14:creationId xmlns:p14="http://schemas.microsoft.com/office/powerpoint/2010/main" val="34726534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1180" y="2353642"/>
            <a:ext cx="2127564" cy="1077218"/>
          </a:xfrm>
          <a:prstGeom prst="rect">
            <a:avLst/>
          </a:prstGeom>
          <a:noFill/>
        </p:spPr>
        <p:txBody>
          <a:bodyPr wrap="square" rtlCol="0">
            <a:spAutoFit/>
          </a:bodyPr>
          <a:lstStyle/>
          <a:p>
            <a:r>
              <a:rPr lang="ar-SA" sz="3200" dirty="0" smtClean="0">
                <a:solidFill>
                  <a:srgbClr val="00FFCC"/>
                </a:solidFill>
                <a:latin typeface="Arial" panose="020B0604020202020204" pitchFamily="34" charset="0"/>
                <a:cs typeface="Arial" panose="020B0604020202020204" pitchFamily="34" charset="0"/>
              </a:rPr>
              <a:t>ألقراءة النموذجية</a:t>
            </a:r>
            <a:endParaRPr lang="en-US" sz="3200" dirty="0">
              <a:solidFill>
                <a:srgbClr val="00FFCC"/>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7364" y="1766672"/>
            <a:ext cx="6079185" cy="4045421"/>
          </a:xfrm>
          <a:prstGeom prst="rect">
            <a:avLst/>
          </a:prstGeom>
        </p:spPr>
      </p:pic>
    </p:spTree>
    <p:extLst>
      <p:ext uri="{BB962C8B-B14F-4D97-AF65-F5344CB8AC3E}">
        <p14:creationId xmlns:p14="http://schemas.microsoft.com/office/powerpoint/2010/main" val="4000123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5739" y="1685055"/>
            <a:ext cx="6952129" cy="3231654"/>
          </a:xfrm>
          <a:prstGeom prst="rect">
            <a:avLst/>
          </a:prstGeom>
          <a:noFill/>
        </p:spPr>
        <p:txBody>
          <a:bodyPr wrap="square" rtlCol="0">
            <a:spAutoFit/>
          </a:bodyPr>
          <a:lstStyle/>
          <a:p>
            <a:r>
              <a:rPr lang="ar-SA" sz="2400" dirty="0" smtClean="0">
                <a:solidFill>
                  <a:srgbClr val="0000FF"/>
                </a:solidFill>
                <a:latin typeface="Arial" panose="020B0604020202020204" pitchFamily="34" charset="0"/>
                <a:cs typeface="Arial" panose="020B0604020202020204" pitchFamily="34" charset="0"/>
              </a:rPr>
              <a:t>ألمثل الثالث : ألمكثار كحاطب الليل –</a:t>
            </a:r>
            <a:endParaRPr lang="ar-SA" sz="2400" dirty="0">
              <a:solidFill>
                <a:srgbClr val="0000FF"/>
              </a:solidFill>
              <a:latin typeface="Arial" panose="020B0604020202020204" pitchFamily="34" charset="0"/>
              <a:cs typeface="Arial" panose="020B0604020202020204" pitchFamily="34" charset="0"/>
            </a:endParaRPr>
          </a:p>
          <a:p>
            <a:r>
              <a:rPr lang="ar-SA" sz="2400" dirty="0" smtClean="0">
                <a:solidFill>
                  <a:srgbClr val="0000FF"/>
                </a:solidFill>
                <a:latin typeface="Arial" panose="020B0604020202020204" pitchFamily="34" charset="0"/>
                <a:cs typeface="Arial" panose="020B0604020202020204" pitchFamily="34" charset="0"/>
              </a:rPr>
              <a:t>توضيح المثل :ألمكثار كثير الكلام  ألذي لا يحفظ لسانه ولا يقدر خطر ما يتلفظ به – والحاطب هو الذي يجمع الحطب  ويضعه في حبله ويحزمه ثم يعود به ليستخدمه لنفسه أو ليبيعه – واذا احتطب الحاطب في النهار أبصر ما أمامه وتوقي ما في الأدوية من الحشرات والهوام الضارة وعرف ما ينفع فيضعه في حبله وما لا ينفع فيتركه ولا يكلف نفسه عناء حمله </a:t>
            </a:r>
            <a:r>
              <a:rPr lang="ar-SA" dirty="0" smtClean="0">
                <a:solidFill>
                  <a:srgbClr val="0000FF"/>
                </a:solidFill>
                <a:latin typeface="Arial" panose="020B0604020202020204" pitchFamily="34" charset="0"/>
                <a:cs typeface="Arial" panose="020B0604020202020204" pitchFamily="34" charset="0"/>
              </a:rPr>
              <a:t>- </a:t>
            </a:r>
          </a:p>
          <a:p>
            <a:endParaRPr lang="ar-SA" dirty="0"/>
          </a:p>
          <a:p>
            <a:r>
              <a:rPr lang="ar-SA" dirty="0" smtClean="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9801" y="2636196"/>
            <a:ext cx="1305742" cy="1937324"/>
          </a:xfrm>
          <a:prstGeom prst="rect">
            <a:avLst/>
          </a:prstGeom>
        </p:spPr>
      </p:pic>
    </p:spTree>
    <p:extLst>
      <p:ext uri="{BB962C8B-B14F-4D97-AF65-F5344CB8AC3E}">
        <p14:creationId xmlns:p14="http://schemas.microsoft.com/office/powerpoint/2010/main" val="242155132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2108" y="1196070"/>
            <a:ext cx="3175687" cy="1569660"/>
          </a:xfrm>
          <a:prstGeom prst="rect">
            <a:avLst/>
          </a:prstGeom>
          <a:noFill/>
        </p:spPr>
        <p:txBody>
          <a:bodyPr wrap="square" rtlCol="0">
            <a:spAutoFit/>
          </a:bodyPr>
          <a:lstStyle/>
          <a:p>
            <a:r>
              <a:rPr lang="ar-SA" sz="4800" dirty="0">
                <a:solidFill>
                  <a:srgbClr val="66CCFF"/>
                </a:solidFill>
                <a:latin typeface="Arial" panose="020B0604020202020204" pitchFamily="34" charset="0"/>
                <a:cs typeface="Arial" panose="020B0604020202020204" pitchFamily="34" charset="0"/>
              </a:rPr>
              <a:t>ألقراءة </a:t>
            </a:r>
            <a:r>
              <a:rPr lang="ar-SA" sz="4800" dirty="0" smtClean="0">
                <a:solidFill>
                  <a:srgbClr val="66CCFF"/>
                </a:solidFill>
                <a:latin typeface="Arial" panose="020B0604020202020204" pitchFamily="34" charset="0"/>
                <a:cs typeface="Arial" panose="020B0604020202020204" pitchFamily="34" charset="0"/>
              </a:rPr>
              <a:t> </a:t>
            </a:r>
          </a:p>
          <a:p>
            <a:r>
              <a:rPr lang="ar-SA" sz="4800" dirty="0" smtClean="0">
                <a:solidFill>
                  <a:srgbClr val="66CCFF"/>
                </a:solidFill>
                <a:latin typeface="Arial" panose="020B0604020202020204" pitchFamily="34" charset="0"/>
                <a:cs typeface="Arial" panose="020B0604020202020204" pitchFamily="34" charset="0"/>
              </a:rPr>
              <a:t>الجهرية</a:t>
            </a:r>
            <a:endParaRPr lang="ar-SA" sz="4800" dirty="0">
              <a:solidFill>
                <a:srgbClr val="66CCFF"/>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0771" y="1406601"/>
            <a:ext cx="5777717" cy="3844807"/>
          </a:xfrm>
          <a:prstGeom prst="rect">
            <a:avLst/>
          </a:prstGeom>
        </p:spPr>
      </p:pic>
    </p:spTree>
    <p:extLst>
      <p:ext uri="{BB962C8B-B14F-4D97-AF65-F5344CB8AC3E}">
        <p14:creationId xmlns:p14="http://schemas.microsoft.com/office/powerpoint/2010/main" val="24654048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62600" y="3193972"/>
            <a:ext cx="3955775" cy="6740307"/>
          </a:xfrm>
          <a:prstGeom prst="rect">
            <a:avLst/>
          </a:prstGeom>
          <a:noFill/>
        </p:spPr>
        <p:txBody>
          <a:bodyPr wrap="square" rtlCol="0">
            <a:spAutoFit/>
          </a:bodyPr>
          <a:lstStyle/>
          <a:p>
            <a:r>
              <a:rPr lang="ar-SA" sz="2400" dirty="0">
                <a:latin typeface="Arial" panose="020B0604020202020204" pitchFamily="34" charset="0"/>
                <a:cs typeface="Arial" panose="020B0604020202020204" pitchFamily="34" charset="0"/>
              </a:rPr>
              <a:t>أكتب معاني المفردات الأتية باللغة العربية ثم كونها </a:t>
            </a:r>
            <a:endParaRPr lang="en-US" sz="2400" dirty="0">
              <a:latin typeface="Arial" panose="020B0604020202020204" pitchFamily="34" charset="0"/>
              <a:cs typeface="Arial" panose="020B0604020202020204" pitchFamily="34" charset="0"/>
            </a:endParaRPr>
          </a:p>
          <a:p>
            <a:r>
              <a:rPr lang="ar-SA" sz="2400" dirty="0">
                <a:latin typeface="Arial" panose="020B0604020202020204" pitchFamily="34" charset="0"/>
                <a:cs typeface="Arial" panose="020B0604020202020204" pitchFamily="34" charset="0"/>
              </a:rPr>
              <a:t>جملة مفيدة من عندك</a:t>
            </a:r>
            <a:r>
              <a:rPr lang="ar-SA" sz="2400" dirty="0" smtClean="0">
                <a:latin typeface="Arial" panose="020B0604020202020204" pitchFamily="34" charset="0"/>
                <a:cs typeface="Arial" panose="020B0604020202020204" pitchFamily="34" charset="0"/>
              </a:rPr>
              <a:t>:</a:t>
            </a:r>
          </a:p>
          <a:p>
            <a:endParaRPr lang="ar-SA" sz="2400" dirty="0" smtClean="0">
              <a:latin typeface="Arial" panose="020B0604020202020204" pitchFamily="34" charset="0"/>
              <a:cs typeface="Arial" panose="020B0604020202020204" pitchFamily="34" charset="0"/>
            </a:endParaRPr>
          </a:p>
          <a:p>
            <a:r>
              <a:rPr lang="ar-SA" sz="2400" dirty="0" smtClean="0">
                <a:latin typeface="Arial" panose="020B0604020202020204" pitchFamily="34" charset="0"/>
                <a:cs typeface="Arial" panose="020B0604020202020204" pitchFamily="34" charset="0"/>
              </a:rPr>
              <a:t>ألمكثار- حاطب – يحزم - </a:t>
            </a:r>
          </a:p>
          <a:p>
            <a:r>
              <a:rPr lang="ar-SA" sz="2400" dirty="0" smtClean="0">
                <a:latin typeface="Arial" panose="020B0604020202020204" pitchFamily="34" charset="0"/>
                <a:cs typeface="Arial" panose="020B0604020202020204" pitchFamily="34" charset="0"/>
              </a:rPr>
              <a:t> </a:t>
            </a:r>
            <a:endParaRPr lang="ar-SA" sz="2400" dirty="0">
              <a:latin typeface="Arial" panose="020B0604020202020204" pitchFamily="34" charset="0"/>
              <a:cs typeface="Arial" panose="020B0604020202020204" pitchFamily="34" charset="0"/>
            </a:endParaRPr>
          </a:p>
          <a:p>
            <a:endParaRPr lang="ar-SA" sz="2400" dirty="0" smtClean="0">
              <a:latin typeface="Arial" panose="020B0604020202020204" pitchFamily="34" charset="0"/>
              <a:cs typeface="Arial" panose="020B0604020202020204" pitchFamily="34" charset="0"/>
            </a:endParaRPr>
          </a:p>
          <a:p>
            <a:r>
              <a:rPr lang="ar-SA" sz="2400" dirty="0" smtClean="0">
                <a:latin typeface="Arial" panose="020B0604020202020204" pitchFamily="34" charset="0"/>
                <a:cs typeface="Arial" panose="020B0604020202020204" pitchFamily="34" charset="0"/>
              </a:rPr>
              <a:t> </a:t>
            </a:r>
          </a:p>
          <a:p>
            <a:endParaRPr lang="ar-SA" sz="2400" dirty="0" smtClean="0">
              <a:latin typeface="Arial" panose="020B0604020202020204" pitchFamily="34" charset="0"/>
              <a:cs typeface="Arial" panose="020B0604020202020204" pitchFamily="34" charset="0"/>
            </a:endParaRPr>
          </a:p>
          <a:p>
            <a:r>
              <a:rPr lang="ar-SA"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ar-SA" sz="2400" dirty="0" smtClean="0">
                <a:latin typeface="Arial" panose="020B0604020202020204" pitchFamily="34" charset="0"/>
                <a:cs typeface="Arial" panose="020B0604020202020204" pitchFamily="34" charset="0"/>
              </a:rPr>
              <a:t> </a:t>
            </a:r>
          </a:p>
          <a:p>
            <a:r>
              <a:rPr lang="ar-SA" sz="2400" dirty="0" smtClean="0">
                <a:latin typeface="Arial" panose="020B0604020202020204" pitchFamily="34" charset="0"/>
                <a:cs typeface="Arial" panose="020B0604020202020204" pitchFamily="34" charset="0"/>
              </a:rPr>
              <a:t> </a:t>
            </a:r>
          </a:p>
          <a:p>
            <a:endParaRPr lang="ar-SA" sz="2400" dirty="0" smtClean="0">
              <a:latin typeface="Arial" panose="020B0604020202020204" pitchFamily="34" charset="0"/>
              <a:cs typeface="Arial" panose="020B0604020202020204" pitchFamily="34" charset="0"/>
            </a:endParaRPr>
          </a:p>
          <a:p>
            <a:r>
              <a:rPr lang="ar-SA" sz="2400" dirty="0" smtClean="0">
                <a:latin typeface="Arial" panose="020B0604020202020204" pitchFamily="34" charset="0"/>
                <a:cs typeface="Arial" panose="020B0604020202020204" pitchFamily="34" charset="0"/>
              </a:rPr>
              <a:t> </a:t>
            </a:r>
            <a:endParaRPr lang="ar-SA" sz="2400" dirty="0">
              <a:latin typeface="Arial" panose="020B0604020202020204" pitchFamily="34" charset="0"/>
              <a:cs typeface="Arial" panose="020B0604020202020204" pitchFamily="34" charset="0"/>
            </a:endParaRPr>
          </a:p>
          <a:p>
            <a:endParaRPr lang="ar-SA" dirty="0">
              <a:latin typeface="Arial" panose="020B0604020202020204" pitchFamily="34" charset="0"/>
              <a:cs typeface="Arial" panose="020B0604020202020204" pitchFamily="34" charset="0"/>
            </a:endParaRPr>
          </a:p>
          <a:p>
            <a:r>
              <a:rPr lang="ar-SA" dirty="0" smtClean="0">
                <a:latin typeface="Arial" panose="020B0604020202020204" pitchFamily="34" charset="0"/>
                <a:cs typeface="Arial" panose="020B0604020202020204" pitchFamily="34" charset="0"/>
              </a:rPr>
              <a:t> </a:t>
            </a:r>
            <a:endParaRPr lang="ar-SA" dirty="0">
              <a:latin typeface="Arial" panose="020B0604020202020204" pitchFamily="34" charset="0"/>
              <a:cs typeface="Arial" panose="020B0604020202020204" pitchFamily="34" charset="0"/>
            </a:endParaRPr>
          </a:p>
          <a:p>
            <a:endParaRPr lang="ar-SA" sz="1400" dirty="0">
              <a:latin typeface="Arial" panose="020B0604020202020204" pitchFamily="34" charset="0"/>
              <a:cs typeface="Arial" panose="020B0604020202020204" pitchFamily="34" charset="0"/>
            </a:endParaRPr>
          </a:p>
          <a:p>
            <a:endParaRPr lang="ar-SA" sz="1400" dirty="0">
              <a:latin typeface="Arial" panose="020B0604020202020204" pitchFamily="34" charset="0"/>
              <a:cs typeface="Arial" panose="020B0604020202020204" pitchFamily="34" charset="0"/>
            </a:endParaRPr>
          </a:p>
          <a:p>
            <a:r>
              <a:rPr lang="ar-SA" sz="1400" dirty="0">
                <a:latin typeface="Arial" panose="020B0604020202020204" pitchFamily="34" charset="0"/>
                <a:cs typeface="Arial" panose="020B0604020202020204" pitchFamily="34" charset="0"/>
              </a:rPr>
              <a:t>   </a:t>
            </a:r>
            <a:endParaRPr lang="ar-SA" sz="20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Rectangle 3"/>
          <p:cNvSpPr/>
          <p:nvPr/>
        </p:nvSpPr>
        <p:spPr>
          <a:xfrm>
            <a:off x="1506089" y="1808977"/>
            <a:ext cx="6096000" cy="1384995"/>
          </a:xfrm>
          <a:prstGeom prst="rect">
            <a:avLst/>
          </a:prstGeom>
        </p:spPr>
        <p:txBody>
          <a:bodyPr>
            <a:spAutoFit/>
          </a:bodyPr>
          <a:lstStyle/>
          <a:p>
            <a:r>
              <a:rPr lang="ar-SA" sz="2800" dirty="0">
                <a:solidFill>
                  <a:srgbClr val="C00000"/>
                </a:solidFill>
                <a:latin typeface="Arial" panose="020B0604020202020204" pitchFamily="34" charset="0"/>
                <a:cs typeface="Arial" panose="020B0604020202020204" pitchFamily="34" charset="0"/>
              </a:rPr>
              <a:t>ألعمل الانفرادي</a:t>
            </a:r>
          </a:p>
          <a:p>
            <a:r>
              <a:rPr lang="ar-SA" sz="2800" dirty="0">
                <a:solidFill>
                  <a:srgbClr val="C00000"/>
                </a:solidFill>
                <a:latin typeface="Arial" panose="020B0604020202020204" pitchFamily="34" charset="0"/>
                <a:cs typeface="Arial" panose="020B0604020202020204" pitchFamily="34" charset="0"/>
              </a:rPr>
              <a:t>ألوقت</a:t>
            </a:r>
          </a:p>
          <a:p>
            <a:r>
              <a:rPr lang="ar-SA" sz="2800" dirty="0">
                <a:solidFill>
                  <a:srgbClr val="C00000"/>
                </a:solidFill>
                <a:latin typeface="Arial" panose="020B0604020202020204" pitchFamily="34" charset="0"/>
                <a:cs typeface="Arial" panose="020B0604020202020204" pitchFamily="34" charset="0"/>
              </a:rPr>
              <a:t>خمس دقائق</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01312" y="4359332"/>
            <a:ext cx="1752600" cy="2600325"/>
          </a:xfrm>
          <a:prstGeom prst="rect">
            <a:avLst/>
          </a:prstGeom>
        </p:spPr>
      </p:pic>
    </p:spTree>
    <p:extLst>
      <p:ext uri="{BB962C8B-B14F-4D97-AF65-F5344CB8AC3E}">
        <p14:creationId xmlns:p14="http://schemas.microsoft.com/office/powerpoint/2010/main" val="286317240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4289" y="2752928"/>
            <a:ext cx="6235430" cy="3847207"/>
          </a:xfrm>
          <a:prstGeom prst="rect">
            <a:avLst/>
          </a:prstGeom>
          <a:noFill/>
        </p:spPr>
        <p:txBody>
          <a:bodyPr wrap="square" rtlCol="0">
            <a:spAutoFit/>
          </a:bodyPr>
          <a:lstStyle/>
          <a:p>
            <a:r>
              <a:rPr lang="ar-SA" sz="2000" dirty="0">
                <a:solidFill>
                  <a:srgbClr val="FF0000"/>
                </a:solidFill>
                <a:latin typeface="Arial" panose="020B0604020202020204" pitchFamily="34" charset="0"/>
                <a:cs typeface="Arial" panose="020B0604020202020204" pitchFamily="34" charset="0"/>
              </a:rPr>
              <a:t>تعالوا نتعلم الأن معاني الكلمات الجديدة مع تكوين الجمل في </a:t>
            </a:r>
            <a:r>
              <a:rPr lang="ar-SA" sz="2000" dirty="0" smtClean="0">
                <a:solidFill>
                  <a:srgbClr val="FF0000"/>
                </a:solidFill>
                <a:latin typeface="Arial" panose="020B0604020202020204" pitchFamily="34" charset="0"/>
                <a:cs typeface="Arial" panose="020B0604020202020204" pitchFamily="34" charset="0"/>
              </a:rPr>
              <a:t>الدرس-</a:t>
            </a:r>
            <a:endParaRPr lang="ar-SA" sz="1600" dirty="0">
              <a:latin typeface="Arial" panose="020B0604020202020204" pitchFamily="34" charset="0"/>
              <a:cs typeface="Arial" panose="020B0604020202020204" pitchFamily="34" charset="0"/>
            </a:endParaRPr>
          </a:p>
          <a:p>
            <a:r>
              <a:rPr lang="ar-SA" sz="1600" dirty="0">
                <a:latin typeface="Arial" panose="020B0604020202020204" pitchFamily="34" charset="0"/>
                <a:cs typeface="Arial" panose="020B0604020202020204" pitchFamily="34" charset="0"/>
              </a:rPr>
              <a:t>ألمكثار- حاطب – يحزم </a:t>
            </a:r>
            <a:r>
              <a:rPr lang="ar-SA" sz="1600" dirty="0" smtClean="0">
                <a:latin typeface="Arial" panose="020B0604020202020204" pitchFamily="34" charset="0"/>
                <a:cs typeface="Arial" panose="020B0604020202020204" pitchFamily="34" charset="0"/>
              </a:rPr>
              <a:t>–</a:t>
            </a:r>
          </a:p>
          <a:p>
            <a:r>
              <a:rPr lang="ar-SA" sz="1600" dirty="0" smtClean="0">
                <a:latin typeface="Arial" panose="020B0604020202020204" pitchFamily="34" charset="0"/>
                <a:cs typeface="Arial" panose="020B0604020202020204" pitchFamily="34" charset="0"/>
              </a:rPr>
              <a:t> </a:t>
            </a:r>
            <a:endParaRPr lang="ar-SA" sz="1600" dirty="0">
              <a:latin typeface="Arial" panose="020B0604020202020204" pitchFamily="34" charset="0"/>
              <a:cs typeface="Arial" panose="020B0604020202020204" pitchFamily="34" charset="0"/>
            </a:endParaRPr>
          </a:p>
          <a:p>
            <a:r>
              <a:rPr lang="ar-SA" sz="1600" dirty="0" smtClean="0">
                <a:latin typeface="Arial" panose="020B0604020202020204" pitchFamily="34" charset="0"/>
                <a:cs typeface="Arial" panose="020B0604020202020204" pitchFamily="34" charset="0"/>
              </a:rPr>
              <a:t>أ</a:t>
            </a:r>
            <a:r>
              <a:rPr lang="ar-SA" sz="1600" dirty="0" smtClean="0">
                <a:solidFill>
                  <a:srgbClr val="FF0000"/>
                </a:solidFill>
                <a:latin typeface="Arial" panose="020B0604020202020204" pitchFamily="34" charset="0"/>
                <a:cs typeface="Arial" panose="020B0604020202020204" pitchFamily="34" charset="0"/>
              </a:rPr>
              <a:t>لمكثار</a:t>
            </a:r>
          </a:p>
          <a:p>
            <a:r>
              <a:rPr lang="ar-SA" sz="1600" dirty="0" smtClean="0">
                <a:latin typeface="Arial" panose="020B0604020202020204" pitchFamily="34" charset="0"/>
                <a:cs typeface="Arial" panose="020B0604020202020204" pitchFamily="34" charset="0"/>
              </a:rPr>
              <a:t>:ألمعنى : كثير الكلام _ </a:t>
            </a:r>
          </a:p>
          <a:p>
            <a:r>
              <a:rPr lang="ar-SA" sz="1600" dirty="0" smtClean="0">
                <a:latin typeface="Arial" panose="020B0604020202020204" pitchFamily="34" charset="0"/>
                <a:cs typeface="Arial" panose="020B0604020202020204" pitchFamily="34" charset="0"/>
              </a:rPr>
              <a:t>ألمكثاركحاطب الليل – </a:t>
            </a:r>
            <a:endParaRPr lang="ar-SA" sz="1600" dirty="0">
              <a:latin typeface="Arial" panose="020B0604020202020204" pitchFamily="34" charset="0"/>
              <a:cs typeface="Arial" panose="020B0604020202020204" pitchFamily="34" charset="0"/>
            </a:endParaRPr>
          </a:p>
          <a:p>
            <a:r>
              <a:rPr lang="ar-SA" sz="1600" dirty="0" smtClean="0">
                <a:solidFill>
                  <a:srgbClr val="FF0000"/>
                </a:solidFill>
                <a:latin typeface="Arial" panose="020B0604020202020204" pitchFamily="34" charset="0"/>
                <a:cs typeface="Arial" panose="020B0604020202020204" pitchFamily="34" charset="0"/>
              </a:rPr>
              <a:t> حاطب </a:t>
            </a:r>
            <a:r>
              <a:rPr lang="ar-SA" sz="1600" dirty="0" smtClean="0">
                <a:latin typeface="Arial" panose="020B0604020202020204" pitchFamily="34" charset="0"/>
                <a:cs typeface="Arial" panose="020B0604020202020204" pitchFamily="34" charset="0"/>
              </a:rPr>
              <a:t>:</a:t>
            </a:r>
          </a:p>
          <a:p>
            <a:r>
              <a:rPr lang="ar-SA" sz="1600" dirty="0" smtClean="0">
                <a:latin typeface="Arial" panose="020B0604020202020204" pitchFamily="34" charset="0"/>
                <a:cs typeface="Arial" panose="020B0604020202020204" pitchFamily="34" charset="0"/>
              </a:rPr>
              <a:t>  ألمعنى : حمالة الحطب – </a:t>
            </a:r>
          </a:p>
          <a:p>
            <a:r>
              <a:rPr lang="ar-SA" sz="1600" dirty="0" smtClean="0">
                <a:latin typeface="Arial" panose="020B0604020202020204" pitchFamily="34" charset="0"/>
                <a:cs typeface="Arial" panose="020B0604020202020204" pitchFamily="34" charset="0"/>
              </a:rPr>
              <a:t>ألحاطب هو الذى يجمع الحطب –</a:t>
            </a:r>
          </a:p>
          <a:p>
            <a:r>
              <a:rPr lang="ar-SA" sz="1600" dirty="0" smtClean="0">
                <a:solidFill>
                  <a:srgbClr val="FF0000"/>
                </a:solidFill>
                <a:latin typeface="Arial" panose="020B0604020202020204" pitchFamily="34" charset="0"/>
                <a:cs typeface="Arial" panose="020B0604020202020204" pitchFamily="34" charset="0"/>
              </a:rPr>
              <a:t>يحزم : </a:t>
            </a:r>
          </a:p>
          <a:p>
            <a:r>
              <a:rPr lang="ar-SA" sz="1600" dirty="0" smtClean="0">
                <a:latin typeface="Arial" panose="020B0604020202020204" pitchFamily="34" charset="0"/>
                <a:cs typeface="Arial" panose="020B0604020202020204" pitchFamily="34" charset="0"/>
              </a:rPr>
              <a:t>ألمعنى : يربط الحزمة – </a:t>
            </a:r>
          </a:p>
          <a:p>
            <a:r>
              <a:rPr lang="ar-SA" sz="1600" dirty="0" smtClean="0">
                <a:latin typeface="Arial" panose="020B0604020202020204" pitchFamily="34" charset="0"/>
                <a:cs typeface="Arial" panose="020B0604020202020204" pitchFamily="34" charset="0"/>
              </a:rPr>
              <a:t>ألحاطب يحزم الحطب - </a:t>
            </a:r>
            <a:endParaRPr lang="ar-SA" sz="1600" dirty="0">
              <a:latin typeface="Arial" panose="020B0604020202020204" pitchFamily="34" charset="0"/>
              <a:cs typeface="Arial" panose="020B0604020202020204" pitchFamily="34" charset="0"/>
            </a:endParaRPr>
          </a:p>
          <a:p>
            <a:r>
              <a:rPr lang="ar-SA" sz="1600" dirty="0" smtClean="0">
                <a:latin typeface="Arial" panose="020B0604020202020204" pitchFamily="34" charset="0"/>
                <a:cs typeface="Arial" panose="020B0604020202020204" pitchFamily="34" charset="0"/>
              </a:rPr>
              <a:t>  </a:t>
            </a:r>
            <a:endParaRPr lang="ar-SA" sz="1600" dirty="0">
              <a:latin typeface="Arial" panose="020B0604020202020204" pitchFamily="34" charset="0"/>
              <a:cs typeface="Arial" panose="020B0604020202020204" pitchFamily="34" charset="0"/>
            </a:endParaRPr>
          </a:p>
          <a:p>
            <a:endParaRPr lang="ar-SA" sz="1600" dirty="0">
              <a:latin typeface="Arial" panose="020B0604020202020204" pitchFamily="34" charset="0"/>
              <a:cs typeface="Arial" panose="020B0604020202020204" pitchFamily="34" charset="0"/>
            </a:endParaRPr>
          </a:p>
          <a:p>
            <a:r>
              <a:rPr lang="ar-SA" sz="1600" dirty="0">
                <a:latin typeface="Arial" panose="020B0604020202020204" pitchFamily="34" charset="0"/>
                <a:cs typeface="Arial" panose="020B0604020202020204" pitchFamily="34" charset="0"/>
              </a:rPr>
              <a:t> </a:t>
            </a:r>
            <a:r>
              <a:rPr lang="ar-SA" sz="1600" dirty="0" smtClean="0">
                <a:latin typeface="Arial" panose="020B0604020202020204" pitchFamily="34" charset="0"/>
                <a:cs typeface="Arial" panose="020B0604020202020204" pitchFamily="34" charset="0"/>
              </a:rPr>
              <a:t> </a:t>
            </a:r>
            <a:endParaRPr lang="en-US" sz="16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4396" y="4931923"/>
            <a:ext cx="1284599" cy="1715006"/>
          </a:xfrm>
          <a:prstGeom prst="rect">
            <a:avLst/>
          </a:prstGeom>
        </p:spPr>
      </p:pic>
    </p:spTree>
    <p:extLst>
      <p:ext uri="{BB962C8B-B14F-4D97-AF65-F5344CB8AC3E}">
        <p14:creationId xmlns:p14="http://schemas.microsoft.com/office/powerpoint/2010/main" val="1778539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105</TotalTime>
  <Words>433</Words>
  <Application>Microsoft Office PowerPoint</Application>
  <PresentationFormat>Widescreen</PresentationFormat>
  <Paragraphs>98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Tahoma</vt:lpstr>
      <vt:lpstr>Wingdings 3</vt:lpstr>
      <vt:lpstr>Wisp</vt:lpstr>
      <vt:lpstr>السلام عليكم ورحمة الله اهلا سهلا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السلام عليكم ورحمة الله اهلا سهلا</dc:title>
  <dc:creator>Microsoft account</dc:creator>
  <cp:lastModifiedBy>Microsoft account</cp:lastModifiedBy>
  <cp:revision>24</cp:revision>
  <dcterms:created xsi:type="dcterms:W3CDTF">2021-05-30T12:12:31Z</dcterms:created>
  <dcterms:modified xsi:type="dcterms:W3CDTF">2021-05-30T15:36:49Z</dcterms:modified>
</cp:coreProperties>
</file>