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79" r:id="rId11"/>
    <p:sldId id="281" r:id="rId12"/>
    <p:sldId id="266" r:id="rId13"/>
    <p:sldId id="268" r:id="rId14"/>
    <p:sldId id="282" r:id="rId15"/>
    <p:sldId id="269" r:id="rId16"/>
    <p:sldId id="270" r:id="rId17"/>
    <p:sldId id="27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434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59B72-8521-4AFA-8BC7-AB1EEA2B5B3D}" type="datetimeFigureOut">
              <a:rPr lang="en-US" smtClean="0"/>
              <a:t>30-05-21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EF83-94F5-4B10-86C0-819446FED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538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59B72-8521-4AFA-8BC7-AB1EEA2B5B3D}" type="datetimeFigureOut">
              <a:rPr lang="en-US" smtClean="0"/>
              <a:t>30-05-21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EF83-94F5-4B10-86C0-819446FED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690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59B72-8521-4AFA-8BC7-AB1EEA2B5B3D}" type="datetimeFigureOut">
              <a:rPr lang="en-US" smtClean="0"/>
              <a:t>30-05-21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EF83-94F5-4B10-86C0-819446FED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819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59B72-8521-4AFA-8BC7-AB1EEA2B5B3D}" type="datetimeFigureOut">
              <a:rPr lang="en-US" smtClean="0"/>
              <a:t>30-05-21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EF83-94F5-4B10-86C0-819446FED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861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59B72-8521-4AFA-8BC7-AB1EEA2B5B3D}" type="datetimeFigureOut">
              <a:rPr lang="en-US" smtClean="0"/>
              <a:t>30-05-21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EF83-94F5-4B10-86C0-819446FED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23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59B72-8521-4AFA-8BC7-AB1EEA2B5B3D}" type="datetimeFigureOut">
              <a:rPr lang="en-US" smtClean="0"/>
              <a:t>30-05-21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EF83-94F5-4B10-86C0-819446FED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431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59B72-8521-4AFA-8BC7-AB1EEA2B5B3D}" type="datetimeFigureOut">
              <a:rPr lang="en-US" smtClean="0"/>
              <a:t>30-05-21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EF83-94F5-4B10-86C0-819446FED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52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59B72-8521-4AFA-8BC7-AB1EEA2B5B3D}" type="datetimeFigureOut">
              <a:rPr lang="en-US" smtClean="0"/>
              <a:t>30-05-21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EF83-94F5-4B10-86C0-819446FED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59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59B72-8521-4AFA-8BC7-AB1EEA2B5B3D}" type="datetimeFigureOut">
              <a:rPr lang="en-US" smtClean="0"/>
              <a:t>30-05-21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EF83-94F5-4B10-86C0-819446FED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805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59B72-8521-4AFA-8BC7-AB1EEA2B5B3D}" type="datetimeFigureOut">
              <a:rPr lang="en-US" smtClean="0"/>
              <a:t>30-05-21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EF83-94F5-4B10-86C0-819446FED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921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59B72-8521-4AFA-8BC7-AB1EEA2B5B3D}" type="datetimeFigureOut">
              <a:rPr lang="en-US" smtClean="0"/>
              <a:t>30-05-21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EF83-94F5-4B10-86C0-819446FED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441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59B72-8521-4AFA-8BC7-AB1EEA2B5B3D}" type="datetimeFigureOut">
              <a:rPr lang="en-US" smtClean="0"/>
              <a:t>30-05-21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4EF83-94F5-4B10-86C0-819446FED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91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E-mail-joyshinha@gmail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" t="3005" r="2245" b="4976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167945" y="936374"/>
            <a:ext cx="8251063" cy="4985251"/>
            <a:chOff x="2657343" y="1279998"/>
            <a:chExt cx="7484236" cy="449054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7343" y="1279998"/>
              <a:ext cx="7484236" cy="4490541"/>
            </a:xfrm>
            <a:prstGeom prst="rect">
              <a:avLst/>
            </a:prstGeom>
          </p:spPr>
        </p:pic>
        <p:sp>
          <p:nvSpPr>
            <p:cNvPr id="5" name="Oval 4"/>
            <p:cNvSpPr/>
            <p:nvPr/>
          </p:nvSpPr>
          <p:spPr>
            <a:xfrm>
              <a:off x="2657343" y="1400256"/>
              <a:ext cx="7484235" cy="265658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8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স্বাগতম</a:t>
              </a:r>
              <a:r>
                <a:rPr lang="en-US" sz="9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649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" t="3005" r="2245" b="497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749" y="757024"/>
            <a:ext cx="4649538" cy="316031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021983" y="4340047"/>
            <a:ext cx="8487178" cy="177165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 শিক্ষকের পাঠদান ভিডিওর মাধ্যমে বিভিন্ন স্কুলে পাঠদান। 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88" y="757025"/>
            <a:ext cx="5465248" cy="316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7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" t="3005" r="2245" b="497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372" y="912977"/>
            <a:ext cx="4686904" cy="34400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12977"/>
            <a:ext cx="5025578" cy="3440082"/>
          </a:xfrm>
          <a:prstGeom prst="rect">
            <a:avLst/>
          </a:prstGeom>
        </p:spPr>
      </p:pic>
      <p:sp>
        <p:nvSpPr>
          <p:cNvPr id="5" name="Flowchart: Alternate Process 4"/>
          <p:cNvSpPr/>
          <p:nvPr/>
        </p:nvSpPr>
        <p:spPr>
          <a:xfrm>
            <a:off x="2092715" y="4853912"/>
            <a:ext cx="8043863" cy="1353696"/>
          </a:xfrm>
          <a:prstGeom prst="flowChartAlternateProcess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অনলাইনে উন্মুক্ত পৃথিবীর বড় বড় বিশ্ববিদ্যালয়ের অসংখ্য কোর্স। যা গ্রহনে উপকৃত হুওয়া যায়। 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50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" t="3005" r="2245" b="4976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97136" y="5540249"/>
            <a:ext cx="66127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বাংলাদেশেও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পোর্টাল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হয়েছে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67514" y="2287985"/>
            <a:ext cx="18473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6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071427" y="410900"/>
            <a:ext cx="6387736" cy="8795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লার্নিং</a:t>
            </a:r>
            <a:endParaRPr lang="en-US" sz="5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aptur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766" y="1789224"/>
            <a:ext cx="4422420" cy="342798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 descr="hh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8765" y="1701363"/>
            <a:ext cx="4698581" cy="342798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724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" t="3005" r="2245" b="4976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12890" y="3134882"/>
            <a:ext cx="93758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শিক্ষার মান বৃদ্ধিতে ই-লার্নিং কী ভুমিকা রাখতে পারে </a:t>
            </a:r>
            <a:r>
              <a:rPr lang="bn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bn-BD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 । 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733801" y="1425302"/>
            <a:ext cx="4724400" cy="8795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6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2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" t="3005" r="2245" b="497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609859" y="758630"/>
            <a:ext cx="8847786" cy="8795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bn-IN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 সীমাবদ্ধতা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49263" y="2833352"/>
            <a:ext cx="548463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 স্পিড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 অবকাঠামো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শিখনসামগ্রী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94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" t="3005" r="2245" b="4976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00766" y="317213"/>
            <a:ext cx="10212947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n-IN" dirty="0"/>
          </a:p>
          <a:p>
            <a:endParaRPr lang="bn-IN" dirty="0"/>
          </a:p>
          <a:p>
            <a:endParaRPr lang="bn-IN" dirty="0"/>
          </a:p>
          <a:p>
            <a:endParaRPr lang="bn-IN" sz="2800" b="1" dirty="0" smtClean="0">
              <a:solidFill>
                <a:schemeClr val="accent6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b="1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IN" sz="2800" b="1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। ই-লার্নিং শব্দটির পূর্ণরূপ কী?</a:t>
            </a:r>
          </a:p>
          <a:p>
            <a:r>
              <a:rPr lang="bn-IN" sz="2800" b="1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ক) </a:t>
            </a:r>
            <a:r>
              <a:rPr lang="bn-IN" sz="2800" b="1">
                <a:latin typeface="NikoshBAN" pitchFamily="2" charset="0"/>
                <a:cs typeface="NikoshBAN" pitchFamily="2" charset="0"/>
              </a:rPr>
              <a:t>ইলেকট্রনিক লার্নিং</a:t>
            </a:r>
            <a:r>
              <a:rPr lang="en-US" sz="2800" b="1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খ) জি-লার্নিং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) ইমার্জেন্সি লার্নিং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ঘ) ইন্টারনেট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লার্নিং</a:t>
            </a:r>
            <a:endParaRPr lang="bn-IN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IN" sz="2800" b="1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। পাঠদান করার জন্য সিডি রম,ইন্টারনেট,ব্যক্তিগত নেটওয়ার্ক কিংবা টিভি চ্যানেল ব্যবহার </a:t>
            </a:r>
            <a:r>
              <a:rPr lang="bn-IN" sz="2800" b="1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করার </a:t>
            </a:r>
            <a:r>
              <a:rPr lang="en-US" sz="2800" b="1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পদ্ধতিকে কী বলে?</a:t>
            </a:r>
          </a:p>
          <a:p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ক) ডি-লার্নিং  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     খ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) ই-লার্নিং 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গ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) আই-লার্নিং  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ঘ) জি-লার্নিং </a:t>
            </a:r>
            <a:endParaRPr lang="bn-IN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IN" sz="2800" b="1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। নিচের কোনটি সনাতন পদ্ধতিতে পাঠদানের পরিপূরক?</a:t>
            </a:r>
          </a:p>
          <a:p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ক) ডি-লার্নিং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খ) জি-লার্নিং  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) ই-লার্নিং   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    ঘ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)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আই-লার্নিং</a:t>
            </a:r>
            <a:endParaRPr lang="bn-IN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IN" sz="2800" b="1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। শ্রেণিকক্ষে এবং পাশাপাশি ঘরে বসে কীভাবে সহজ উপায়ে শিক্ষা লাভ করা যায়?</a:t>
            </a:r>
          </a:p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   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) পাঠ্যবই, রেফারেন্স বইয়ের সাহায্যে   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) শ্রেণি শিক্ষক ও গৃহ শিক্ষকের সহায়তায়</a:t>
            </a:r>
          </a:p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    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গ) শিক্ষমূলক মল্টিমিডিয়া সিডির সাহায্যে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ঘ) লাইব্রেরিতে গিয়ে</a:t>
            </a:r>
          </a:p>
        </p:txBody>
      </p:sp>
      <p:sp>
        <p:nvSpPr>
          <p:cNvPr id="4" name="Oval 3"/>
          <p:cNvSpPr/>
          <p:nvPr/>
        </p:nvSpPr>
        <p:spPr>
          <a:xfrm>
            <a:off x="4472020" y="217717"/>
            <a:ext cx="2667381" cy="8795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5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" t="3005" r="2245" b="4976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97275" y="4526521"/>
            <a:ext cx="8534400" cy="1507067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mtClean="0"/>
              <a:t/>
            </a:r>
            <a:br>
              <a:rPr lang="bn-IN" smtClean="0"/>
            </a:br>
            <a:r>
              <a:rPr lang="bn-IN" smtClean="0"/>
              <a:t/>
            </a:r>
            <a:br>
              <a:rPr lang="bn-IN" smtClean="0"/>
            </a:b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211077" y="1848996"/>
            <a:ext cx="4364182" cy="83127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5142" y="3864801"/>
            <a:ext cx="99928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itchFamily="2" charset="0"/>
                <a:cs typeface="NikoshBAN" pitchFamily="2" charset="0"/>
              </a:rPr>
              <a:t>বাংলাদেশে বর্তমান শিক্ষা ব্যবস্থায় ই-লার্নিং এর গুরুত্ব ব্যাখ্যা কর।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74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" t="3005" r="2245" b="4976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407" y="1157824"/>
            <a:ext cx="6958883" cy="454235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1861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" t="3005" r="2245" b="497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009624" y="784939"/>
            <a:ext cx="4378817" cy="114622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BD" sz="24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Freeform 3"/>
          <p:cNvSpPr/>
          <p:nvPr/>
        </p:nvSpPr>
        <p:spPr>
          <a:xfrm>
            <a:off x="6259132" y="2331076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Multidocument 6"/>
          <p:cNvSpPr/>
          <p:nvPr/>
        </p:nvSpPr>
        <p:spPr>
          <a:xfrm>
            <a:off x="837127" y="2912774"/>
            <a:ext cx="5486400" cy="3487354"/>
          </a:xfrm>
          <a:prstGeom prst="flowChartMultidocumen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5400" dirty="0" smtClean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জয়দেব </a:t>
            </a:r>
            <a:r>
              <a:rPr lang="bn-BD" sz="5400" dirty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কুমার </a:t>
            </a:r>
            <a:r>
              <a:rPr lang="bn-BD" sz="5400" dirty="0" smtClean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মন্ডল</a:t>
            </a:r>
            <a:endParaRPr lang="bn-IN" sz="5400" dirty="0">
              <a:solidFill>
                <a:srgbClr val="990099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IN" sz="3200" dirty="0" smtClean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bn-IN" sz="3200" dirty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IN" sz="3200" dirty="0" smtClean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(আইসিটি) </a:t>
            </a:r>
            <a:endParaRPr lang="en-US" sz="3600" dirty="0">
              <a:solidFill>
                <a:srgbClr val="990099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2000" dirty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পৈকখালী হাজী এস এন জামান মাধ্যমিক বিদ্যালয়।</a:t>
            </a:r>
            <a:endParaRPr lang="bn-BD" dirty="0">
              <a:solidFill>
                <a:srgbClr val="990099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2400" dirty="0" smtClean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ভান্ডারিয়া</a:t>
            </a:r>
            <a:r>
              <a:rPr lang="bn-BD" sz="2400" dirty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, পিরোজপুর</a:t>
            </a:r>
            <a:r>
              <a:rPr lang="bn-IN" sz="2400" dirty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solidFill>
                <a:srgbClr val="990099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3"/>
              </a:rPr>
              <a:t>E-mail-joyshinha@gmail.com</a:t>
            </a:r>
            <a:endParaRPr lang="en-US" sz="2000" b="1" dirty="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4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Cont:01775902929</a:t>
            </a:r>
            <a:endParaRPr lang="bn-BD" sz="2400" b="1" dirty="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lowchart: Multidocument 8"/>
          <p:cNvSpPr/>
          <p:nvPr/>
        </p:nvSpPr>
        <p:spPr>
          <a:xfrm flipH="1">
            <a:off x="6323527" y="2912774"/>
            <a:ext cx="5112912" cy="3487354"/>
          </a:xfrm>
          <a:prstGeom prst="flowChartMultidocumen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bn-IN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ঃদশম 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r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r"/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r">
              <a:defRPr/>
            </a:pP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</a:t>
            </a:r>
            <a:endParaRPr lang="bn-BD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19CB3C8-580E-4054-9785-59EA6A1162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825" y="376883"/>
            <a:ext cx="2484245" cy="2535892"/>
          </a:xfrm>
          <a:prstGeom prst="rect">
            <a:avLst/>
          </a:prstGeom>
        </p:spPr>
      </p:pic>
      <p:pic>
        <p:nvPicPr>
          <p:cNvPr id="12" name="Picture 11" descr="E:\joy\DSC_6797ggggggg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07372" y="401969"/>
            <a:ext cx="2522868" cy="24776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038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" t="3005" r="2245" b="497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online-classroom-routin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157" y="1642757"/>
            <a:ext cx="5177307" cy="363758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42293494-619B-487A-A9AF-33A7F3C8B166}"/>
              </a:ext>
            </a:extLst>
          </p:cNvPr>
          <p:cNvSpPr/>
          <p:nvPr/>
        </p:nvSpPr>
        <p:spPr>
          <a:xfrm>
            <a:off x="940158" y="463638"/>
            <a:ext cx="10328856" cy="71548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</a:t>
            </a:r>
            <a:r>
              <a:rPr lang="en-US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খেয়াল</a:t>
            </a:r>
            <a:r>
              <a: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 </a:t>
            </a:r>
            <a:endParaRPr lang="en-US" sz="5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3ADF5EE2-4F52-44BB-82C3-A6C4A6345319}"/>
              </a:ext>
            </a:extLst>
          </p:cNvPr>
          <p:cNvSpPr/>
          <p:nvPr/>
        </p:nvSpPr>
        <p:spPr>
          <a:xfrm>
            <a:off x="1408804" y="5525037"/>
            <a:ext cx="9045041" cy="85000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bn-BD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ছবিগুলো দে</a:t>
            </a:r>
            <a:r>
              <a:rPr lang="bn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 কী বুঝ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7" name="Picture 6" descr="images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7465" y="1642757"/>
            <a:ext cx="5151550" cy="3637580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87244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" t="3005" r="2245" b="4976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685903" y="622970"/>
            <a:ext cx="4820195" cy="107115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r>
              <a:rPr lang="bn-BD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9592" y="1623728"/>
            <a:ext cx="60872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>
                <a:latin typeface="NikoshBAN" pitchFamily="2" charset="0"/>
                <a:cs typeface="NikoshBAN" pitchFamily="2" charset="0"/>
              </a:rPr>
              <a:t>ই-লার্নিং ও বাংলাদেশ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368" y="2764632"/>
            <a:ext cx="9579736" cy="337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89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" t="3005" r="2245" b="4976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297751" y="689350"/>
            <a:ext cx="3906783" cy="107115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BD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25700" y="2215167"/>
            <a:ext cx="8850886" cy="3412902"/>
          </a:xfrm>
          <a:prstGeom prst="rect">
            <a:avLst/>
          </a:prstGeom>
          <a:solidFill>
            <a:srgbClr val="0070C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…</a:t>
            </a:r>
          </a:p>
          <a:p>
            <a:endParaRPr lang="bn-IN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BD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; 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শিক্ষায়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; 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; </a:t>
            </a:r>
            <a:endParaRPr lang="bn-BD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21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" t="3005" r="2245" b="4976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74287" y="1046356"/>
            <a:ext cx="41341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u="sng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ই-লার্নিং </a:t>
            </a:r>
            <a:r>
              <a:rPr lang="bn-IN" sz="6000" b="1" u="sng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6000" b="1" u="sng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?- </a:t>
            </a:r>
            <a:endParaRPr lang="bn-IN" sz="6000" b="1" u="sng" dirty="0" smtClean="0">
              <a:solidFill>
                <a:schemeClr val="accent6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latin typeface="NikoshBAN" pitchFamily="2" charset="0"/>
                <a:cs typeface="NikoshBAN" pitchFamily="2" charset="0"/>
              </a:rPr>
              <a:t>শব্দটি ইলেকট্রনিক লার্নিং কথাটির সংক্ষিপ্ত রূপ। এটি প্রযুক্তি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নির্ভর</a:t>
            </a:r>
            <a:r>
              <a:rPr lang="bn-IN" sz="4400" b="1" dirty="0">
                <a:latin typeface="NikoshBAN" pitchFamily="2" charset="0"/>
                <a:cs typeface="NikoshBAN" pitchFamily="2" charset="0"/>
              </a:rPr>
              <a:t> লার্নিং 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istance-Learning-Online-Education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V="1">
            <a:off x="1281556" y="1502463"/>
            <a:ext cx="4916683" cy="394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82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" t="3005" r="2245" b="4976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119998" y="894464"/>
            <a:ext cx="6148243" cy="107115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bn-IN" sz="6000" b="1" u="sng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397613" y="5035298"/>
            <a:ext cx="19093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সিডিরম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413632" y="5187445"/>
            <a:ext cx="26716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656719" y="5127630"/>
            <a:ext cx="20217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/>
              <a:t>টিভি</a:t>
            </a:r>
            <a:r>
              <a:rPr lang="en-US" sz="3200" b="1" dirty="0"/>
              <a:t> </a:t>
            </a:r>
            <a:r>
              <a:rPr lang="en-US" sz="3200" b="1" dirty="0" err="1"/>
              <a:t>চ্যানেল</a:t>
            </a:r>
            <a:endParaRPr lang="en-US" sz="3200" b="1" dirty="0"/>
          </a:p>
        </p:txBody>
      </p:sp>
      <p:sp>
        <p:nvSpPr>
          <p:cNvPr id="30" name="Rectangle 29"/>
          <p:cNvSpPr/>
          <p:nvPr/>
        </p:nvSpPr>
        <p:spPr>
          <a:xfrm rot="10800000" flipV="1">
            <a:off x="3878353" y="5097688"/>
            <a:ext cx="231576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ইন্টারনেট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1" name="Picture 30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1051" y="2330641"/>
            <a:ext cx="2274950" cy="245581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2" name="Picture 31" descr="cd_drive_3709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7887" y="2228885"/>
            <a:ext cx="2007028" cy="25341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33" name="Group 32"/>
          <p:cNvGrpSpPr/>
          <p:nvPr/>
        </p:nvGrpSpPr>
        <p:grpSpPr>
          <a:xfrm>
            <a:off x="9402930" y="2382892"/>
            <a:ext cx="2108913" cy="2515022"/>
            <a:chOff x="7863841" y="1218962"/>
            <a:chExt cx="3673024" cy="1648823"/>
          </a:xfrm>
        </p:grpSpPr>
        <p:pic>
          <p:nvPicPr>
            <p:cNvPr id="34" name="Picture 33" descr="download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93740" y="1218962"/>
              <a:ext cx="2143125" cy="1648823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35" name="Picture 34" descr="images (3)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63841" y="1224628"/>
              <a:ext cx="1528355" cy="1623074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pic>
        <p:nvPicPr>
          <p:cNvPr id="36" name="Picture 35" descr="Step 14-compressed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85918" y="2354692"/>
            <a:ext cx="2327095" cy="25282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3504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" t="3005" r="2245" b="497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49506" y="2664839"/>
            <a:ext cx="9661619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400" b="1" dirty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ই-</a:t>
            </a:r>
            <a:r>
              <a:rPr lang="en-US" sz="4400" b="1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লার্নিংএর</a:t>
            </a:r>
            <a:r>
              <a:rPr lang="en-US" sz="44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400" b="1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মাধ্যমে</a:t>
            </a:r>
            <a:r>
              <a:rPr lang="en-US" sz="44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400" b="1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শিক্ষা</a:t>
            </a:r>
            <a:r>
              <a:rPr lang="en-US" sz="44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400" b="1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গ্রহণ</a:t>
            </a:r>
            <a:r>
              <a:rPr lang="en-US" sz="44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400" b="1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করতে</a:t>
            </a:r>
            <a:r>
              <a:rPr lang="en-US" sz="44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400" b="1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হলে</a:t>
            </a:r>
            <a:r>
              <a:rPr lang="en-US" sz="44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400" b="1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কী</a:t>
            </a:r>
            <a:r>
              <a:rPr lang="en-US" sz="44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400" b="1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কী</a:t>
            </a:r>
            <a:r>
              <a:rPr lang="en-US" sz="44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endParaRPr lang="bn-IN" sz="4400" b="1" kern="11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ea typeface="NikoshBAN" pitchFamily="2" charset="0"/>
              <a:cs typeface="NikoshBAN" panose="02000000000000000000" pitchFamily="2" charset="0"/>
              <a:sym typeface="Wingdings"/>
            </a:endParaRPr>
          </a:p>
          <a:p>
            <a:pPr marL="742950" indent="-742950"/>
            <a:r>
              <a:rPr lang="bn-IN" sz="44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      </a:t>
            </a:r>
            <a:r>
              <a:rPr lang="en-US" sz="4400" b="1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মাধ্যম</a:t>
            </a:r>
            <a:r>
              <a:rPr lang="en-US" sz="44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400" b="1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ব্যবহার</a:t>
            </a:r>
            <a:r>
              <a:rPr lang="en-US" sz="44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400" b="1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করবে</a:t>
            </a:r>
            <a:r>
              <a:rPr lang="bn-IN" sz="44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?</a:t>
            </a:r>
            <a:endParaRPr lang="bn-BD" sz="4400" spc="150" dirty="0">
              <a:ln w="11430"/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173734" y="1121217"/>
            <a:ext cx="5093630" cy="11408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6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r>
              <a:rPr lang="bn-IN" sz="8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34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" t="3005" r="2245" b="497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693125" y="808471"/>
            <a:ext cx="6805749" cy="107115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মাধ্য</a:t>
            </a:r>
            <a:r>
              <a:rPr lang="bn-IN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মে পাঠ দান</a:t>
            </a:r>
            <a:r>
              <a:rPr lang="bn-IN" sz="5400" b="1" u="sng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96047" y="4962180"/>
            <a:ext cx="7799903" cy="13386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টেলিভিশনে</a:t>
            </a:r>
            <a:r>
              <a:rPr lang="bn-IN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মাল্টিমিডিয়া</a:t>
            </a:r>
            <a:r>
              <a:rPr lang="bn-BD" sz="4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ই-লার্নিং পদ্ধতি। যা ব্যবহার করে শিক্ষা ব্যবস্থা বিকশিত হচ্ছে।  </a:t>
            </a:r>
            <a:endParaRPr lang="en-U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849" y="1892758"/>
            <a:ext cx="4862615" cy="28981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481" y="1892757"/>
            <a:ext cx="4683349" cy="289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65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337</Words>
  <Application>Microsoft Office PowerPoint</Application>
  <PresentationFormat>Widescreen</PresentationFormat>
  <Paragraphs>62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NikoshLightBAN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Joydeb</dc:creator>
  <cp:lastModifiedBy>Joydeb</cp:lastModifiedBy>
  <cp:revision>16</cp:revision>
  <dcterms:created xsi:type="dcterms:W3CDTF">2021-05-29T10:56:46Z</dcterms:created>
  <dcterms:modified xsi:type="dcterms:W3CDTF">2021-05-30T05:01:01Z</dcterms:modified>
</cp:coreProperties>
</file>