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sldIdLst>
    <p:sldId id="256" r:id="rId3"/>
    <p:sldId id="257" r:id="rId4"/>
    <p:sldId id="282" r:id="rId5"/>
    <p:sldId id="289" r:id="rId6"/>
    <p:sldId id="260" r:id="rId7"/>
    <p:sldId id="288" r:id="rId8"/>
    <p:sldId id="262" r:id="rId9"/>
    <p:sldId id="263" r:id="rId10"/>
    <p:sldId id="290" r:id="rId11"/>
    <p:sldId id="261" r:id="rId12"/>
    <p:sldId id="283" r:id="rId13"/>
    <p:sldId id="285" r:id="rId14"/>
    <p:sldId id="270" r:id="rId15"/>
    <p:sldId id="265" r:id="rId16"/>
    <p:sldId id="271" r:id="rId17"/>
    <p:sldId id="287" r:id="rId18"/>
    <p:sldId id="286" r:id="rId19"/>
    <p:sldId id="276" r:id="rId20"/>
    <p:sldId id="272" r:id="rId21"/>
    <p:sldId id="273" r:id="rId22"/>
    <p:sldId id="275" r:id="rId23"/>
    <p:sldId id="277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0066"/>
    <a:srgbClr val="FF6600"/>
    <a:srgbClr val="000066"/>
    <a:srgbClr val="990099"/>
    <a:srgbClr val="663300"/>
    <a:srgbClr val="33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1686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30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450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3000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27D9-9248-45FF-A06E-7287148B0F00}" type="datetimeFigureOut">
              <a:rPr lang="en-US" smtClean="0"/>
              <a:pPr/>
              <a:t>5/30/2021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9302E-1CCB-477B-99DE-518C37A1BF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0759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27D9-9248-45FF-A06E-7287148B0F00}" type="datetimeFigureOut">
              <a:rPr lang="en-US" smtClean="0"/>
              <a:pPr/>
              <a:t>5/30/2021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9302E-1CCB-477B-99DE-518C37A1BF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6152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27D9-9248-45FF-A06E-7287148B0F00}" type="datetimeFigureOut">
              <a:rPr lang="en-US" smtClean="0"/>
              <a:pPr/>
              <a:t>5/30/2021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9302E-1CCB-477B-99DE-518C37A1BF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1208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27D9-9248-45FF-A06E-7287148B0F00}" type="datetimeFigureOut">
              <a:rPr lang="en-US" smtClean="0"/>
              <a:pPr/>
              <a:t>5/30/2021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9302E-1CCB-477B-99DE-518C37A1BF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209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27D9-9248-45FF-A06E-7287148B0F00}" type="datetimeFigureOut">
              <a:rPr lang="en-US" smtClean="0"/>
              <a:pPr/>
              <a:t>5/30/2021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9302E-1CCB-477B-99DE-518C37A1BF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993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27D9-9248-45FF-A06E-7287148B0F00}" type="datetimeFigureOut">
              <a:rPr lang="en-US" smtClean="0"/>
              <a:pPr/>
              <a:t>5/30/2021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9302E-1CCB-477B-99DE-518C37A1BF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0277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27D9-9248-45FF-A06E-7287148B0F00}" type="datetimeFigureOut">
              <a:rPr lang="en-US" smtClean="0"/>
              <a:pPr/>
              <a:t>5/30/2021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9302E-1CCB-477B-99DE-518C37A1BF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7642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27D9-9248-45FF-A06E-7287148B0F00}" type="datetimeFigureOut">
              <a:rPr lang="en-US" smtClean="0"/>
              <a:pPr/>
              <a:t>5/30/2021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9302E-1CCB-477B-99DE-518C37A1BF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566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1864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27D9-9248-45FF-A06E-7287148B0F00}" type="datetimeFigureOut">
              <a:rPr lang="en-US" smtClean="0"/>
              <a:pPr/>
              <a:t>5/30/2021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9302E-1CCB-477B-99DE-518C37A1BF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5801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27D9-9248-45FF-A06E-7287148B0F00}" type="datetimeFigureOut">
              <a:rPr lang="en-US" smtClean="0"/>
              <a:pPr/>
              <a:t>5/30/2021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9302E-1CCB-477B-99DE-518C37A1BF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7408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27D9-9248-45FF-A06E-7287148B0F00}" type="datetimeFigureOut">
              <a:rPr lang="en-US" smtClean="0"/>
              <a:pPr/>
              <a:t>5/30/2021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9302E-1CCB-477B-99DE-518C37A1BF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1011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27D9-9248-45FF-A06E-7287148B0F00}" type="datetimeFigureOut">
              <a:rPr lang="en-US" smtClean="0"/>
              <a:pPr/>
              <a:t>5/30/2021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9302E-1CCB-477B-99DE-518C37A1BF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68731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27D9-9248-45FF-A06E-7287148B0F00}" type="datetimeFigureOut">
              <a:rPr lang="en-US" smtClean="0"/>
              <a:pPr/>
              <a:t>5/30/2021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9302E-1CCB-477B-99DE-518C37A1BF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1396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27D9-9248-45FF-A06E-7287148B0F00}" type="datetimeFigureOut">
              <a:rPr lang="en-US" smtClean="0"/>
              <a:pPr/>
              <a:t>5/30/2021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9302E-1CCB-477B-99DE-518C37A1BF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4387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27D9-9248-45FF-A06E-7287148B0F00}" type="datetimeFigureOut">
              <a:rPr lang="en-US" smtClean="0"/>
              <a:pPr/>
              <a:t>5/30/2021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9302E-1CCB-477B-99DE-518C37A1BF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3411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27D9-9248-45FF-A06E-7287148B0F00}" type="datetimeFigureOut">
              <a:rPr lang="en-US" smtClean="0"/>
              <a:pPr/>
              <a:t>5/30/2021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9302E-1CCB-477B-99DE-518C37A1BF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8944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27D9-9248-45FF-A06E-7287148B0F00}" type="datetimeFigureOut">
              <a:rPr lang="en-US" smtClean="0"/>
              <a:pPr/>
              <a:t>5/30/2021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9302E-1CCB-477B-99DE-518C37A1BF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1609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27D9-9248-45FF-A06E-7287148B0F00}" type="datetimeFigureOut">
              <a:rPr lang="en-US" smtClean="0"/>
              <a:pPr/>
              <a:t>5/30/2021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9302E-1CCB-477B-99DE-518C37A1BF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138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517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596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227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40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489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215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199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934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25727D9-9248-45FF-A06E-7287148B0F00}" type="datetimeFigureOut">
              <a:rPr lang="en-US" smtClean="0"/>
              <a:pPr/>
              <a:t>5/30/2021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019302E-1CCB-477B-99DE-518C37A1BF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62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  <p:sldLayoutId id="2147483738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0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65DC36-899B-4EC6-B75D-35478BEF47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06" y="1958459"/>
            <a:ext cx="8662988" cy="48460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9D7A47D-3AF2-40C1-B9CC-8D9417D7EF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025" y="53459"/>
            <a:ext cx="569595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43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D889B7-BCA4-4EB2-AB1B-6503FF6846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17" r="22209" b="12652"/>
          <a:stretch/>
        </p:blipFill>
        <p:spPr>
          <a:xfrm>
            <a:off x="7069775" y="0"/>
            <a:ext cx="2066308" cy="47857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CC7C981-F806-4ED1-94C3-527C1A5FA772}"/>
              </a:ext>
            </a:extLst>
          </p:cNvPr>
          <p:cNvSpPr/>
          <p:nvPr/>
        </p:nvSpPr>
        <p:spPr>
          <a:xfrm>
            <a:off x="228600" y="208002"/>
            <a:ext cx="8550236" cy="1107996"/>
          </a:xfrm>
          <a:prstGeom prst="rect">
            <a:avLst/>
          </a:prstGeom>
          <a:solidFill>
            <a:srgbClr val="FF6600"/>
          </a:solidFill>
          <a:ln>
            <a:solidFill>
              <a:srgbClr val="FF0066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 algn="ctr"/>
            <a:r>
              <a:rPr lang="en-GB" sz="6600" b="1" dirty="0" err="1">
                <a:latin typeface="SutonnyMJ" pitchFamily="2" charset="0"/>
                <a:cs typeface="SutonnyMJ" pitchFamily="2" charset="0"/>
              </a:rPr>
              <a:t>i‡³i</a:t>
            </a:r>
            <a:r>
              <a:rPr lang="en-GB" sz="6600" b="1" dirty="0">
                <a:latin typeface="SutonnyMJ" pitchFamily="2" charset="0"/>
                <a:cs typeface="SutonnyMJ" pitchFamily="2" charset="0"/>
              </a:rPr>
              <a:t> ‰</a:t>
            </a:r>
            <a:r>
              <a:rPr lang="en-GB" sz="6600" b="1" dirty="0" err="1">
                <a:latin typeface="SutonnyMJ" pitchFamily="2" charset="0"/>
                <a:cs typeface="SutonnyMJ" pitchFamily="2" charset="0"/>
              </a:rPr>
              <a:t>ewkó</a:t>
            </a:r>
            <a:r>
              <a:rPr lang="en-GB" sz="6600" b="1" dirty="0">
                <a:latin typeface="SutonnyMJ" pitchFamily="2" charset="0"/>
                <a:cs typeface="SutonnyMJ" pitchFamily="2" charset="0"/>
              </a:rPr>
              <a:t>¨: </a:t>
            </a:r>
            <a:endParaRPr lang="en-US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9843BE-4EE3-45B4-AF1F-C2618FDD9505}"/>
              </a:ext>
            </a:extLst>
          </p:cNvPr>
          <p:cNvSpPr txBox="1"/>
          <p:nvPr/>
        </p:nvSpPr>
        <p:spPr>
          <a:xfrm>
            <a:off x="365164" y="1315998"/>
            <a:ext cx="877883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GB" sz="4000" dirty="0" err="1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1.i‡³i</a:t>
            </a:r>
            <a:r>
              <a:rPr lang="en-GB" sz="4000" dirty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GB" sz="4000" dirty="0" err="1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তাপ</a:t>
            </a:r>
            <a:r>
              <a:rPr lang="en-GB" sz="4000" dirty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GB" sz="4000" dirty="0" err="1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gvÎv</a:t>
            </a:r>
            <a:r>
              <a:rPr lang="en-GB" sz="4000" dirty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GB" sz="4000" dirty="0" err="1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M‡o</a:t>
            </a:r>
            <a:r>
              <a:rPr lang="en-GB" sz="4000" dirty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7.35-7.45|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GB" sz="4000" dirty="0" err="1">
                <a:solidFill>
                  <a:schemeClr val="accent4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2.mRxe</a:t>
            </a:r>
            <a:r>
              <a:rPr lang="en-GB" sz="4000" dirty="0">
                <a:solidFill>
                  <a:schemeClr val="accent4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GB" sz="4000" dirty="0" err="1">
                <a:solidFill>
                  <a:schemeClr val="accent4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i‡³i</a:t>
            </a:r>
            <a:r>
              <a:rPr lang="en-GB" sz="4000" dirty="0">
                <a:solidFill>
                  <a:schemeClr val="accent4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GB" sz="4000" dirty="0" err="1">
                <a:solidFill>
                  <a:schemeClr val="accent4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ZvcgvÎv</a:t>
            </a:r>
            <a:r>
              <a:rPr lang="en-GB" sz="4000" dirty="0">
                <a:solidFill>
                  <a:schemeClr val="accent4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36</a:t>
            </a:r>
            <a:r>
              <a:rPr lang="en-GB" sz="4000" baseline="30000" dirty="0">
                <a:solidFill>
                  <a:schemeClr val="accent4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0</a:t>
            </a:r>
            <a:r>
              <a:rPr lang="en-GB" sz="4000" dirty="0">
                <a:solidFill>
                  <a:schemeClr val="accent4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-38</a:t>
            </a:r>
            <a:r>
              <a:rPr lang="en-GB" sz="4000" baseline="30000" dirty="0">
                <a:solidFill>
                  <a:schemeClr val="accent4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0</a:t>
            </a:r>
            <a:r>
              <a:rPr lang="en-GB" sz="4000" dirty="0">
                <a:solidFill>
                  <a:schemeClr val="accent4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GB" sz="4000" dirty="0" err="1">
                <a:solidFill>
                  <a:schemeClr val="accent4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mjwmqvm</a:t>
            </a:r>
            <a:r>
              <a:rPr lang="en-GB" sz="4000" dirty="0">
                <a:solidFill>
                  <a:schemeClr val="accent4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/ 94</a:t>
            </a:r>
            <a:r>
              <a:rPr lang="en-GB" sz="4000" baseline="30000" dirty="0">
                <a:solidFill>
                  <a:schemeClr val="accent4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0</a:t>
            </a:r>
            <a:r>
              <a:rPr lang="en-GB" sz="4000" dirty="0">
                <a:solidFill>
                  <a:schemeClr val="accent4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-96</a:t>
            </a:r>
            <a:r>
              <a:rPr lang="en-GB" sz="4000" baseline="30000" dirty="0">
                <a:solidFill>
                  <a:schemeClr val="accent4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0</a:t>
            </a:r>
            <a:r>
              <a:rPr lang="en-GB" sz="4000" dirty="0">
                <a:solidFill>
                  <a:schemeClr val="accent4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GB" sz="4000" dirty="0" err="1">
                <a:solidFill>
                  <a:schemeClr val="accent4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dv‡ibnvBU</a:t>
            </a:r>
            <a:r>
              <a:rPr lang="en-GB" sz="4000" dirty="0">
                <a:solidFill>
                  <a:schemeClr val="accent4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GB" sz="4000" dirty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3|15</a:t>
            </a:r>
            <a:r>
              <a:rPr lang="en-GB" sz="4000" baseline="30000" dirty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0</a:t>
            </a:r>
            <a:r>
              <a:rPr lang="en-GB" sz="4000" dirty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-17</a:t>
            </a:r>
            <a:r>
              <a:rPr lang="en-GB" sz="4000" baseline="30000" dirty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0</a:t>
            </a:r>
            <a:r>
              <a:rPr lang="en-GB" sz="4000" dirty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GB" sz="4000" dirty="0" err="1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ZvcgvÎvq</a:t>
            </a:r>
            <a:r>
              <a:rPr lang="en-GB" sz="4000" dirty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GB" sz="4000" dirty="0" err="1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i‡³i</a:t>
            </a:r>
            <a:r>
              <a:rPr lang="en-GB" sz="4000" dirty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GB" sz="4000" dirty="0" err="1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Av‡cwÿK</a:t>
            </a:r>
            <a:r>
              <a:rPr lang="en-GB" sz="4000" dirty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¸</a:t>
            </a:r>
            <a:r>
              <a:rPr lang="en-GB" sz="4000" dirty="0" err="1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iæZ</a:t>
            </a:r>
            <a:r>
              <a:rPr lang="en-GB" sz="4000" dirty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¡ </a:t>
            </a:r>
            <a:r>
              <a:rPr lang="en-GB" sz="4000" dirty="0" err="1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cÖvq</a:t>
            </a:r>
            <a:r>
              <a:rPr lang="en-GB" sz="4000" dirty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GB" sz="4000" dirty="0" err="1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cyiæ‡li</a:t>
            </a:r>
            <a:r>
              <a:rPr lang="en-GB" sz="4000" dirty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GB" sz="4000" dirty="0" err="1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ÿ‡Î</a:t>
            </a:r>
            <a:r>
              <a:rPr lang="en-GB" sz="4000" dirty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1.057 </a:t>
            </a:r>
            <a:r>
              <a:rPr lang="en-GB" sz="4000" dirty="0" err="1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gwnjv</a:t>
            </a:r>
            <a:r>
              <a:rPr lang="en-GB" sz="4000" dirty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‡`</a:t>
            </a:r>
            <a:r>
              <a:rPr lang="en-GB" sz="4000" dirty="0" err="1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GB" sz="4000" dirty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1.053|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GB" sz="40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4| </a:t>
            </a:r>
            <a:r>
              <a:rPr lang="en-GB" sz="40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A‰Re</a:t>
            </a:r>
            <a:r>
              <a:rPr lang="en-GB" sz="40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GB" sz="40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je‡Yi</a:t>
            </a:r>
            <a:r>
              <a:rPr lang="en-GB" sz="40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GB" sz="40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Dcw¯w</a:t>
            </a:r>
            <a:r>
              <a:rPr lang="en-GB" sz="40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¯’‡Z </a:t>
            </a:r>
            <a:r>
              <a:rPr lang="en-GB" sz="40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i³</a:t>
            </a:r>
            <a:r>
              <a:rPr lang="en-GB" sz="40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GB" sz="40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jeYv³</a:t>
            </a:r>
            <a:r>
              <a:rPr lang="en-GB" sz="40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GB" sz="4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5. </a:t>
            </a:r>
            <a:r>
              <a:rPr lang="en-GB" sz="40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i‡³i</a:t>
            </a:r>
            <a:r>
              <a:rPr lang="en-GB" sz="4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GB" sz="40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Av‡cwÿK</a:t>
            </a:r>
            <a:r>
              <a:rPr lang="en-GB" sz="4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mv›`ª</a:t>
            </a:r>
            <a:r>
              <a:rPr lang="en-GB" sz="40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Zv</a:t>
            </a:r>
            <a:r>
              <a:rPr lang="en-GB" sz="4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4-6| </a:t>
            </a:r>
            <a:endParaRPr lang="en-US" sz="96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861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ular Callout 1"/>
          <p:cNvSpPr/>
          <p:nvPr/>
        </p:nvSpPr>
        <p:spPr>
          <a:xfrm>
            <a:off x="990600" y="152400"/>
            <a:ext cx="7315200" cy="1219200"/>
          </a:xfrm>
          <a:prstGeom prst="wedgeRectCallout">
            <a:avLst>
              <a:gd name="adj1" fmla="val -20454"/>
              <a:gd name="adj2" fmla="val 113636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90600" y="381000"/>
            <a:ext cx="7162800" cy="83099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নিম্নে রক্তকণিকার চিত্র </a:t>
            </a:r>
            <a:r>
              <a:rPr lang="en-US" sz="4800" dirty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800" dirty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dirty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4800" dirty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chemeClr val="accent2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843212-5EFF-4921-AFD8-04795D65966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52" y="2264727"/>
            <a:ext cx="8419147" cy="36788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955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AD0859D-AAEC-4902-992E-10C209C742E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55931"/>
            <a:ext cx="8305800" cy="514486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BC6036-07EF-4E73-AF32-982C2087F5B4}"/>
              </a:ext>
            </a:extLst>
          </p:cNvPr>
          <p:cNvSpPr txBox="1"/>
          <p:nvPr/>
        </p:nvSpPr>
        <p:spPr>
          <a:xfrm>
            <a:off x="2057400" y="0"/>
            <a:ext cx="4724400" cy="11079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6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রক্তের উপাদান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55019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1182470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রক্তকণিকার পরিচিতি-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E535AF9-9D87-4F48-8B48-A4101CEC001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592" y="1826894"/>
            <a:ext cx="6486207" cy="38486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221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36042" y="609600"/>
            <a:ext cx="4168129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রক্তে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কনিকার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উপাদান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0200" y="1828140"/>
            <a:ext cx="5020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A87893-2EFD-43A3-B06B-3137553810D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18360"/>
            <a:ext cx="7924799" cy="41300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96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00100" y="156627"/>
            <a:ext cx="75438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*লোহিত রক্তকণিকা</a:t>
            </a:r>
          </a:p>
          <a:p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18B3F55-63F2-4A6D-8CC7-958D44D7B5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4156219"/>
              </p:ext>
            </p:extLst>
          </p:nvPr>
        </p:nvGraphicFramePr>
        <p:xfrm>
          <a:off x="228600" y="881768"/>
          <a:ext cx="8686800" cy="55961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86800">
                  <a:extLst>
                    <a:ext uri="{9D8B030D-6E8A-4147-A177-3AD203B41FA5}">
                      <a16:colId xmlns:a16="http://schemas.microsoft.com/office/drawing/2014/main" val="183478325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60"/>
                        </a:spcAft>
                      </a:pPr>
                      <a:endParaRPr lang="en-US" sz="4000" i="1" dirty="0">
                        <a:solidFill>
                          <a:srgbClr val="000000"/>
                        </a:solidFill>
                        <a:effectLst/>
                        <a:latin typeface="SutonnyMJ" pitchFamily="2" charset="0"/>
                        <a:ea typeface="SutonnyMJ" pitchFamily="2" charset="0"/>
                        <a:cs typeface="SutonnyMJ" pitchFamily="2" charset="0"/>
                      </a:endParaRPr>
                    </a:p>
                  </a:txBody>
                  <a:tcPr marL="33522" marR="33522" marT="0" marB="0"/>
                </a:tc>
                <a:extLst>
                  <a:ext uri="{0D108BD9-81ED-4DB2-BD59-A6C34878D82A}">
                    <a16:rowId xmlns:a16="http://schemas.microsoft.com/office/drawing/2014/main" val="2810341819"/>
                  </a:ext>
                </a:extLst>
              </a:tr>
              <a:tr h="279784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60"/>
                        </a:spcAft>
                      </a:pPr>
                      <a:r>
                        <a:rPr lang="en-GB" sz="4000" dirty="0" err="1"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i³i‡m</a:t>
                      </a:r>
                      <a:r>
                        <a:rPr lang="en-GB" sz="4000" dirty="0"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 we`¨</a:t>
                      </a:r>
                      <a:r>
                        <a:rPr lang="en-GB" sz="4000" dirty="0" err="1"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gvb</a:t>
                      </a:r>
                      <a:r>
                        <a:rPr lang="en-GB" sz="4000" dirty="0"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GB" sz="4000" dirty="0" err="1"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wn‡gv‡Møvweb</a:t>
                      </a:r>
                      <a:r>
                        <a:rPr lang="en-GB" sz="4000" dirty="0"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GB" sz="4000" dirty="0" err="1"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k¦vmiÁK</a:t>
                      </a:r>
                      <a:r>
                        <a:rPr lang="en-GB" sz="4000" dirty="0"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GB" sz="4000" dirty="0" err="1"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hy³</a:t>
                      </a:r>
                      <a:r>
                        <a:rPr lang="en-GB" sz="4000" dirty="0"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GB" sz="4000" dirty="0" err="1"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KwbKv‡K</a:t>
                      </a:r>
                      <a:r>
                        <a:rPr lang="en-GB" sz="4000" dirty="0"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 †</a:t>
                      </a:r>
                      <a:r>
                        <a:rPr lang="en-GB" sz="4000" dirty="0" err="1"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jvwnZ</a:t>
                      </a:r>
                      <a:r>
                        <a:rPr lang="en-GB" sz="4000" dirty="0"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GB" sz="4000" dirty="0" err="1"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KwbKv</a:t>
                      </a:r>
                      <a:r>
                        <a:rPr lang="en-GB" sz="4000" dirty="0"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GB" sz="4000" dirty="0" err="1"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e‡j</a:t>
                      </a:r>
                      <a:r>
                        <a:rPr lang="en-GB" sz="4000" dirty="0"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| </a:t>
                      </a:r>
                      <a:endParaRPr lang="en-US" sz="4000" i="1" dirty="0">
                        <a:solidFill>
                          <a:schemeClr val="tx1"/>
                        </a:solidFill>
                        <a:effectLst/>
                        <a:latin typeface="SutonnyMJ" pitchFamily="2" charset="0"/>
                        <a:ea typeface="SutonnyMJ" pitchFamily="2" charset="0"/>
                        <a:cs typeface="SutonnyMJ" pitchFamily="2" charset="0"/>
                      </a:endParaRPr>
                    </a:p>
                  </a:txBody>
                  <a:tcPr marL="33522" marR="33522" marT="0" marB="0"/>
                </a:tc>
                <a:extLst>
                  <a:ext uri="{0D108BD9-81ED-4DB2-BD59-A6C34878D82A}">
                    <a16:rowId xmlns:a16="http://schemas.microsoft.com/office/drawing/2014/main" val="2406669624"/>
                  </a:ext>
                </a:extLst>
              </a:tr>
              <a:tr h="377184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60"/>
                        </a:spcAft>
                      </a:pPr>
                      <a:r>
                        <a:rPr lang="en-GB" sz="40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gvbe</a:t>
                      </a:r>
                      <a:r>
                        <a:rPr lang="en-GB" sz="40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‡`‡</a:t>
                      </a:r>
                      <a:r>
                        <a:rPr lang="en-GB" sz="40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ni</a:t>
                      </a:r>
                      <a:r>
                        <a:rPr lang="en-GB" sz="40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GB" sz="40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cwiYZ</a:t>
                      </a:r>
                      <a:r>
                        <a:rPr lang="en-GB" sz="40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 †</a:t>
                      </a:r>
                      <a:r>
                        <a:rPr lang="en-GB" sz="40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jvwnZ</a:t>
                      </a:r>
                      <a:r>
                        <a:rPr lang="en-GB" sz="40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GB" sz="40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i³</a:t>
                      </a:r>
                      <a:r>
                        <a:rPr lang="en-GB" sz="40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GB" sz="40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KwYKv</a:t>
                      </a:r>
                      <a:r>
                        <a:rPr lang="en-GB" sz="40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 ‡</a:t>
                      </a:r>
                      <a:r>
                        <a:rPr lang="en-GB" sz="40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MvjvKvi,i³</a:t>
                      </a:r>
                      <a:r>
                        <a:rPr lang="en-GB" sz="40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GB" sz="40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RgvU</a:t>
                      </a:r>
                      <a:r>
                        <a:rPr lang="en-GB" sz="40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GB" sz="40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euvavi</a:t>
                      </a:r>
                      <a:r>
                        <a:rPr lang="en-GB" sz="40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 ci </a:t>
                      </a:r>
                      <a:r>
                        <a:rPr lang="en-GB" sz="40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wØ-AeZj</a:t>
                      </a:r>
                      <a:r>
                        <a:rPr lang="en-GB" sz="40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, </a:t>
                      </a:r>
                      <a:r>
                        <a:rPr lang="en-GB" sz="40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PvKwZ</a:t>
                      </a:r>
                      <a:r>
                        <a:rPr lang="en-GB" sz="40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GB" sz="40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AvK</a:t>
                      </a:r>
                      <a:r>
                        <a:rPr lang="en-GB" sz="40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…</a:t>
                      </a:r>
                      <a:r>
                        <a:rPr lang="en-GB" sz="40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wZi</a:t>
                      </a:r>
                      <a:r>
                        <a:rPr lang="en-GB" sz="40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 | </a:t>
                      </a:r>
                      <a:endParaRPr lang="en-US" sz="4000" i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SutonnyMJ" pitchFamily="2" charset="0"/>
                        <a:ea typeface="SutonnyMJ" pitchFamily="2" charset="0"/>
                        <a:cs typeface="SutonnyMJ" pitchFamily="2" charset="0"/>
                      </a:endParaRPr>
                    </a:p>
                  </a:txBody>
                  <a:tcPr marL="33522" marR="33522" marT="0" marB="0"/>
                </a:tc>
                <a:extLst>
                  <a:ext uri="{0D108BD9-81ED-4DB2-BD59-A6C34878D82A}">
                    <a16:rowId xmlns:a16="http://schemas.microsoft.com/office/drawing/2014/main" val="2493124641"/>
                  </a:ext>
                </a:extLst>
              </a:tr>
              <a:tr h="284626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60"/>
                        </a:spcAft>
                      </a:pPr>
                      <a:r>
                        <a:rPr lang="en-GB" sz="4000" dirty="0" err="1">
                          <a:solidFill>
                            <a:srgbClr val="FFC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wbDwK¬qvm</a:t>
                      </a:r>
                      <a:r>
                        <a:rPr lang="en-GB" sz="4000" dirty="0">
                          <a:solidFill>
                            <a:srgbClr val="FFC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GB" sz="4000" dirty="0" err="1">
                          <a:solidFill>
                            <a:srgbClr val="FFC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wenxb</a:t>
                      </a:r>
                      <a:r>
                        <a:rPr lang="en-GB" sz="4000" dirty="0">
                          <a:solidFill>
                            <a:srgbClr val="FFC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|†</a:t>
                      </a:r>
                      <a:r>
                        <a:rPr lang="en-GB" sz="4000" dirty="0" err="1">
                          <a:solidFill>
                            <a:srgbClr val="FFC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jvwnZ</a:t>
                      </a:r>
                      <a:r>
                        <a:rPr lang="en-GB" sz="4000" dirty="0">
                          <a:solidFill>
                            <a:srgbClr val="FFC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GB" sz="4000" dirty="0" err="1">
                          <a:solidFill>
                            <a:srgbClr val="FFC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KwYKv</a:t>
                      </a:r>
                      <a:r>
                        <a:rPr lang="en-GB" sz="4000" dirty="0">
                          <a:solidFill>
                            <a:srgbClr val="FFC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GB" sz="4000" dirty="0" err="1">
                          <a:solidFill>
                            <a:srgbClr val="FFC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cÖK</a:t>
                      </a:r>
                      <a:r>
                        <a:rPr lang="en-GB" sz="4000" dirty="0">
                          <a:solidFill>
                            <a:srgbClr val="FFC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…Z </a:t>
                      </a:r>
                      <a:r>
                        <a:rPr lang="en-GB" sz="4000" dirty="0" err="1">
                          <a:solidFill>
                            <a:srgbClr val="FFC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wn‡gv‡Møvweb</a:t>
                      </a:r>
                      <a:r>
                        <a:rPr lang="en-GB" sz="4000" dirty="0">
                          <a:solidFill>
                            <a:srgbClr val="FFC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GB" sz="4000" dirty="0" err="1">
                          <a:solidFill>
                            <a:srgbClr val="FFC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fwZ</a:t>
                      </a:r>
                      <a:r>
                        <a:rPr lang="en-GB" sz="4000" dirty="0">
                          <a:solidFill>
                            <a:srgbClr val="FFC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© </a:t>
                      </a:r>
                      <a:r>
                        <a:rPr lang="en-GB" sz="4000" dirty="0" err="1">
                          <a:solidFill>
                            <a:srgbClr val="FFC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fvmgvb</a:t>
                      </a:r>
                      <a:r>
                        <a:rPr lang="en-GB" sz="4000" dirty="0">
                          <a:solidFill>
                            <a:srgbClr val="FFC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GB" sz="4000" dirty="0" err="1">
                          <a:solidFill>
                            <a:srgbClr val="FFC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e¨vM</a:t>
                      </a:r>
                      <a:r>
                        <a:rPr lang="en-GB" sz="4000" dirty="0">
                          <a:solidFill>
                            <a:srgbClr val="FFC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GB" sz="4000" dirty="0" err="1">
                          <a:solidFill>
                            <a:srgbClr val="FFC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Ges</a:t>
                      </a:r>
                      <a:r>
                        <a:rPr lang="en-GB" sz="4000" dirty="0">
                          <a:solidFill>
                            <a:srgbClr val="FFC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GB" sz="4000" dirty="0" err="1">
                          <a:solidFill>
                            <a:srgbClr val="FFC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P¨vÞv</a:t>
                      </a:r>
                      <a:r>
                        <a:rPr lang="en-GB" sz="4000" dirty="0">
                          <a:solidFill>
                            <a:srgbClr val="FFC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GB" sz="4000" dirty="0" err="1">
                          <a:solidFill>
                            <a:srgbClr val="FFC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AvK</a:t>
                      </a:r>
                      <a:r>
                        <a:rPr lang="en-GB" sz="4000" dirty="0">
                          <a:solidFill>
                            <a:srgbClr val="FFC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…</a:t>
                      </a:r>
                      <a:r>
                        <a:rPr lang="en-GB" sz="4000" dirty="0" err="1">
                          <a:solidFill>
                            <a:srgbClr val="FFC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wZi</a:t>
                      </a:r>
                      <a:r>
                        <a:rPr lang="en-GB" sz="4000" dirty="0">
                          <a:solidFill>
                            <a:srgbClr val="FFC00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|</a:t>
                      </a:r>
                      <a:endParaRPr lang="en-US" sz="4000" i="1" dirty="0">
                        <a:solidFill>
                          <a:srgbClr val="FFC000"/>
                        </a:solidFill>
                        <a:effectLst/>
                        <a:latin typeface="SutonnyMJ" pitchFamily="2" charset="0"/>
                        <a:ea typeface="SutonnyMJ" pitchFamily="2" charset="0"/>
                        <a:cs typeface="SutonnyMJ" pitchFamily="2" charset="0"/>
                      </a:endParaRPr>
                    </a:p>
                  </a:txBody>
                  <a:tcPr marL="33522" marR="33522" marT="0" marB="0"/>
                </a:tc>
                <a:extLst>
                  <a:ext uri="{0D108BD9-81ED-4DB2-BD59-A6C34878D82A}">
                    <a16:rowId xmlns:a16="http://schemas.microsoft.com/office/drawing/2014/main" val="1557364592"/>
                  </a:ext>
                </a:extLst>
              </a:tr>
              <a:tr h="273080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2000"/>
                        </a:lnSpc>
                        <a:spcBef>
                          <a:spcPts val="0"/>
                        </a:spcBef>
                        <a:spcAft>
                          <a:spcPts val="60"/>
                        </a:spcAft>
                      </a:pPr>
                      <a:r>
                        <a:rPr lang="en-GB" sz="4000" dirty="0" err="1"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G‡Z</a:t>
                      </a:r>
                      <a:r>
                        <a:rPr lang="en-GB" sz="4000" dirty="0"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GB" sz="4000" dirty="0" err="1"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wn‡gv‡Møvweb</a:t>
                      </a:r>
                      <a:r>
                        <a:rPr lang="en-GB" sz="4000" dirty="0"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GB" sz="4000" dirty="0" err="1"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bvgK</a:t>
                      </a:r>
                      <a:r>
                        <a:rPr lang="en-GB" sz="4000" dirty="0"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GB" sz="4000" dirty="0" err="1"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iÄK</a:t>
                      </a:r>
                      <a:r>
                        <a:rPr lang="en-GB" sz="4000" dirty="0"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GB" sz="4000" dirty="0" err="1"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c`v</a:t>
                      </a:r>
                      <a:r>
                        <a:rPr lang="en-GB" sz="4000" dirty="0"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_© _</a:t>
                      </a:r>
                      <a:r>
                        <a:rPr lang="en-GB" sz="4000" dirty="0" err="1"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vKvi</a:t>
                      </a:r>
                      <a:r>
                        <a:rPr lang="en-GB" sz="4000" dirty="0"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GB" sz="4000" dirty="0" err="1"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Kvi‡Y</a:t>
                      </a:r>
                      <a:r>
                        <a:rPr lang="en-GB" sz="4000" dirty="0"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GB" sz="4000" dirty="0" err="1"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jvj</a:t>
                      </a:r>
                      <a:r>
                        <a:rPr lang="en-GB" sz="4000" dirty="0"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lang="en-GB" sz="4000" dirty="0" err="1"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e‡Y©i</a:t>
                      </a:r>
                      <a:r>
                        <a:rPr lang="en-GB" sz="4000" dirty="0"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 nq|</a:t>
                      </a:r>
                      <a:endParaRPr lang="en-US" sz="4000" i="1" dirty="0">
                        <a:solidFill>
                          <a:schemeClr val="tx1"/>
                        </a:solidFill>
                        <a:effectLst/>
                        <a:latin typeface="SutonnyMJ" pitchFamily="2" charset="0"/>
                        <a:ea typeface="SutonnyMJ" pitchFamily="2" charset="0"/>
                        <a:cs typeface="SutonnyMJ" pitchFamily="2" charset="0"/>
                      </a:endParaRPr>
                    </a:p>
                  </a:txBody>
                  <a:tcPr marL="33522" marR="33522" marT="0" marB="0"/>
                </a:tc>
                <a:extLst>
                  <a:ext uri="{0D108BD9-81ED-4DB2-BD59-A6C34878D82A}">
                    <a16:rowId xmlns:a16="http://schemas.microsoft.com/office/drawing/2014/main" val="4344107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5710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0350F-6809-426E-9E91-BC50B1D3B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458200" cy="91440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l" fontAlgn="t"/>
            <a:br>
              <a:rPr lang="en-GB" sz="2700" b="1" dirty="0">
                <a:latin typeface="SutonnyMJ" pitchFamily="2" charset="0"/>
                <a:cs typeface="SutonnyMJ" pitchFamily="2" charset="0"/>
              </a:rPr>
            </a:br>
            <a:br>
              <a:rPr lang="en-GB" sz="2700" b="1" dirty="0">
                <a:latin typeface="SutonnyMJ" pitchFamily="2" charset="0"/>
                <a:cs typeface="SutonnyMJ" pitchFamily="2" charset="0"/>
              </a:rPr>
            </a:br>
            <a:br>
              <a:rPr lang="en-GB" sz="2700" b="1" dirty="0">
                <a:latin typeface="SutonnyMJ" pitchFamily="2" charset="0"/>
                <a:cs typeface="SutonnyMJ" pitchFamily="2" charset="0"/>
              </a:rPr>
            </a:br>
            <a:br>
              <a:rPr lang="en-GB" sz="2700" b="1" dirty="0">
                <a:latin typeface="SutonnyMJ" pitchFamily="2" charset="0"/>
                <a:cs typeface="SutonnyMJ" pitchFamily="2" charset="0"/>
              </a:rPr>
            </a:br>
            <a:br>
              <a:rPr lang="en-GB" sz="2700" b="1" dirty="0">
                <a:latin typeface="SutonnyMJ" pitchFamily="2" charset="0"/>
                <a:cs typeface="SutonnyMJ" pitchFamily="2" charset="0"/>
              </a:rPr>
            </a:br>
            <a:br>
              <a:rPr lang="en-GB" sz="2700" b="1" dirty="0">
                <a:latin typeface="SutonnyMJ" pitchFamily="2" charset="0"/>
                <a:cs typeface="SutonnyMJ" pitchFamily="2" charset="0"/>
              </a:rPr>
            </a:br>
            <a:br>
              <a:rPr lang="en-GB" sz="2700" b="1" dirty="0">
                <a:latin typeface="SutonnyMJ" pitchFamily="2" charset="0"/>
                <a:cs typeface="SutonnyMJ" pitchFamily="2" charset="0"/>
              </a:rPr>
            </a:br>
            <a:br>
              <a:rPr lang="en-GB" sz="2700" b="1" dirty="0">
                <a:latin typeface="SutonnyMJ" pitchFamily="2" charset="0"/>
                <a:cs typeface="SutonnyMJ" pitchFamily="2" charset="0"/>
              </a:rPr>
            </a:br>
            <a:br>
              <a:rPr lang="en-GB" sz="2700" b="1" dirty="0">
                <a:latin typeface="SutonnyMJ" pitchFamily="2" charset="0"/>
                <a:cs typeface="SutonnyMJ" pitchFamily="2" charset="0"/>
              </a:rPr>
            </a:br>
            <a:br>
              <a:rPr lang="en-GB" sz="2700" b="1" dirty="0">
                <a:latin typeface="SutonnyMJ" pitchFamily="2" charset="0"/>
                <a:cs typeface="SutonnyMJ" pitchFamily="2" charset="0"/>
              </a:rPr>
            </a:br>
            <a:br>
              <a:rPr lang="en-GB" sz="2700" b="1" dirty="0">
                <a:latin typeface="SutonnyMJ" pitchFamily="2" charset="0"/>
                <a:cs typeface="SutonnyMJ" pitchFamily="2" charset="0"/>
              </a:rPr>
            </a:br>
            <a:br>
              <a:rPr lang="en-GB" sz="2700" b="1" dirty="0">
                <a:latin typeface="SutonnyMJ" pitchFamily="2" charset="0"/>
                <a:cs typeface="SutonnyMJ" pitchFamily="2" charset="0"/>
              </a:rPr>
            </a:br>
            <a:br>
              <a:rPr lang="en-GB" sz="2700" b="1" dirty="0">
                <a:latin typeface="SutonnyMJ" pitchFamily="2" charset="0"/>
                <a:cs typeface="SutonnyMJ" pitchFamily="2" charset="0"/>
              </a:rPr>
            </a:br>
            <a:br>
              <a:rPr lang="en-GB" sz="2700" b="1" dirty="0">
                <a:latin typeface="SutonnyMJ" pitchFamily="2" charset="0"/>
                <a:cs typeface="SutonnyMJ" pitchFamily="2" charset="0"/>
              </a:rPr>
            </a:br>
            <a:r>
              <a:rPr lang="en-GB" sz="2700" b="1" dirty="0">
                <a:latin typeface="SutonnyMJ" pitchFamily="2" charset="0"/>
                <a:cs typeface="SutonnyMJ" pitchFamily="2" charset="0"/>
              </a:rPr>
              <a:t>         </a:t>
            </a:r>
            <a:br>
              <a:rPr lang="en-GB" sz="2700" b="1" dirty="0">
                <a:latin typeface="SutonnyMJ" pitchFamily="2" charset="0"/>
                <a:cs typeface="SutonnyMJ" pitchFamily="2" charset="0"/>
              </a:rPr>
            </a:br>
            <a:br>
              <a:rPr lang="en-GB" sz="2700" b="1" dirty="0">
                <a:latin typeface="SutonnyMJ" pitchFamily="2" charset="0"/>
                <a:cs typeface="SutonnyMJ" pitchFamily="2" charset="0"/>
              </a:rPr>
            </a:br>
            <a:r>
              <a:rPr lang="bn-BD" sz="5300" b="1" dirty="0">
                <a:latin typeface="SutonnyMJ" pitchFamily="2" charset="0"/>
                <a:cs typeface="SutonnyMJ" pitchFamily="2" charset="0"/>
              </a:rPr>
              <a:t>ল</a:t>
            </a:r>
            <a:r>
              <a:rPr lang="en-US" sz="5300" b="1" dirty="0" err="1">
                <a:latin typeface="SutonnyMJ" pitchFamily="2" charset="0"/>
                <a:cs typeface="SutonnyMJ" pitchFamily="2" charset="0"/>
              </a:rPr>
              <a:t>োহিত</a:t>
            </a:r>
            <a:r>
              <a:rPr lang="en-US" sz="53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300" b="1" dirty="0" err="1">
                <a:latin typeface="SutonnyMJ" pitchFamily="2" charset="0"/>
                <a:cs typeface="SutonnyMJ" pitchFamily="2" charset="0"/>
              </a:rPr>
              <a:t>কনিকার</a:t>
            </a:r>
            <a:r>
              <a:rPr lang="en-US" sz="53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300" b="1" dirty="0" err="1">
                <a:latin typeface="SutonnyMJ" pitchFamily="2" charset="0"/>
                <a:cs typeface="SutonnyMJ" pitchFamily="2" charset="0"/>
              </a:rPr>
              <a:t>বৈশিষ্ট্য</a:t>
            </a:r>
            <a:r>
              <a:rPr lang="en-US" sz="5300" b="1" dirty="0">
                <a:latin typeface="SutonnyMJ" pitchFamily="2" charset="0"/>
                <a:cs typeface="SutonnyMJ" pitchFamily="2" charset="0"/>
              </a:rPr>
              <a:t>-</a:t>
            </a:r>
            <a:br>
              <a:rPr lang="en-GB" sz="2700" b="1" dirty="0">
                <a:latin typeface="SutonnyMJ" pitchFamily="2" charset="0"/>
                <a:cs typeface="SutonnyMJ" pitchFamily="2" charset="0"/>
              </a:rPr>
            </a:br>
            <a:r>
              <a:rPr lang="bn-BD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১</a:t>
            </a:r>
            <a:r>
              <a:rPr lang="en-US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.</a:t>
            </a:r>
            <a:r>
              <a:rPr lang="en-GB" sz="3600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wewfbœ</a:t>
            </a:r>
            <a:r>
              <a:rPr lang="en-GB" sz="3600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GB" sz="3600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eq‡mi</a:t>
            </a:r>
            <a:r>
              <a:rPr lang="en-GB" sz="3600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GB" sz="3600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gvbe</a:t>
            </a:r>
            <a:r>
              <a:rPr lang="en-GB" sz="3600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†`‡n </a:t>
            </a:r>
            <a:r>
              <a:rPr lang="en-GB" sz="3600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cÖwZ</a:t>
            </a:r>
            <a:r>
              <a:rPr lang="en-GB" sz="3600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GB" sz="3600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Nb</a:t>
            </a:r>
            <a:r>
              <a:rPr lang="en-GB" sz="3600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GB" sz="3600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wgwjwgUvi</a:t>
            </a:r>
            <a:r>
              <a:rPr lang="en-GB" sz="3600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GB" sz="3600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i‡³</a:t>
            </a:r>
            <a:r>
              <a:rPr lang="en-GB" sz="3600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GB" sz="3600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jvwnZ</a:t>
            </a:r>
            <a:r>
              <a:rPr lang="en-GB" sz="3600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GB" sz="3600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KwYKvi</a:t>
            </a:r>
            <a:r>
              <a:rPr lang="en-GB" sz="3600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GB" sz="3600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msL¨v</a:t>
            </a:r>
            <a:r>
              <a:rPr lang="en-GB" sz="3600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GB" sz="3600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n‡”Q</a:t>
            </a:r>
            <a:r>
              <a:rPr lang="en-GB" sz="3600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: </a:t>
            </a:r>
            <a:r>
              <a:rPr lang="en-GB" sz="3600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å~Y</a:t>
            </a:r>
            <a:r>
              <a:rPr lang="en-GB" sz="3600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†`‡n: 80-90 </a:t>
            </a:r>
            <a:r>
              <a:rPr lang="en-GB" sz="3600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jvL</a:t>
            </a:r>
            <a:r>
              <a:rPr lang="en-GB" sz="3600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GB" sz="3600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wkïi</a:t>
            </a:r>
            <a:r>
              <a:rPr lang="en-GB" sz="3600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†`‡n: 60-70 </a:t>
            </a:r>
            <a:r>
              <a:rPr lang="en-GB" sz="3600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jvL</a:t>
            </a:r>
            <a:r>
              <a:rPr lang="en-GB" sz="3600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GB" sz="3600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c~Y</a:t>
            </a:r>
            <a:r>
              <a:rPr lang="en-GB" sz="3600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GB" sz="3600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eq</a:t>
            </a:r>
            <a:r>
              <a:rPr lang="en-GB" sz="3600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¯‹ </a:t>
            </a:r>
            <a:r>
              <a:rPr lang="en-GB" sz="3600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cyiæl</a:t>
            </a:r>
            <a:r>
              <a:rPr lang="en-GB" sz="3600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†`‡n: 45 - 55 </a:t>
            </a:r>
            <a:r>
              <a:rPr lang="en-GB" sz="3600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jvL</a:t>
            </a:r>
            <a:r>
              <a:rPr lang="en-GB" sz="3600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GB" sz="3600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GB" sz="3600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GB" sz="3600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c~Y</a:t>
            </a:r>
            <a:r>
              <a:rPr lang="en-GB" sz="3600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GB" sz="3600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eq</a:t>
            </a:r>
            <a:r>
              <a:rPr lang="en-GB" sz="3600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¯‹ </a:t>
            </a:r>
            <a:r>
              <a:rPr lang="en-GB" sz="3600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bvixi</a:t>
            </a:r>
            <a:r>
              <a:rPr lang="en-GB" sz="3600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†`‡n: 44 - 49 </a:t>
            </a:r>
            <a:r>
              <a:rPr lang="en-GB" sz="3600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jvL</a:t>
            </a:r>
            <a:r>
              <a:rPr lang="en-GB" sz="3600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|</a:t>
            </a:r>
            <a:br>
              <a:rPr lang="en-GB" sz="3600" b="1" dirty="0">
                <a:latin typeface="SutonnyMJ" pitchFamily="2" charset="0"/>
                <a:cs typeface="SutonnyMJ" pitchFamily="2" charset="0"/>
              </a:rPr>
            </a:br>
            <a:r>
              <a:rPr lang="en-GB" sz="40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২.</a:t>
            </a:r>
            <a:r>
              <a:rPr lang="en-GB" sz="36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AvqZ‡bi</a:t>
            </a:r>
            <a:r>
              <a:rPr lang="en-GB" sz="36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GB" sz="36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Zzjbvq</a:t>
            </a:r>
            <a:r>
              <a:rPr lang="en-GB" sz="36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GB" sz="36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cyiæ‡li</a:t>
            </a:r>
            <a:r>
              <a:rPr lang="en-GB" sz="36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†`‡n </a:t>
            </a:r>
            <a:r>
              <a:rPr lang="en-GB" sz="36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45%Ges</a:t>
            </a:r>
            <a:r>
              <a:rPr lang="en-GB" sz="36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GB" sz="36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g‡q</a:t>
            </a:r>
            <a:r>
              <a:rPr lang="en-GB" sz="36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‡`</a:t>
            </a:r>
            <a:r>
              <a:rPr lang="en-GB" sz="36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GB" sz="36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†`‡n 40%|</a:t>
            </a:r>
            <a:br>
              <a:rPr lang="en-US" sz="3600" dirty="0">
                <a:latin typeface="SutonnyMJ" pitchFamily="2" charset="0"/>
                <a:cs typeface="SutonnyMJ" pitchFamily="2" charset="0"/>
              </a:rPr>
            </a:br>
            <a:r>
              <a:rPr lang="bn-BD" dirty="0">
                <a:latin typeface="SutonnyMJ" pitchFamily="2" charset="0"/>
                <a:cs typeface="SutonnyMJ" pitchFamily="2" charset="0"/>
              </a:rPr>
              <a:t>৩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.</a:t>
            </a:r>
            <a:r>
              <a:rPr lang="en-GB" sz="3600" b="1" u="sng" dirty="0" err="1">
                <a:latin typeface="SutonnyMJ" pitchFamily="2" charset="0"/>
                <a:cs typeface="SutonnyMJ" pitchFamily="2" charset="0"/>
              </a:rPr>
              <a:t>åæb</a:t>
            </a:r>
            <a:r>
              <a:rPr lang="en-GB" sz="3600" b="1" u="sng" dirty="0">
                <a:latin typeface="SutonnyMJ" pitchFamily="2" charset="0"/>
                <a:cs typeface="SutonnyMJ" pitchFamily="2" charset="0"/>
              </a:rPr>
              <a:t> Ae¯’</a:t>
            </a:r>
            <a:r>
              <a:rPr lang="en-GB" sz="3600" b="1" u="sng" dirty="0" err="1">
                <a:latin typeface="SutonnyMJ" pitchFamily="2" charset="0"/>
                <a:cs typeface="SutonnyMJ" pitchFamily="2" charset="0"/>
              </a:rPr>
              <a:t>vq</a:t>
            </a:r>
            <a:r>
              <a:rPr lang="en-GB" sz="3600" b="1" dirty="0" err="1">
                <a:latin typeface="SutonnyMJ" pitchFamily="2" charset="0"/>
                <a:cs typeface="SutonnyMJ" pitchFamily="2" charset="0"/>
              </a:rPr>
              <a:t>-åƒbxq</a:t>
            </a:r>
            <a:r>
              <a:rPr lang="en-GB" sz="36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GB" sz="3600" b="1" dirty="0" err="1">
                <a:latin typeface="SutonnyMJ" pitchFamily="2" charset="0"/>
                <a:cs typeface="SutonnyMJ" pitchFamily="2" charset="0"/>
              </a:rPr>
              <a:t>g‡mvWvg</a:t>
            </a:r>
            <a:r>
              <a:rPr lang="en-GB" sz="3600" b="1" dirty="0">
                <a:latin typeface="SutonnyMJ" pitchFamily="2" charset="0"/>
                <a:cs typeface="SutonnyMJ" pitchFamily="2" charset="0"/>
              </a:rPr>
              <a:t>© †_‡K </a:t>
            </a:r>
            <a:r>
              <a:rPr lang="en-GB" sz="3600" b="1" dirty="0" err="1">
                <a:latin typeface="SutonnyMJ" pitchFamily="2" charset="0"/>
                <a:cs typeface="SutonnyMJ" pitchFamily="2" charset="0"/>
              </a:rPr>
              <a:t>cÖ</a:t>
            </a:r>
            <a:r>
              <a:rPr lang="en-GB" sz="3600" b="1" dirty="0">
                <a:latin typeface="SutonnyMJ" pitchFamily="2" charset="0"/>
                <a:cs typeface="SutonnyMJ" pitchFamily="2" charset="0"/>
              </a:rPr>
              <a:t>_‡g </a:t>
            </a:r>
            <a:r>
              <a:rPr lang="en-GB" sz="3600" b="1" dirty="0" err="1">
                <a:latin typeface="SutonnyMJ" pitchFamily="2" charset="0"/>
                <a:cs typeface="SutonnyMJ" pitchFamily="2" charset="0"/>
              </a:rPr>
              <a:t>i³</a:t>
            </a:r>
            <a:r>
              <a:rPr lang="en-GB" sz="3600" b="1" dirty="0">
                <a:latin typeface="SutonnyMJ" pitchFamily="2" charset="0"/>
                <a:cs typeface="SutonnyMJ" pitchFamily="2" charset="0"/>
              </a:rPr>
              <a:t> ˆ</a:t>
            </a:r>
            <a:r>
              <a:rPr lang="en-GB" sz="3600" b="1" dirty="0" err="1">
                <a:latin typeface="SutonnyMJ" pitchFamily="2" charset="0"/>
                <a:cs typeface="SutonnyMJ" pitchFamily="2" charset="0"/>
              </a:rPr>
              <a:t>Zix</a:t>
            </a:r>
            <a:r>
              <a:rPr lang="en-GB" sz="3600" b="1" dirty="0">
                <a:latin typeface="SutonnyMJ" pitchFamily="2" charset="0"/>
                <a:cs typeface="SutonnyMJ" pitchFamily="2" charset="0"/>
              </a:rPr>
              <a:t> nq| </a:t>
            </a:r>
            <a:r>
              <a:rPr lang="en-GB" sz="3600" b="1" dirty="0" err="1">
                <a:latin typeface="SutonnyMJ" pitchFamily="2" charset="0"/>
                <a:cs typeface="SutonnyMJ" pitchFamily="2" charset="0"/>
              </a:rPr>
              <a:t>c‡i</a:t>
            </a:r>
            <a:r>
              <a:rPr lang="en-GB" sz="3600" b="1" dirty="0">
                <a:latin typeface="SutonnyMJ" pitchFamily="2" charset="0"/>
                <a:cs typeface="SutonnyMJ" pitchFamily="2" charset="0"/>
              </a:rPr>
              <a:t> _</a:t>
            </a:r>
            <a:r>
              <a:rPr lang="en-GB" sz="3600" b="1" dirty="0" err="1">
                <a:latin typeface="SutonnyMJ" pitchFamily="2" charset="0"/>
                <a:cs typeface="SutonnyMJ" pitchFamily="2" charset="0"/>
              </a:rPr>
              <a:t>vBgvm,cøxnv</a:t>
            </a:r>
            <a:r>
              <a:rPr lang="en-GB" sz="3600" b="1" dirty="0">
                <a:latin typeface="SutonnyMJ" pitchFamily="2" charset="0"/>
                <a:cs typeface="SutonnyMJ" pitchFamily="2" charset="0"/>
              </a:rPr>
              <a:t> ,</a:t>
            </a:r>
            <a:r>
              <a:rPr lang="en-GB" sz="3600" b="1" dirty="0" err="1">
                <a:latin typeface="SutonnyMJ" pitchFamily="2" charset="0"/>
                <a:cs typeface="SutonnyMJ" pitchFamily="2" charset="0"/>
              </a:rPr>
              <a:t>hK</a:t>
            </a:r>
            <a:r>
              <a:rPr lang="en-GB" sz="3600" b="1" dirty="0">
                <a:latin typeface="SutonnyMJ" pitchFamily="2" charset="0"/>
                <a:cs typeface="SutonnyMJ" pitchFamily="2" charset="0"/>
              </a:rPr>
              <a:t>…Z </a:t>
            </a:r>
            <a:r>
              <a:rPr lang="en-GB" sz="3600" b="1" u="sng" dirty="0" err="1">
                <a:latin typeface="SutonnyMJ" pitchFamily="2" charset="0"/>
                <a:cs typeface="SutonnyMJ" pitchFamily="2" charset="0"/>
              </a:rPr>
              <a:t>wkï</a:t>
            </a:r>
            <a:r>
              <a:rPr lang="en-GB" sz="3600" b="1" u="sng" dirty="0">
                <a:latin typeface="SutonnyMJ" pitchFamily="2" charset="0"/>
                <a:cs typeface="SutonnyMJ" pitchFamily="2" charset="0"/>
              </a:rPr>
              <a:t>‡`</a:t>
            </a:r>
            <a:r>
              <a:rPr lang="en-GB" sz="3600" b="1" u="sng" dirty="0" err="1">
                <a:latin typeface="SutonnyMJ" pitchFamily="2" charset="0"/>
                <a:cs typeface="SutonnyMJ" pitchFamily="2" charset="0"/>
              </a:rPr>
              <a:t>i</a:t>
            </a:r>
            <a:r>
              <a:rPr lang="en-GB" sz="3600" b="1" u="sng" dirty="0">
                <a:latin typeface="SutonnyMJ" pitchFamily="2" charset="0"/>
                <a:cs typeface="SutonnyMJ" pitchFamily="2" charset="0"/>
              </a:rPr>
              <a:t>-</a:t>
            </a:r>
            <a:r>
              <a:rPr lang="en-GB" sz="3600" b="1" dirty="0">
                <a:latin typeface="SutonnyMJ" pitchFamily="2" charset="0"/>
                <a:cs typeface="SutonnyMJ" pitchFamily="2" charset="0"/>
              </a:rPr>
              <a:t>Aw¯’</a:t>
            </a:r>
            <a:r>
              <a:rPr lang="en-GB" sz="3600" b="1" dirty="0" err="1">
                <a:latin typeface="SutonnyMJ" pitchFamily="2" charset="0"/>
                <a:cs typeface="SutonnyMJ" pitchFamily="2" charset="0"/>
              </a:rPr>
              <a:t>g¾v,hK</a:t>
            </a:r>
            <a:r>
              <a:rPr lang="en-GB" sz="3600" b="1" dirty="0">
                <a:latin typeface="SutonnyMJ" pitchFamily="2" charset="0"/>
                <a:cs typeface="SutonnyMJ" pitchFamily="2" charset="0"/>
              </a:rPr>
              <a:t>…Z,cøxnv,</a:t>
            </a:r>
            <a:r>
              <a:rPr lang="en-GB" sz="3600" b="1" u="sng" dirty="0" err="1">
                <a:latin typeface="SutonnyMJ" pitchFamily="2" charset="0"/>
                <a:cs typeface="SutonnyMJ" pitchFamily="2" charset="0"/>
              </a:rPr>
              <a:t>cieZ©x‡Z-</a:t>
            </a:r>
            <a:r>
              <a:rPr lang="en-GB" sz="3600" b="1" dirty="0" err="1">
                <a:latin typeface="SutonnyMJ" pitchFamily="2" charset="0"/>
                <a:cs typeface="SutonnyMJ" pitchFamily="2" charset="0"/>
              </a:rPr>
              <a:t>Aw</a:t>
            </a:r>
            <a:r>
              <a:rPr lang="en-GB" sz="3600" b="1" dirty="0">
                <a:latin typeface="SutonnyMJ" pitchFamily="2" charset="0"/>
                <a:cs typeface="SutonnyMJ" pitchFamily="2" charset="0"/>
              </a:rPr>
              <a:t>¯’</a:t>
            </a:r>
            <a:r>
              <a:rPr lang="en-GB" sz="3600" b="1" dirty="0" err="1">
                <a:latin typeface="SutonnyMJ" pitchFamily="2" charset="0"/>
                <a:cs typeface="SutonnyMJ" pitchFamily="2" charset="0"/>
              </a:rPr>
              <a:t>g¾v,hK</a:t>
            </a:r>
            <a:r>
              <a:rPr lang="en-GB" sz="3600" b="1" dirty="0">
                <a:latin typeface="SutonnyMJ" pitchFamily="2" charset="0"/>
                <a:cs typeface="SutonnyMJ" pitchFamily="2" charset="0"/>
              </a:rPr>
              <a:t>…Z,</a:t>
            </a:r>
            <a:r>
              <a:rPr lang="en-GB" sz="3600" b="1" dirty="0" err="1">
                <a:latin typeface="SutonnyMJ" pitchFamily="2" charset="0"/>
                <a:cs typeface="SutonnyMJ" pitchFamily="2" charset="0"/>
              </a:rPr>
              <a:t>cøxnv|Aw</a:t>
            </a:r>
            <a:r>
              <a:rPr lang="en-GB" sz="3600" b="1" dirty="0">
                <a:latin typeface="SutonnyMJ" pitchFamily="2" charset="0"/>
                <a:cs typeface="SutonnyMJ" pitchFamily="2" charset="0"/>
              </a:rPr>
              <a:t>¯’</a:t>
            </a:r>
            <a:r>
              <a:rPr lang="en-GB" sz="3600" b="1" dirty="0" err="1">
                <a:latin typeface="SutonnyMJ" pitchFamily="2" charset="0"/>
                <a:cs typeface="SutonnyMJ" pitchFamily="2" charset="0"/>
              </a:rPr>
              <a:t>g¾vi</a:t>
            </a:r>
            <a:r>
              <a:rPr lang="en-GB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GB" sz="3600" b="1" dirty="0" err="1">
                <a:latin typeface="SutonnyMJ" pitchFamily="2" charset="0"/>
                <a:cs typeface="SutonnyMJ" pitchFamily="2" charset="0"/>
              </a:rPr>
              <a:t>wn‡gvmvB‡Uveøv</a:t>
            </a:r>
            <a:r>
              <a:rPr lang="en-GB" sz="3600" b="1" dirty="0">
                <a:latin typeface="SutonnyMJ" pitchFamily="2" charset="0"/>
                <a:cs typeface="SutonnyMJ" pitchFamily="2" charset="0"/>
              </a:rPr>
              <a:t>÷ †</a:t>
            </a:r>
            <a:r>
              <a:rPr lang="en-GB" sz="3600" b="1" dirty="0" err="1">
                <a:latin typeface="SutonnyMJ" pitchFamily="2" charset="0"/>
                <a:cs typeface="SutonnyMJ" pitchFamily="2" charset="0"/>
              </a:rPr>
              <a:t>Kvl</a:t>
            </a:r>
            <a:r>
              <a:rPr lang="en-GB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GB" sz="3600" b="1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GB" sz="3600" b="1" dirty="0">
                <a:latin typeface="SutonnyMJ" pitchFamily="2" charset="0"/>
                <a:cs typeface="SutonnyMJ" pitchFamily="2" charset="0"/>
              </a:rPr>
              <a:t> †÷g †</a:t>
            </a:r>
            <a:r>
              <a:rPr lang="en-GB" sz="3600" b="1" dirty="0" err="1">
                <a:latin typeface="SutonnyMJ" pitchFamily="2" charset="0"/>
                <a:cs typeface="SutonnyMJ" pitchFamily="2" charset="0"/>
              </a:rPr>
              <a:t>Kvl</a:t>
            </a:r>
            <a:r>
              <a:rPr lang="en-GB" sz="3600" b="1" dirty="0">
                <a:latin typeface="SutonnyMJ" pitchFamily="2" charset="0"/>
                <a:cs typeface="SutonnyMJ" pitchFamily="2" charset="0"/>
              </a:rPr>
              <a:t> †_‡K </a:t>
            </a:r>
            <a:r>
              <a:rPr lang="en-GB" sz="3600" b="1" dirty="0" err="1">
                <a:latin typeface="SutonnyMJ" pitchFamily="2" charset="0"/>
                <a:cs typeface="SutonnyMJ" pitchFamily="2" charset="0"/>
              </a:rPr>
              <a:t>Gwi</a:t>
            </a:r>
            <a:r>
              <a:rPr lang="en-GB" sz="3600" b="1" dirty="0">
                <a:latin typeface="SutonnyMJ" pitchFamily="2" charset="0"/>
                <a:cs typeface="SutonnyMJ" pitchFamily="2" charset="0"/>
              </a:rPr>
              <a:t>‡_ª</a:t>
            </a:r>
            <a:r>
              <a:rPr lang="en-GB" sz="3600" b="1" dirty="0" err="1">
                <a:latin typeface="SutonnyMJ" pitchFamily="2" charset="0"/>
                <a:cs typeface="SutonnyMJ" pitchFamily="2" charset="0"/>
              </a:rPr>
              <a:t>v‡cv‡qwmm</a:t>
            </a:r>
            <a:r>
              <a:rPr lang="en-GB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GB" sz="3600" b="1" dirty="0" err="1">
                <a:latin typeface="SutonnyMJ" pitchFamily="2" charset="0"/>
                <a:cs typeface="SutonnyMJ" pitchFamily="2" charset="0"/>
              </a:rPr>
              <a:t>c×wZ‡Z</a:t>
            </a:r>
            <a:r>
              <a:rPr lang="en-GB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GB" sz="3600" b="1" dirty="0" err="1">
                <a:latin typeface="SutonnyMJ" pitchFamily="2" charset="0"/>
                <a:cs typeface="SutonnyMJ" pitchFamily="2" charset="0"/>
              </a:rPr>
              <a:t>Gwi</a:t>
            </a:r>
            <a:r>
              <a:rPr lang="en-GB" sz="3600" b="1" dirty="0">
                <a:latin typeface="SutonnyMJ" pitchFamily="2" charset="0"/>
                <a:cs typeface="SutonnyMJ" pitchFamily="2" charset="0"/>
              </a:rPr>
              <a:t>‡_ª</a:t>
            </a:r>
            <a:r>
              <a:rPr lang="en-GB" sz="3600" b="1" dirty="0" err="1">
                <a:latin typeface="SutonnyMJ" pitchFamily="2" charset="0"/>
                <a:cs typeface="SutonnyMJ" pitchFamily="2" charset="0"/>
              </a:rPr>
              <a:t>v‡cv‡qwUb</a:t>
            </a:r>
            <a:r>
              <a:rPr lang="en-GB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GB" sz="3600" b="1" dirty="0" err="1">
                <a:latin typeface="SutonnyMJ" pitchFamily="2" charset="0"/>
                <a:cs typeface="SutonnyMJ" pitchFamily="2" charset="0"/>
              </a:rPr>
              <a:t>ni‡gvb</a:t>
            </a:r>
            <a:r>
              <a:rPr lang="en-GB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GB" sz="3600" b="1" dirty="0" err="1">
                <a:latin typeface="SutonnyMJ" pitchFamily="2" charset="0"/>
                <a:cs typeface="SutonnyMJ" pitchFamily="2" charset="0"/>
              </a:rPr>
              <a:t>wbqš¿b</a:t>
            </a:r>
            <a:r>
              <a:rPr lang="en-GB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GB" sz="3600" b="1" dirty="0" err="1">
                <a:latin typeface="SutonnyMJ" pitchFamily="2" charset="0"/>
                <a:cs typeface="SutonnyMJ" pitchFamily="2" charset="0"/>
              </a:rPr>
              <a:t>Øviv</a:t>
            </a:r>
            <a:r>
              <a:rPr lang="en-GB" sz="36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GB" sz="3600" b="1" dirty="0" err="1">
                <a:latin typeface="SutonnyMJ" pitchFamily="2" charset="0"/>
                <a:cs typeface="SutonnyMJ" pitchFamily="2" charset="0"/>
              </a:rPr>
              <a:t>Drcbœ</a:t>
            </a:r>
            <a:r>
              <a:rPr lang="en-GB" sz="3600" b="1" dirty="0">
                <a:latin typeface="SutonnyMJ" pitchFamily="2" charset="0"/>
                <a:cs typeface="SutonnyMJ" pitchFamily="2" charset="0"/>
              </a:rPr>
              <a:t> nq|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3592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2EEEB-4A73-4D8E-935C-A31E2FFB1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l" fontAlgn="t"/>
            <a:br>
              <a:rPr lang="en-GB" b="1" dirty="0">
                <a:latin typeface="SutonnyMJ" pitchFamily="2" charset="0"/>
                <a:cs typeface="SutonnyMJ" pitchFamily="2" charset="0"/>
              </a:rPr>
            </a:br>
            <a:br>
              <a:rPr lang="en-GB" b="1" dirty="0">
                <a:latin typeface="SutonnyMJ" pitchFamily="2" charset="0"/>
                <a:cs typeface="SutonnyMJ" pitchFamily="2" charset="0"/>
              </a:rPr>
            </a:br>
            <a:br>
              <a:rPr lang="en-GB" b="1" dirty="0">
                <a:latin typeface="SutonnyMJ" pitchFamily="2" charset="0"/>
                <a:cs typeface="SutonnyMJ" pitchFamily="2" charset="0"/>
              </a:rPr>
            </a:br>
            <a:br>
              <a:rPr lang="en-GB" b="1" dirty="0">
                <a:latin typeface="SutonnyMJ" pitchFamily="2" charset="0"/>
                <a:cs typeface="SutonnyMJ" pitchFamily="2" charset="0"/>
              </a:rPr>
            </a:br>
            <a:br>
              <a:rPr lang="en-GB" b="1" dirty="0">
                <a:latin typeface="SutonnyMJ" pitchFamily="2" charset="0"/>
                <a:cs typeface="SutonnyMJ" pitchFamily="2" charset="0"/>
              </a:rPr>
            </a:br>
            <a:br>
              <a:rPr lang="en-GB" b="1" dirty="0">
                <a:latin typeface="SutonnyMJ" pitchFamily="2" charset="0"/>
                <a:cs typeface="SutonnyMJ" pitchFamily="2" charset="0"/>
              </a:rPr>
            </a:br>
            <a:br>
              <a:rPr lang="en-GB" b="1" dirty="0">
                <a:latin typeface="SutonnyMJ" pitchFamily="2" charset="0"/>
                <a:cs typeface="SutonnyMJ" pitchFamily="2" charset="0"/>
              </a:rPr>
            </a:br>
            <a:br>
              <a:rPr lang="en-GB" b="1" dirty="0">
                <a:latin typeface="SutonnyMJ" pitchFamily="2" charset="0"/>
                <a:cs typeface="SutonnyMJ" pitchFamily="2" charset="0"/>
              </a:rPr>
            </a:br>
            <a:br>
              <a:rPr lang="en-GB" b="1" dirty="0">
                <a:latin typeface="SutonnyMJ" pitchFamily="2" charset="0"/>
                <a:cs typeface="SutonnyMJ" pitchFamily="2" charset="0"/>
              </a:rPr>
            </a:br>
            <a:br>
              <a:rPr lang="en-GB" b="1" dirty="0">
                <a:latin typeface="SutonnyMJ" pitchFamily="2" charset="0"/>
                <a:cs typeface="SutonnyMJ" pitchFamily="2" charset="0"/>
              </a:rPr>
            </a:br>
            <a:r>
              <a:rPr lang="en-GB" sz="6700" b="1" dirty="0">
                <a:latin typeface="SutonnyMJ" pitchFamily="2" charset="0"/>
                <a:cs typeface="SutonnyMJ" pitchFamily="2" charset="0"/>
              </a:rPr>
              <a:t>†</a:t>
            </a:r>
            <a:r>
              <a:rPr lang="en-GB" sz="6700" b="1" dirty="0" err="1">
                <a:latin typeface="SutonnyMJ" pitchFamily="2" charset="0"/>
                <a:cs typeface="SutonnyMJ" pitchFamily="2" charset="0"/>
              </a:rPr>
              <a:t>jvwnZ</a:t>
            </a:r>
            <a:r>
              <a:rPr lang="en-GB" sz="67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GB" sz="6700" b="1" dirty="0" err="1">
                <a:latin typeface="SutonnyMJ" pitchFamily="2" charset="0"/>
                <a:cs typeface="SutonnyMJ" pitchFamily="2" charset="0"/>
              </a:rPr>
              <a:t>KwYKvi</a:t>
            </a:r>
            <a:r>
              <a:rPr lang="en-GB" sz="67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GB" sz="6700" b="1" dirty="0" err="1">
                <a:latin typeface="SutonnyMJ" pitchFamily="2" charset="0"/>
                <a:cs typeface="SutonnyMJ" pitchFamily="2" charset="0"/>
              </a:rPr>
              <a:t>KvR</a:t>
            </a:r>
            <a:r>
              <a:rPr lang="en-GB" sz="6700" b="1" dirty="0">
                <a:latin typeface="SutonnyMJ" pitchFamily="2" charset="0"/>
                <a:cs typeface="SutonnyMJ" pitchFamily="2" charset="0"/>
              </a:rPr>
              <a:t>:</a:t>
            </a:r>
            <a:br>
              <a:rPr lang="en-US" dirty="0">
                <a:latin typeface="SutonnyMJ" pitchFamily="2" charset="0"/>
                <a:cs typeface="SutonnyMJ" pitchFamily="2" charset="0"/>
              </a:rPr>
            </a:br>
            <a:r>
              <a:rPr lang="en-GB" b="1" dirty="0" err="1">
                <a:solidFill>
                  <a:schemeClr val="tx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1.cÖwZwU</a:t>
            </a:r>
            <a:r>
              <a:rPr lang="en-GB" b="1" dirty="0">
                <a:solidFill>
                  <a:schemeClr val="tx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GB" b="1" dirty="0" err="1">
                <a:solidFill>
                  <a:schemeClr val="tx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Kv‡l</a:t>
            </a:r>
            <a:r>
              <a:rPr lang="en-GB" b="1" dirty="0">
                <a:solidFill>
                  <a:schemeClr val="tx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Aw·‡</a:t>
            </a:r>
            <a:r>
              <a:rPr lang="en-GB" b="1" dirty="0" err="1">
                <a:solidFill>
                  <a:schemeClr val="tx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lang="en-GB" b="1" dirty="0">
                <a:solidFill>
                  <a:schemeClr val="tx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GB" b="1" dirty="0" err="1">
                <a:solidFill>
                  <a:schemeClr val="tx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mieivn</a:t>
            </a:r>
            <a:r>
              <a:rPr lang="en-GB" b="1" dirty="0">
                <a:solidFill>
                  <a:schemeClr val="tx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GB" b="1" dirty="0" err="1">
                <a:solidFill>
                  <a:schemeClr val="tx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GB" b="1" dirty="0">
                <a:solidFill>
                  <a:schemeClr val="tx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(</a:t>
            </a:r>
            <a:r>
              <a:rPr lang="en-GB" b="1" dirty="0" err="1">
                <a:solidFill>
                  <a:schemeClr val="tx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Aw·wn‡gv‡Møweb</a:t>
            </a:r>
            <a:r>
              <a:rPr lang="en-GB" b="1" dirty="0">
                <a:solidFill>
                  <a:schemeClr val="tx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GB" b="1" dirty="0" err="1">
                <a:solidFill>
                  <a:schemeClr val="tx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iy‡c</a:t>
            </a:r>
            <a:r>
              <a:rPr lang="en-GB" b="1" dirty="0">
                <a:solidFill>
                  <a:schemeClr val="tx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)|</a:t>
            </a:r>
            <a:br>
              <a:rPr lang="en-US" dirty="0">
                <a:latin typeface="SutonnyMJ" pitchFamily="2" charset="0"/>
                <a:cs typeface="SutonnyMJ" pitchFamily="2" charset="0"/>
              </a:rPr>
            </a:br>
            <a:r>
              <a:rPr lang="en-GB" b="1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2.</a:t>
            </a:r>
            <a:r>
              <a:rPr lang="en-GB" b="1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wb</a:t>
            </a:r>
            <a:r>
              <a:rPr lang="en-GB" b="1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®‹</a:t>
            </a:r>
            <a:r>
              <a:rPr lang="en-GB" b="1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vk‡bi</a:t>
            </a:r>
            <a:r>
              <a:rPr lang="en-GB" b="1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GB" b="1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lang="en-GB" b="1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GB" b="1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wKQz</a:t>
            </a:r>
            <a:r>
              <a:rPr lang="en-GB" b="1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GB" b="1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cwigvY</a:t>
            </a:r>
            <a:r>
              <a:rPr lang="en-GB" b="1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GB" b="1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Kve©b</a:t>
            </a:r>
            <a:r>
              <a:rPr lang="en-GB" b="1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GB" b="1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WvBA·vBW‡K</a:t>
            </a:r>
            <a:r>
              <a:rPr lang="en-GB" b="1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GB" b="1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enb</a:t>
            </a:r>
            <a:r>
              <a:rPr lang="en-GB" b="1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GB" b="1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GB" b="1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GB" b="1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Kve©wg‡bvwn‡gv‡Møvwebiƒ‡c</a:t>
            </a:r>
            <a:r>
              <a:rPr lang="en-GB" b="1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)| </a:t>
            </a:r>
            <a:br>
              <a:rPr lang="en-US" dirty="0">
                <a:latin typeface="SutonnyMJ" pitchFamily="2" charset="0"/>
                <a:cs typeface="SutonnyMJ" pitchFamily="2" charset="0"/>
              </a:rPr>
            </a:br>
            <a:r>
              <a:rPr lang="en-GB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3.i‡³i</a:t>
            </a:r>
            <a:r>
              <a:rPr lang="en-GB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GB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AgøÑÿv‡ii</a:t>
            </a:r>
            <a:r>
              <a:rPr lang="en-GB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GB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mgZv</a:t>
            </a:r>
            <a:r>
              <a:rPr lang="en-GB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GB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eRvq</a:t>
            </a:r>
            <a:r>
              <a:rPr lang="en-GB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GB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ivLv</a:t>
            </a:r>
            <a:r>
              <a:rPr lang="en-GB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|</a:t>
            </a:r>
            <a:br>
              <a:rPr lang="en-US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</a:br>
            <a:r>
              <a:rPr lang="en-GB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Avgv</a:t>
            </a:r>
            <a:r>
              <a:rPr lang="en-GB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‡`</a:t>
            </a:r>
            <a:r>
              <a:rPr lang="en-GB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GB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GB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Rxe‡bi</a:t>
            </a:r>
            <a:r>
              <a:rPr lang="en-GB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GB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cÖwZ</a:t>
            </a:r>
            <a:r>
              <a:rPr lang="en-GB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gyn~‡Z© †</a:t>
            </a:r>
            <a:r>
              <a:rPr lang="en-GB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jvwnZ</a:t>
            </a:r>
            <a:r>
              <a:rPr lang="en-GB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GB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i³KwYKv</a:t>
            </a:r>
            <a:r>
              <a:rPr lang="en-GB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GB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aŸsm</a:t>
            </a:r>
            <a:r>
              <a:rPr lang="en-GB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nq </a:t>
            </a:r>
            <a:r>
              <a:rPr lang="en-GB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Avevi</a:t>
            </a:r>
            <a:r>
              <a:rPr lang="en-GB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GB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mgcwigvY</a:t>
            </a:r>
            <a:r>
              <a:rPr lang="en-GB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ˆ</a:t>
            </a:r>
            <a:r>
              <a:rPr lang="en-GB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Zwi</a:t>
            </a:r>
            <a:r>
              <a:rPr lang="en-GB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nq| </a:t>
            </a:r>
            <a:r>
              <a:rPr lang="en-GB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cÖwZ</a:t>
            </a:r>
            <a:r>
              <a:rPr lang="en-GB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‡</a:t>
            </a:r>
            <a:r>
              <a:rPr lang="en-GB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m‡K‡Û</a:t>
            </a:r>
            <a:r>
              <a:rPr lang="en-GB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20 </a:t>
            </a:r>
            <a:r>
              <a:rPr lang="en-GB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jvL</a:t>
            </a:r>
            <a:r>
              <a:rPr lang="en-GB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GB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KwbKv</a:t>
            </a:r>
            <a:r>
              <a:rPr lang="en-GB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GB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Drcbœ</a:t>
            </a:r>
            <a:r>
              <a:rPr lang="en-GB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nq </a:t>
            </a:r>
            <a:r>
              <a:rPr lang="en-GB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GB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GB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mviv</a:t>
            </a:r>
            <a:r>
              <a:rPr lang="en-GB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†`‡n </a:t>
            </a:r>
            <a:r>
              <a:rPr lang="en-GB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GKevi</a:t>
            </a:r>
            <a:r>
              <a:rPr lang="en-GB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GB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cwiågb</a:t>
            </a:r>
            <a:r>
              <a:rPr lang="en-GB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GB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GB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| </a:t>
            </a:r>
            <a:br>
              <a:rPr lang="en-US" dirty="0">
                <a:latin typeface="SutonnyMJ" pitchFamily="2" charset="0"/>
                <a:cs typeface="SutonnyMJ" pitchFamily="2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508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7200" y="152400"/>
            <a:ext cx="8458200" cy="6477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p Ribbon 2"/>
          <p:cNvSpPr/>
          <p:nvPr/>
        </p:nvSpPr>
        <p:spPr>
          <a:xfrm>
            <a:off x="1447800" y="159327"/>
            <a:ext cx="6629400" cy="1066800"/>
          </a:xfrm>
          <a:prstGeom prst="ribbon2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জোড়া কাজ</a:t>
            </a:r>
            <a:endParaRPr lang="en-US" sz="6600" dirty="0">
              <a:solidFill>
                <a:schemeClr val="accent6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500" y="1252721"/>
            <a:ext cx="82296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*উপাদান হিসাবে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ম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্ন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ো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ত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কণিকার গুরুত্ত্ব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লিপিবদ্ধ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                                                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EF0927-15A0-485A-9885-F31E4703AE8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1" y="2434626"/>
            <a:ext cx="4495799" cy="3494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1CC410-F8EC-4F6F-A3BC-665658AEE758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28" t="76173" r="42030"/>
          <a:stretch/>
        </p:blipFill>
        <p:spPr bwMode="auto">
          <a:xfrm>
            <a:off x="682309" y="2740695"/>
            <a:ext cx="3565842" cy="29546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88902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rved Up Ribbon 1"/>
          <p:cNvSpPr/>
          <p:nvPr/>
        </p:nvSpPr>
        <p:spPr>
          <a:xfrm>
            <a:off x="789709" y="0"/>
            <a:ext cx="7239000" cy="1524000"/>
          </a:xfrm>
          <a:prstGeom prst="ellipseRibbon2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19400" y="152400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057400"/>
            <a:ext cx="8305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v"/>
            </a:pPr>
            <a:r>
              <a:rPr lang="bn-BD" sz="6600" dirty="0">
                <a:latin typeface="NikoshBAN" pitchFamily="2" charset="0"/>
                <a:cs typeface="NikoshBAN" pitchFamily="2" charset="0"/>
              </a:rPr>
              <a:t>রক্ত কাকে বলে?</a:t>
            </a:r>
          </a:p>
          <a:p>
            <a:pPr marL="857250" indent="-857250">
              <a:buFont typeface="Wingdings" panose="05000000000000000000" pitchFamily="2" charset="2"/>
              <a:buChar char="v"/>
            </a:pPr>
            <a:r>
              <a:rPr lang="bn-BD" sz="6600" dirty="0">
                <a:latin typeface="NikoshBAN" pitchFamily="2" charset="0"/>
                <a:cs typeface="NikoshBAN" pitchFamily="2" charset="0"/>
              </a:rPr>
              <a:t>লোহিত রক্তকণিকা আমাদের দেহে কি কি কাজ করে?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48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90D2141B-90A7-4E01-A6E2-801F4F11047A}"/>
              </a:ext>
            </a:extLst>
          </p:cNvPr>
          <p:cNvSpPr txBox="1">
            <a:spLocks/>
          </p:cNvSpPr>
          <p:nvPr/>
        </p:nvSpPr>
        <p:spPr>
          <a:xfrm>
            <a:off x="125122" y="2438400"/>
            <a:ext cx="4446878" cy="4098923"/>
          </a:xfrm>
          <a:prstGeom prst="rect">
            <a:avLst/>
          </a:prstGeom>
          <a:noFill/>
        </p:spPr>
        <p:txBody>
          <a:bodyPr vert="horz">
            <a:normAutofit fontScale="62500" lnSpcReduction="20000"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2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16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16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ct val="80000"/>
              <a:buFont typeface="Wingdings 2"/>
              <a:buChar char=""/>
              <a:tabLst/>
              <a:defRPr/>
            </a:pP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SutonnyMJ" pitchFamily="2" charset="0"/>
              <a:ea typeface="+mn-ea"/>
              <a:cs typeface="NikoshBAN" pitchFamily="2" charset="0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bn-BD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utonnyMJ" pitchFamily="2" charset="0"/>
                <a:ea typeface="+mn-ea"/>
                <a:cs typeface="NikoshBAN" pitchFamily="2" charset="0"/>
              </a:rPr>
              <a:t>মো</a:t>
            </a:r>
            <a:r>
              <a:rPr kumimoji="0" 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হাম্মদ</a:t>
            </a:r>
            <a:r>
              <a: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bn-BD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utonnyMJ" pitchFamily="2" charset="0"/>
                <a:ea typeface="+mn-ea"/>
                <a:cs typeface="NikoshBAN" pitchFamily="2" charset="0"/>
              </a:rPr>
              <a:t>শফিকুর</a:t>
            </a:r>
            <a:r>
              <a:rPr kumimoji="0" lang="bn-BD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inkiyMJ" pitchFamily="2" charset="0"/>
                <a:ea typeface="+mn-ea"/>
                <a:cs typeface="NikoshBAN" pitchFamily="2" charset="0"/>
              </a:rPr>
              <a:t> রহমান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bn-BD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hrahmaputraCMJ" pitchFamily="2" charset="0"/>
                <a:ea typeface="+mn-ea"/>
                <a:cs typeface="NikoshBAN" pitchFamily="2" charset="0"/>
              </a:rPr>
              <a:t>প্রভাষক জীববিজ্ঞান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bn-BD" sz="5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hrahmaputraCMJ" pitchFamily="2" charset="0"/>
                <a:ea typeface="+mn-ea"/>
                <a:cs typeface="NikoshBAN" pitchFamily="2" charset="0"/>
              </a:rPr>
              <a:t>কাজী নোমান আহমেদ ডিগ্রী কলেজ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bn-BD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hrahmaputraCMJ" pitchFamily="2" charset="0"/>
                <a:ea typeface="+mn-ea"/>
                <a:cs typeface="NikoshBAN" pitchFamily="2" charset="0"/>
              </a:rPr>
              <a:t>মুরাদনগর,</a:t>
            </a:r>
            <a:r>
              <a: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hrahmaputraCMJ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hrahmaputraCMJ" pitchFamily="2" charset="0"/>
                <a:ea typeface="+mn-ea"/>
                <a:cs typeface="NikoshBAN" pitchFamily="2" charset="0"/>
              </a:rPr>
              <a:t>কুমিল্লা।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bn-BD" sz="5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 Demi" pitchFamily="34" charset="0"/>
                <a:ea typeface="+mn-ea"/>
                <a:cs typeface="NikoshBAN" pitchFamily="2" charset="0"/>
              </a:rPr>
              <a:t>মোবাইলঃ</a:t>
            </a:r>
            <a:r>
              <a:rPr kumimoji="0" lang="bn-BD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 Demi" pitchFamily="34" charset="0"/>
                <a:ea typeface="+mn-ea"/>
                <a:cs typeface="NikoshBAN" pitchFamily="2" charset="0"/>
              </a:rPr>
              <a:t> </a:t>
            </a:r>
            <a:r>
              <a:rPr kumimoji="0" lang="bn-BD" sz="5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 Demi" pitchFamily="34" charset="0"/>
                <a:ea typeface="+mn-ea"/>
                <a:cs typeface="NikoshBAN" pitchFamily="2" charset="0"/>
              </a:rPr>
              <a:t>০১৭২১৩৬৮৯৩২</a:t>
            </a:r>
            <a:r>
              <a: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 Demi" pitchFamily="34" charset="0"/>
                <a:ea typeface="+mn-ea"/>
                <a:cs typeface="NikoshBAN" pitchFamily="2" charset="0"/>
              </a:rPr>
              <a:t>.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472C4"/>
              </a:buClr>
              <a:buSzPct val="80000"/>
              <a:buFont typeface="Wingdings 2"/>
              <a:buChar char="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C0920F6A-05C3-4BEE-8B37-AAB4A2829DDC}"/>
              </a:ext>
            </a:extLst>
          </p:cNvPr>
          <p:cNvSpPr txBox="1">
            <a:spLocks/>
          </p:cNvSpPr>
          <p:nvPr/>
        </p:nvSpPr>
        <p:spPr>
          <a:xfrm>
            <a:off x="6096001" y="907019"/>
            <a:ext cx="2721038" cy="984554"/>
          </a:xfrm>
          <a:prstGeom prst="rect">
            <a:avLst/>
          </a:prstGeom>
          <a:solidFill>
            <a:srgbClr val="ED7D31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vert="horz" anchor="t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400" b="1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None/>
              <a:defRPr kumimoji="0" sz="2000" b="1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None/>
              <a:defRPr kumimoji="0" sz="1800" b="1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None/>
              <a:defRPr kumimoji="0" sz="1600" b="1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None/>
              <a:defRPr kumimoji="0" sz="1600" b="1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472C4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পাঠ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bn-BD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পরিচিতি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300FCA11-CA50-4D17-9190-A9C8B979D8FC}"/>
              </a:ext>
            </a:extLst>
          </p:cNvPr>
          <p:cNvSpPr txBox="1">
            <a:spLocks/>
          </p:cNvSpPr>
          <p:nvPr/>
        </p:nvSpPr>
        <p:spPr>
          <a:xfrm>
            <a:off x="5073516" y="2414587"/>
            <a:ext cx="3907541" cy="38419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vert="horz">
            <a:normAutofit fontScale="55000" lnSpcReduction="20000"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2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16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16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472C4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73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GKv`k</a:t>
            </a:r>
            <a:r>
              <a:rPr kumimoji="0" lang="en-US" sz="73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kumimoji="0" lang="en-US" sz="73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শ্রেণি</a:t>
            </a:r>
            <a:r>
              <a:rPr kumimoji="0" lang="en-US" sz="73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/</a:t>
            </a:r>
            <a:r>
              <a:rPr kumimoji="0" lang="en-US" sz="73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দ্বাদশ</a:t>
            </a:r>
            <a:r>
              <a:rPr kumimoji="0" lang="en-US" sz="73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73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শ্রেণি</a:t>
            </a:r>
            <a:endParaRPr kumimoji="0" lang="en-US" sz="7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472C4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73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বিষয়</a:t>
            </a:r>
            <a:r>
              <a:rPr kumimoji="0" lang="bn-BD" sz="73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: জীববিজ্ঞান</a:t>
            </a:r>
            <a:endParaRPr kumimoji="0" lang="en-US" sz="7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472C4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73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সময়</a:t>
            </a:r>
            <a:r>
              <a:rPr kumimoji="0" lang="en-US" sz="73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:</a:t>
            </a:r>
            <a:r>
              <a:rPr kumimoji="0" lang="bn-BD" sz="73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৪</a:t>
            </a:r>
            <a:r>
              <a:rPr lang="en-US" sz="73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kumimoji="0" lang="bn-BD" sz="73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মিনিট</a:t>
            </a:r>
            <a:endParaRPr kumimoji="0" lang="en-US" sz="7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472C4"/>
              </a:buClr>
              <a:buSzPct val="80000"/>
              <a:buFont typeface="Wingdings 2"/>
              <a:buNone/>
              <a:tabLst/>
              <a:defRPr/>
            </a:pPr>
            <a:r>
              <a:rPr kumimoji="0" lang="bn-BD" sz="73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73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তারিখ</a:t>
            </a:r>
            <a:r>
              <a:rPr kumimoji="0" lang="en-US" sz="73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:</a:t>
            </a:r>
            <a:r>
              <a:rPr kumimoji="0" lang="bn-BD" sz="73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73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lang="en-US" sz="73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২৯</a:t>
            </a:r>
            <a:r>
              <a:rPr kumimoji="0" lang="bn-BD" sz="73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/</a:t>
            </a:r>
            <a:r>
              <a:rPr kumimoji="0" lang="en-US" sz="73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05</a:t>
            </a:r>
            <a:r>
              <a:rPr kumimoji="0" lang="bn-BD" sz="73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/২০</a:t>
            </a:r>
            <a:r>
              <a:rPr kumimoji="0" lang="en-US" sz="73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21</a:t>
            </a:r>
            <a:r>
              <a:rPr kumimoji="0" lang="bn-BD" sz="73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খ্রি:</a:t>
            </a:r>
            <a:endParaRPr kumimoji="0" lang="en-US" sz="73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472C4"/>
              </a:buClr>
              <a:buSzPct val="80000"/>
              <a:buFont typeface="Wingdings 2"/>
              <a:buChar char="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itle 22">
            <a:extLst>
              <a:ext uri="{FF2B5EF4-FFF2-40B4-BE49-F238E27FC236}">
                <a16:creationId xmlns:a16="http://schemas.microsoft.com/office/drawing/2014/main" id="{BE65BA0B-129E-4477-856F-82DAE0591409}"/>
              </a:ext>
            </a:extLst>
          </p:cNvPr>
          <p:cNvSpPr txBox="1">
            <a:spLocks/>
          </p:cNvSpPr>
          <p:nvPr/>
        </p:nvSpPr>
        <p:spPr>
          <a:xfrm>
            <a:off x="303148" y="878444"/>
            <a:ext cx="3680621" cy="1179513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4800" b="1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None/>
              <a:defRPr kumimoji="0" sz="2000" b="1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None/>
              <a:defRPr kumimoji="0" sz="1800" b="1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None/>
              <a:defRPr kumimoji="0" sz="1600" b="1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None/>
              <a:defRPr kumimoji="0" sz="1600" b="1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4472C4"/>
              </a:buClr>
              <a:buSzPct val="80000"/>
              <a:buFont typeface="Wingdings 2"/>
              <a:buNone/>
              <a:tabLst/>
              <a:defRPr/>
            </a:pPr>
            <a:endParaRPr kumimoji="0" lang="en-US" sz="4800" b="1" i="0" u="none" strike="noStrike" kern="1200" cap="all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4472C4"/>
              </a:buClr>
              <a:buSzPct val="80000"/>
              <a:buFont typeface="Wingdings 2"/>
              <a:buNone/>
              <a:tabLst/>
              <a:defRPr/>
            </a:pPr>
            <a:r>
              <a:rPr kumimoji="0" lang="bn-BD" sz="4800" b="1" i="0" u="none" strike="noStrike" kern="1200" cap="all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শিক্ষক পরিচিতি</a:t>
            </a:r>
            <a:endParaRPr kumimoji="0" lang="en-US" sz="4800" b="1" i="0" u="none" strike="noStrike" kern="1200" cap="all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4472C4"/>
              </a:buClr>
              <a:buSzPct val="80000"/>
              <a:buFont typeface="Wingdings 2"/>
              <a:buNone/>
              <a:tabLst/>
              <a:defRPr/>
            </a:pPr>
            <a:endParaRPr kumimoji="0" lang="en-US" sz="48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2D9AFA4-65FF-4115-9B27-B3210794F1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859" y="423277"/>
            <a:ext cx="2159120" cy="2015123"/>
          </a:xfrm>
          <a:prstGeom prst="rect">
            <a:avLst/>
          </a:prstGeom>
        </p:spPr>
      </p:pic>
      <p:pic>
        <p:nvPicPr>
          <p:cNvPr id="13" name="Picture 12" descr="E:\B=6648.jpg">
            <a:extLst>
              <a:ext uri="{FF2B5EF4-FFF2-40B4-BE49-F238E27FC236}">
                <a16:creationId xmlns:a16="http://schemas.microsoft.com/office/drawing/2014/main" id="{E823E92A-9348-4C8C-B3D2-96B131F23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9909" y="1052809"/>
            <a:ext cx="633019" cy="7560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9263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1"/>
            <a:ext cx="3428999" cy="304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334002" y="3047999"/>
            <a:ext cx="3352799" cy="42671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283036" y="6928"/>
            <a:ext cx="2895598" cy="28194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4799" y="-304799"/>
            <a:ext cx="2819400" cy="3429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891248"/>
            <a:ext cx="70866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*শ্বেত রক্তকণিকা*</a:t>
            </a:r>
          </a:p>
          <a:p>
            <a:r>
              <a:rPr lang="bn-BD" sz="3200" dirty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এদের আকার অনিয়মিত ,বড় ও সংখ্যায় লোহিত কণিকার চেয়ে অনেক কম।</a:t>
            </a:r>
          </a:p>
          <a:p>
            <a:r>
              <a:rPr lang="bn-BD" sz="3200" dirty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এদের নিউক্লিয়াস আছে তবে বর্ণহীন।</a:t>
            </a:r>
          </a:p>
          <a:p>
            <a:r>
              <a:rPr lang="bn-BD" sz="3200" dirty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#কাজ-১।ফ্যাগোসাইটোসিস প্রক্রিয়ায় রোগজীবাণু ধ্বংস করে।</a:t>
            </a:r>
          </a:p>
          <a:p>
            <a:r>
              <a:rPr lang="bn-BD" sz="3200" dirty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২।দেহে রোগ প্রতিরোধী অ্যান্টিবডি উৎপন্ন করে।</a:t>
            </a:r>
            <a:endParaRPr lang="en-US" sz="3200" dirty="0">
              <a:solidFill>
                <a:srgbClr val="000066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48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648200"/>
            <a:ext cx="8534400" cy="20859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9382" y="990600"/>
            <a:ext cx="86106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*দলীয় কাজ*</a:t>
            </a:r>
          </a:p>
          <a:p>
            <a:r>
              <a:rPr lang="bn-BD" sz="3200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*</a:t>
            </a:r>
            <a:r>
              <a:rPr lang="bn-BD" sz="3200" dirty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রক্তের উপাদান গুলো কি কি এবং কি পরিমাণে দেহে আছে?</a:t>
            </a:r>
          </a:p>
          <a:p>
            <a:r>
              <a:rPr lang="bn-BD" sz="3200" dirty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*শ্বেত রক্তকণিকা দেহে প্রহরীর মত কাজ করে উত্তরের স্বপক্ষে তোমাদের যুক্তি উপস্থাপন কর।</a:t>
            </a:r>
            <a:endParaRPr lang="en-US" sz="3200" dirty="0">
              <a:solidFill>
                <a:srgbClr val="000066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9627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304800"/>
            <a:ext cx="88392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*অণুচক্রিকা*</a:t>
            </a:r>
          </a:p>
          <a:p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আকারে ছোট, বার্তুলাকার ও বর্ণহীন।পরস্পর গুচ্ছাকারে থাকে।</a:t>
            </a:r>
          </a:p>
          <a:p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প্রতি কিউবিক মিলি. প্রায় ২লক্ষ৫০ হাজার অণুচক্রিকা থাকে।</a:t>
            </a:r>
          </a:p>
          <a:p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এর থ্রোম্বোপ্লাস্টিন নামক রাসায়নিক পদার্থ রক্ত জমাট বাঁধতে সাহায্য করে।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#কাজ-ক্ষতস্থানে দ্রুত রক্ত জমাট বাঁধতে সাহায্য করে।</a:t>
            </a:r>
          </a:p>
        </p:txBody>
      </p:sp>
    </p:spTree>
    <p:extLst>
      <p:ext uri="{BB962C8B-B14F-4D97-AF65-F5344CB8AC3E}">
        <p14:creationId xmlns:p14="http://schemas.microsoft.com/office/powerpoint/2010/main" val="1366562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398" y="-152398"/>
            <a:ext cx="3581401" cy="3886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867400" y="27709"/>
            <a:ext cx="3276600" cy="33250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275551" y="3030248"/>
            <a:ext cx="3733799" cy="39217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7" y="3352800"/>
            <a:ext cx="3851563" cy="3499572"/>
          </a:xfrm>
          <a:prstGeom prst="rect">
            <a:avLst/>
          </a:prstGeom>
        </p:spPr>
      </p:pic>
      <p:sp>
        <p:nvSpPr>
          <p:cNvPr id="7" name="Frame 6"/>
          <p:cNvSpPr/>
          <p:nvPr/>
        </p:nvSpPr>
        <p:spPr>
          <a:xfrm>
            <a:off x="990600" y="1333502"/>
            <a:ext cx="7162800" cy="4343400"/>
          </a:xfrm>
          <a:prstGeom prst="fram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76400" y="2290970"/>
            <a:ext cx="58293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990099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*প্রতি কিউবিক মিলি. রক্তে অনুচক্রিকার সংখ্যা কত?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*অনুচক্রিকার কোন উপাদানটি রক্তকে জমাট বাঁধতে সাহায্য করে।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15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495300" y="1579418"/>
            <a:ext cx="3429000" cy="146858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Isosceles Triangle 2"/>
          <p:cNvSpPr/>
          <p:nvPr/>
        </p:nvSpPr>
        <p:spPr>
          <a:xfrm>
            <a:off x="0" y="152400"/>
            <a:ext cx="4495800" cy="1427018"/>
          </a:xfrm>
          <a:prstGeom prst="triangle">
            <a:avLst>
              <a:gd name="adj" fmla="val 50617"/>
            </a:avLst>
          </a:prstGeom>
          <a:solidFill>
            <a:srgbClr val="66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inus 3"/>
          <p:cNvSpPr/>
          <p:nvPr/>
        </p:nvSpPr>
        <p:spPr>
          <a:xfrm rot="16200000">
            <a:off x="2019300" y="495300"/>
            <a:ext cx="3886200" cy="2209800"/>
          </a:xfrm>
          <a:prstGeom prst="mathMinu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Predefined Process 4"/>
          <p:cNvSpPr/>
          <p:nvPr/>
        </p:nvSpPr>
        <p:spPr>
          <a:xfrm>
            <a:off x="1745673" y="1905000"/>
            <a:ext cx="914400" cy="990600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stCxn id="2" idx="2"/>
            <a:endCxn id="5" idx="2"/>
          </p:cNvCxnSpPr>
          <p:nvPr/>
        </p:nvCxnSpPr>
        <p:spPr>
          <a:xfrm flipH="1" flipV="1">
            <a:off x="2202873" y="2895600"/>
            <a:ext cx="6927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Bevel 8"/>
          <p:cNvSpPr/>
          <p:nvPr/>
        </p:nvSpPr>
        <p:spPr>
          <a:xfrm>
            <a:off x="789708" y="2133597"/>
            <a:ext cx="755073" cy="581891"/>
          </a:xfrm>
          <a:prstGeom prst="beve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Bevel 9"/>
          <p:cNvSpPr/>
          <p:nvPr/>
        </p:nvSpPr>
        <p:spPr>
          <a:xfrm>
            <a:off x="2857500" y="2105888"/>
            <a:ext cx="755073" cy="581891"/>
          </a:xfrm>
          <a:prstGeom prst="beve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Multidocument 10"/>
          <p:cNvSpPr/>
          <p:nvPr/>
        </p:nvSpPr>
        <p:spPr>
          <a:xfrm rot="10800000">
            <a:off x="1593273" y="2880011"/>
            <a:ext cx="1066798" cy="396588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953000" y="990600"/>
            <a:ext cx="3352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6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7591" y="3522518"/>
            <a:ext cx="830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আজকের পাঠে মানব দেহের স্বাভাবিক কার্য পরিচালনের ক্ষেত্রে রক্ত ও রক্তের উপাদানের  কোন কোন বিষয় উপস্থাপিত হল ব্যাখ্যা কর।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31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E07B333-B8D9-4F6C-8721-BDCC69DBCF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04497"/>
            <a:ext cx="8610600" cy="601454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B780DE8-3652-4731-B9E0-56EB4E2393ED}"/>
              </a:ext>
            </a:extLst>
          </p:cNvPr>
          <p:cNvSpPr/>
          <p:nvPr/>
        </p:nvSpPr>
        <p:spPr>
          <a:xfrm>
            <a:off x="787956" y="3244334"/>
            <a:ext cx="7568097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11500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11500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563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73"/>
          <a:stretch/>
        </p:blipFill>
        <p:spPr>
          <a:xfrm>
            <a:off x="304800" y="-5558"/>
            <a:ext cx="7874000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38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E7CED6-8106-4594-B9E2-9D3CB8E664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466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900" y="792420"/>
            <a:ext cx="84582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dirty="0">
                <a:solidFill>
                  <a:schemeClr val="accent1">
                    <a:lumMod val="20000"/>
                    <a:lumOff val="80000"/>
                  </a:schemeClr>
                </a:solidFill>
                <a:highlight>
                  <a:srgbClr val="006600"/>
                </a:highlight>
                <a:latin typeface="NikoshBAN" pitchFamily="2" charset="0"/>
                <a:cs typeface="NikoshBAN" pitchFamily="2" charset="0"/>
              </a:rPr>
              <a:t>পাঠ শিরোনাম</a:t>
            </a:r>
          </a:p>
          <a:p>
            <a:pPr algn="ctr"/>
            <a:r>
              <a:rPr lang="bn-BD" sz="6000" dirty="0">
                <a:solidFill>
                  <a:schemeClr val="accent4">
                    <a:lumMod val="20000"/>
                    <a:lumOff val="80000"/>
                  </a:schemeClr>
                </a:solidFill>
                <a:highlight>
                  <a:srgbClr val="000080"/>
                </a:highlight>
                <a:latin typeface="NikoshBAN" pitchFamily="2" charset="0"/>
                <a:cs typeface="NikoshBAN" pitchFamily="2" charset="0"/>
              </a:rPr>
              <a:t>রক্ত ও রক্তের উপাদান</a:t>
            </a:r>
            <a:endParaRPr lang="en-US" sz="6000" dirty="0">
              <a:solidFill>
                <a:schemeClr val="accent4">
                  <a:lumMod val="20000"/>
                  <a:lumOff val="80000"/>
                </a:schemeClr>
              </a:solidFill>
              <a:highlight>
                <a:srgbClr val="000080"/>
              </a:highligh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B06D8F-81E5-4DA4-BA2F-330E0BF80B5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733800"/>
            <a:ext cx="6705600" cy="23040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55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1B1C39-B2E8-490F-AE3C-D9A4F0B502C1}"/>
              </a:ext>
            </a:extLst>
          </p:cNvPr>
          <p:cNvSpPr/>
          <p:nvPr/>
        </p:nvSpPr>
        <p:spPr>
          <a:xfrm>
            <a:off x="3742603" y="4457855"/>
            <a:ext cx="5172798" cy="1200329"/>
          </a:xfrm>
          <a:prstGeom prst="rect">
            <a:avLst/>
          </a:prstGeom>
          <a:ln>
            <a:solidFill>
              <a:srgbClr val="A5A5A5">
                <a:lumMod val="50000"/>
              </a:srgbClr>
            </a:solidFill>
          </a:ln>
        </p:spPr>
        <p:txBody>
          <a:bodyPr wrap="square">
            <a:spAutoFit/>
          </a:bodyPr>
          <a:lstStyle/>
          <a:p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NikoshBAN" pitchFamily="2" charset="0"/>
                <a:cs typeface="NikoshBAN" pitchFamily="2" charset="0"/>
              </a:rPr>
              <a:t>৩.</a:t>
            </a:r>
            <a:r>
              <a:rPr lang="bn-BD" sz="3600" dirty="0">
                <a:highlight>
                  <a:srgbClr val="00FFFF"/>
                </a:highlight>
                <a:latin typeface="NikoshBAN" pitchFamily="2" charset="0"/>
                <a:cs typeface="NikoshBAN" pitchFamily="2" charset="0"/>
              </a:rPr>
              <a:t>বিভিন্ন প্রকার রক্তকণিকার কাজ ব্যাখ্যা করতে পারবে।</a:t>
            </a:r>
            <a:endParaRPr lang="en-US" sz="3600" dirty="0">
              <a:highlight>
                <a:srgbClr val="00FFFF"/>
              </a:highligh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5C6E37-1020-4F13-A03B-BE2C10205780}"/>
              </a:ext>
            </a:extLst>
          </p:cNvPr>
          <p:cNvSpPr txBox="1"/>
          <p:nvPr/>
        </p:nvSpPr>
        <p:spPr>
          <a:xfrm>
            <a:off x="3687942" y="442948"/>
            <a:ext cx="5100421" cy="769441"/>
          </a:xfrm>
          <a:prstGeom prst="rect">
            <a:avLst/>
          </a:prstGeom>
          <a:solidFill>
            <a:srgbClr val="4472C4">
              <a:lumMod val="40000"/>
              <a:lumOff val="6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C0C0C0"/>
                </a:highlight>
                <a:uLnTx/>
                <a:uFillTx/>
                <a:latin typeface="NikoshBAN" pitchFamily="2" charset="0"/>
                <a:cs typeface="NikoshBAN" pitchFamily="2" charset="0"/>
              </a:rPr>
              <a:t>এই পাঠ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C0C0C0"/>
                </a:highligh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bn-BD" sz="4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C0C0C0"/>
                </a:highlight>
                <a:uLnTx/>
                <a:uFillTx/>
                <a:latin typeface="NikoshBAN" pitchFamily="2" charset="0"/>
                <a:cs typeface="NikoshBAN" pitchFamily="2" charset="0"/>
              </a:rPr>
              <a:t>শেষে শিক্ষার্থীরা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C0C0C0"/>
                </a:highlight>
                <a:uLnTx/>
                <a:uFillTx/>
                <a:latin typeface="NikoshBAN" pitchFamily="2" charset="0"/>
                <a:cs typeface="NikoshBAN" pitchFamily="2" charset="0"/>
              </a:rPr>
              <a:t>…</a:t>
            </a:r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8B57E85E-853B-42AF-92AE-7930630560F4}"/>
              </a:ext>
            </a:extLst>
          </p:cNvPr>
          <p:cNvSpPr/>
          <p:nvPr/>
        </p:nvSpPr>
        <p:spPr>
          <a:xfrm>
            <a:off x="-3429001" y="1"/>
            <a:ext cx="6858002" cy="6858000"/>
          </a:xfrm>
          <a:prstGeom prst="arc">
            <a:avLst>
              <a:gd name="adj1" fmla="val 16200000"/>
              <a:gd name="adj2" fmla="val 5406790"/>
            </a:avLst>
          </a:prstGeom>
          <a:noFill/>
          <a:ln w="6350" cap="flat" cmpd="sng" algn="ctr">
            <a:solidFill>
              <a:srgbClr val="7D7D7D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09350F-7793-4FB3-A4C3-0C4E9168AD7D}"/>
              </a:ext>
            </a:extLst>
          </p:cNvPr>
          <p:cNvSpPr txBox="1"/>
          <p:nvPr/>
        </p:nvSpPr>
        <p:spPr>
          <a:xfrm flipH="1">
            <a:off x="3871030" y="1329603"/>
            <a:ext cx="5272970" cy="1815882"/>
          </a:xfrm>
          <a:prstGeom prst="rect">
            <a:avLst/>
          </a:prstGeom>
          <a:noFill/>
          <a:ln>
            <a:solidFill>
              <a:srgbClr val="4472C4">
                <a:lumMod val="40000"/>
                <a:lumOff val="60000"/>
              </a:srgbClr>
            </a:solidFill>
          </a:ln>
        </p:spPr>
        <p:txBody>
          <a:bodyPr wrap="square" rtlCol="0" anchor="ctr">
            <a:spAutoFit/>
          </a:bodyPr>
          <a:lstStyle/>
          <a:p>
            <a:r>
              <a:rPr kumimoji="0" lang="bn-IN" sz="3600" b="1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highlight>
                  <a:srgbClr val="C0C0C0"/>
                </a:highligh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C0C0C0"/>
                </a:highligh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bn-BD" sz="3600" dirty="0">
                <a:highlight>
                  <a:srgbClr val="C0C0C0"/>
                </a:highlight>
                <a:latin typeface="NikoshBAN" pitchFamily="2" charset="0"/>
                <a:cs typeface="NikoshBAN" pitchFamily="2" charset="0"/>
              </a:rPr>
              <a:t> বিভিন্ন প্রকার রক্তকণিকার নাম</a:t>
            </a:r>
            <a:r>
              <a:rPr lang="en-US" sz="3600" dirty="0">
                <a:highlight>
                  <a:srgbClr val="C0C0C0"/>
                </a:highligh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highlight>
                  <a:srgbClr val="C0C0C0"/>
                </a:highligh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>
                <a:highlight>
                  <a:srgbClr val="C0C0C0"/>
                </a:highligh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highlight>
                  <a:srgbClr val="C0C0C0"/>
                </a:highligh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highlight>
                  <a:srgbClr val="C0C0C0"/>
                </a:highlight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>
              <a:highlight>
                <a:srgbClr val="C0C0C0"/>
              </a:highlight>
              <a:latin typeface="NikoshBAN" pitchFamily="2" charset="0"/>
              <a:cs typeface="NikoshBAN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C0C0C0"/>
              </a:highligh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9CAE88-868C-4F58-9F03-676C226DD539}"/>
              </a:ext>
            </a:extLst>
          </p:cNvPr>
          <p:cNvSpPr txBox="1"/>
          <p:nvPr/>
        </p:nvSpPr>
        <p:spPr>
          <a:xfrm flipH="1">
            <a:off x="4043581" y="2822320"/>
            <a:ext cx="5100419" cy="1200329"/>
          </a:xfrm>
          <a:prstGeom prst="rect">
            <a:avLst/>
          </a:prstGeom>
          <a:solidFill>
            <a:srgbClr val="A5A5A5">
              <a:lumMod val="40000"/>
              <a:lumOff val="60000"/>
            </a:srgbClr>
          </a:solidFill>
          <a:ln>
            <a:solidFill>
              <a:srgbClr val="FFC000">
                <a:lumMod val="50000"/>
              </a:srgbClr>
            </a:solidFill>
          </a:ln>
        </p:spPr>
        <p:txBody>
          <a:bodyPr wrap="square" rtlCol="0" anchor="ctr">
            <a:spAutoFit/>
          </a:bodyPr>
          <a:lstStyle/>
          <a:p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NikoshBAN" pitchFamily="2" charset="0"/>
                <a:cs typeface="NikoshBAN" pitchFamily="2" charset="0"/>
              </a:rPr>
              <a:t>২ </a:t>
            </a:r>
            <a:r>
              <a:rPr lang="bn-BD" sz="3600" dirty="0">
                <a:highlight>
                  <a:srgbClr val="FFFF00"/>
                </a:highlight>
                <a:latin typeface="NikoshBAN" pitchFamily="2" charset="0"/>
                <a:cs typeface="NikoshBAN" pitchFamily="2" charset="0"/>
              </a:rPr>
              <a:t>রক্তকণিকার গঠন বর্ণনা করতে পারবে।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8623A88-B5D1-43CE-8C70-4FD240188B9C}"/>
              </a:ext>
            </a:extLst>
          </p:cNvPr>
          <p:cNvSpPr/>
          <p:nvPr/>
        </p:nvSpPr>
        <p:spPr>
          <a:xfrm>
            <a:off x="2721676" y="1370363"/>
            <a:ext cx="323602" cy="311727"/>
          </a:xfrm>
          <a:prstGeom prst="ellipse">
            <a:avLst/>
          </a:prstGeom>
          <a:solidFill>
            <a:srgbClr val="EBEBEB"/>
          </a:solidFill>
          <a:ln w="1270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D401DEB-168C-48C0-BD03-CCC96BE26F4A}"/>
              </a:ext>
            </a:extLst>
          </p:cNvPr>
          <p:cNvSpPr/>
          <p:nvPr/>
        </p:nvSpPr>
        <p:spPr>
          <a:xfrm flipH="1">
            <a:off x="3045278" y="2178603"/>
            <a:ext cx="311726" cy="311727"/>
          </a:xfrm>
          <a:prstGeom prst="ellipse">
            <a:avLst/>
          </a:prstGeom>
          <a:solidFill>
            <a:srgbClr val="EBEBEB"/>
          </a:solidFill>
          <a:ln w="1270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2EF22B9-BFDF-406D-AE46-B80A20BEC205}"/>
              </a:ext>
            </a:extLst>
          </p:cNvPr>
          <p:cNvSpPr/>
          <p:nvPr/>
        </p:nvSpPr>
        <p:spPr>
          <a:xfrm>
            <a:off x="3222173" y="3134943"/>
            <a:ext cx="311727" cy="311727"/>
          </a:xfrm>
          <a:prstGeom prst="ellipse">
            <a:avLst/>
          </a:prstGeom>
          <a:solidFill>
            <a:srgbClr val="EBEBEB"/>
          </a:solidFill>
          <a:ln w="1270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DEF57ED-C207-4213-B4D5-221A6F657AED}"/>
              </a:ext>
            </a:extLst>
          </p:cNvPr>
          <p:cNvSpPr/>
          <p:nvPr/>
        </p:nvSpPr>
        <p:spPr>
          <a:xfrm>
            <a:off x="3055574" y="3958318"/>
            <a:ext cx="311727" cy="311727"/>
          </a:xfrm>
          <a:prstGeom prst="ellipse">
            <a:avLst/>
          </a:prstGeom>
          <a:solidFill>
            <a:srgbClr val="EBEBEB"/>
          </a:solidFill>
          <a:ln w="1270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3438C6A9-B342-4C51-B44A-CC12AD8BC5F3}"/>
              </a:ext>
            </a:extLst>
          </p:cNvPr>
          <p:cNvSpPr/>
          <p:nvPr/>
        </p:nvSpPr>
        <p:spPr>
          <a:xfrm>
            <a:off x="-1524000" y="1905000"/>
            <a:ext cx="3048000" cy="3048000"/>
          </a:xfrm>
          <a:prstGeom prst="arc">
            <a:avLst>
              <a:gd name="adj1" fmla="val 16200000"/>
              <a:gd name="adj2" fmla="val 5359794"/>
            </a:avLst>
          </a:prstGeom>
          <a:solidFill>
            <a:srgbClr val="000000">
              <a:alpha val="20000"/>
            </a:srgbClr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24">
            <a:extLst>
              <a:ext uri="{FF2B5EF4-FFF2-40B4-BE49-F238E27FC236}">
                <a16:creationId xmlns:a16="http://schemas.microsoft.com/office/drawing/2014/main" id="{540FE7B9-E501-4605-8BB1-A9646D965590}"/>
              </a:ext>
            </a:extLst>
          </p:cNvPr>
          <p:cNvGrpSpPr/>
          <p:nvPr/>
        </p:nvGrpSpPr>
        <p:grpSpPr>
          <a:xfrm rot="18596622">
            <a:off x="-783595" y="3354692"/>
            <a:ext cx="3869844" cy="400805"/>
            <a:chOff x="-3200400" y="3314700"/>
            <a:chExt cx="6246421" cy="228601"/>
          </a:xfrm>
        </p:grpSpPr>
        <p:sp>
          <p:nvSpPr>
            <p:cNvPr id="15" name="Rounded Rectangle 12">
              <a:extLst>
                <a:ext uri="{FF2B5EF4-FFF2-40B4-BE49-F238E27FC236}">
                  <a16:creationId xmlns:a16="http://schemas.microsoft.com/office/drawing/2014/main" id="{2243AF6E-C97E-4FF3-B6E3-0E3E38CC40E2}"/>
                </a:ext>
              </a:extLst>
            </p:cNvPr>
            <p:cNvSpPr/>
            <p:nvPr/>
          </p:nvSpPr>
          <p:spPr>
            <a:xfrm rot="5400000">
              <a:off x="1331520" y="1828800"/>
              <a:ext cx="228600" cy="3200400"/>
            </a:xfrm>
            <a:prstGeom prst="roundRect">
              <a:avLst>
                <a:gd name="adj" fmla="val 35051"/>
              </a:avLst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prstMaterial="matte">
              <a:bevelT w="63500" h="63500"/>
              <a:contourClr>
                <a:srgbClr val="FFFFFF"/>
              </a:contourClr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ounded Rectangle 13">
              <a:extLst>
                <a:ext uri="{FF2B5EF4-FFF2-40B4-BE49-F238E27FC236}">
                  <a16:creationId xmlns:a16="http://schemas.microsoft.com/office/drawing/2014/main" id="{E7645759-86FF-41BD-9934-C6DE5F828108}"/>
                </a:ext>
              </a:extLst>
            </p:cNvPr>
            <p:cNvSpPr/>
            <p:nvPr/>
          </p:nvSpPr>
          <p:spPr>
            <a:xfrm rot="5400000">
              <a:off x="-1714500" y="1828800"/>
              <a:ext cx="228600" cy="3200400"/>
            </a:xfrm>
            <a:prstGeom prst="roundRect">
              <a:avLst>
                <a:gd name="adj" fmla="val 35051"/>
              </a:avLst>
            </a:prstGeom>
            <a:noFill/>
            <a:ln w="12700" cap="flat" cmpd="sng" algn="ctr">
              <a:noFill/>
              <a:prstDash val="solid"/>
              <a:miter lim="800000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prstMaterial="matte">
              <a:bevelT w="63500" h="63500"/>
              <a:contourClr>
                <a:srgbClr val="FFFFFF"/>
              </a:contourClr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BF29FD16-3A66-436C-B835-A45741A28CD6}"/>
              </a:ext>
            </a:extLst>
          </p:cNvPr>
          <p:cNvSpPr/>
          <p:nvPr/>
        </p:nvSpPr>
        <p:spPr>
          <a:xfrm>
            <a:off x="2823591" y="1764087"/>
            <a:ext cx="951818" cy="901974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  <a:ln w="6350" cap="flat" cmpd="sng" algn="ctr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7A3CBE1-4F42-46A7-81FB-0AFA1A970B51}"/>
              </a:ext>
            </a:extLst>
          </p:cNvPr>
          <p:cNvSpPr/>
          <p:nvPr/>
        </p:nvSpPr>
        <p:spPr>
          <a:xfrm>
            <a:off x="2877094" y="2749737"/>
            <a:ext cx="1032536" cy="987547"/>
          </a:xfrm>
          <a:prstGeom prst="ellipse">
            <a:avLst/>
          </a:prstGeom>
          <a:blipFill rotWithShape="0">
            <a:blip r:embed="rId3"/>
            <a:stretch>
              <a:fillRect/>
            </a:stretch>
          </a:blipFill>
          <a:ln w="6350" cap="flat" cmpd="sng" algn="ctr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29E9575-2B4E-4E13-BE95-A46DA7429BA1}"/>
              </a:ext>
            </a:extLst>
          </p:cNvPr>
          <p:cNvSpPr/>
          <p:nvPr/>
        </p:nvSpPr>
        <p:spPr>
          <a:xfrm>
            <a:off x="2728913" y="3848150"/>
            <a:ext cx="959029" cy="901974"/>
          </a:xfrm>
          <a:prstGeom prst="ellipse">
            <a:avLst/>
          </a:prstGeom>
          <a:blipFill rotWithShape="0">
            <a:blip r:embed="rId4"/>
            <a:stretch>
              <a:fillRect/>
            </a:stretch>
          </a:blipFill>
          <a:ln w="6350" cap="flat" cmpd="sng" algn="ctr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E5F9318-EC2F-493A-8DB9-4D00D0DE5E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0" t="28" r="16711"/>
          <a:stretch/>
        </p:blipFill>
        <p:spPr>
          <a:xfrm>
            <a:off x="2387491" y="874353"/>
            <a:ext cx="1056053" cy="870748"/>
          </a:xfrm>
          <a:prstGeom prst="ellipse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4F760D6-1BF9-4B19-BA79-BD18DD5E38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15" y="4954856"/>
            <a:ext cx="2819400" cy="171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731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">
                                      <p:cBhvr>
                                        <p:cTn id="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29975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29975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29975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rved Down Ribbon 1"/>
          <p:cNvSpPr/>
          <p:nvPr/>
        </p:nvSpPr>
        <p:spPr>
          <a:xfrm>
            <a:off x="623455" y="0"/>
            <a:ext cx="8229600" cy="1524000"/>
          </a:xfrm>
          <a:prstGeom prst="ellipseRibb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95600" y="434232"/>
            <a:ext cx="365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 উপস্থাপন</a:t>
            </a:r>
            <a:endParaRPr lang="en-US" sz="60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" t="4746" r="32917" b="8469"/>
          <a:stretch/>
        </p:blipFill>
        <p:spPr>
          <a:xfrm>
            <a:off x="213013" y="1662545"/>
            <a:ext cx="5365173" cy="4333216"/>
          </a:xfrm>
          <a:prstGeom prst="rect">
            <a:avLst/>
          </a:prstGeom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213013" y="6093154"/>
            <a:ext cx="5044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মানুষের দেহ হতে রক্ত নেয়া হচ্ছে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96" t="3963" b="5095"/>
          <a:stretch/>
        </p:blipFill>
        <p:spPr>
          <a:xfrm rot="10800000">
            <a:off x="5791129" y="1662544"/>
            <a:ext cx="3061926" cy="431593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250132" y="6104550"/>
            <a:ext cx="2602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মানুষের  রক্ত </a:t>
            </a:r>
            <a:endParaRPr lang="en-US" sz="36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00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25683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GB" sz="4800" b="1" dirty="0" err="1">
                <a:latin typeface="SutonnyMJ" pitchFamily="2" charset="0"/>
                <a:cs typeface="SutonnyMJ" pitchFamily="2" charset="0"/>
              </a:rPr>
              <a:t>i³</a:t>
            </a:r>
            <a:r>
              <a:rPr lang="en-GB" sz="4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GB" sz="4800" dirty="0">
                <a:latin typeface="SutonnyMJ" pitchFamily="2" charset="0"/>
                <a:cs typeface="SutonnyMJ" pitchFamily="2" charset="0"/>
              </a:rPr>
              <a:t>:  </a:t>
            </a:r>
            <a:r>
              <a:rPr lang="en-GB" sz="4800" dirty="0" err="1">
                <a:latin typeface="SutonnyMJ" pitchFamily="2" charset="0"/>
                <a:cs typeface="SutonnyMJ" pitchFamily="2" charset="0"/>
              </a:rPr>
              <a:t>åæYxq</a:t>
            </a:r>
            <a:r>
              <a:rPr lang="en-GB" sz="4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GB" sz="4800" dirty="0" err="1">
                <a:latin typeface="SutonnyMJ" pitchFamily="2" charset="0"/>
                <a:cs typeface="SutonnyMJ" pitchFamily="2" charset="0"/>
              </a:rPr>
              <a:t>g‡mvWvg</a:t>
            </a:r>
            <a:r>
              <a:rPr lang="en-GB" sz="4800" dirty="0">
                <a:latin typeface="SutonnyMJ" pitchFamily="2" charset="0"/>
                <a:cs typeface="SutonnyMJ" pitchFamily="2" charset="0"/>
              </a:rPr>
              <a:t>©  †_‡K </a:t>
            </a:r>
            <a:r>
              <a:rPr lang="en-GB" sz="4800" dirty="0" err="1">
                <a:latin typeface="SutonnyMJ" pitchFamily="2" charset="0"/>
                <a:cs typeface="SutonnyMJ" pitchFamily="2" charset="0"/>
              </a:rPr>
              <a:t>Drcbœ</a:t>
            </a:r>
            <a:r>
              <a:rPr lang="en-GB" sz="4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GB" sz="4800" dirty="0" err="1">
                <a:latin typeface="SutonnyMJ" pitchFamily="2" charset="0"/>
                <a:cs typeface="SutonnyMJ" pitchFamily="2" charset="0"/>
              </a:rPr>
              <a:t>i³im</a:t>
            </a:r>
            <a:r>
              <a:rPr lang="en-GB" sz="48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GB" sz="4800" dirty="0" err="1">
                <a:latin typeface="SutonnyMJ" pitchFamily="2" charset="0"/>
                <a:cs typeface="SutonnyMJ" pitchFamily="2" charset="0"/>
              </a:rPr>
              <a:t>i³KwbKv</a:t>
            </a:r>
            <a:r>
              <a:rPr lang="en-GB" sz="4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GB" sz="4800" dirty="0" err="1">
                <a:latin typeface="SutonnyMJ" pitchFamily="2" charset="0"/>
                <a:cs typeface="SutonnyMJ" pitchFamily="2" charset="0"/>
              </a:rPr>
              <a:t>wb‡q</a:t>
            </a:r>
            <a:r>
              <a:rPr lang="en-GB" sz="4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GB" sz="4800" dirty="0" err="1">
                <a:latin typeface="SutonnyMJ" pitchFamily="2" charset="0"/>
                <a:cs typeface="SutonnyMJ" pitchFamily="2" charset="0"/>
              </a:rPr>
              <a:t>MwVZ</a:t>
            </a:r>
            <a:r>
              <a:rPr lang="en-GB" sz="4800" dirty="0">
                <a:latin typeface="SutonnyMJ" pitchFamily="2" charset="0"/>
                <a:cs typeface="SutonnyMJ" pitchFamily="2" charset="0"/>
              </a:rPr>
              <a:t> A¯^”</a:t>
            </a:r>
            <a:r>
              <a:rPr lang="en-GB" sz="4800" dirty="0" err="1">
                <a:latin typeface="SutonnyMJ" pitchFamily="2" charset="0"/>
                <a:cs typeface="SutonnyMJ" pitchFamily="2" charset="0"/>
              </a:rPr>
              <a:t>Q,jebv³,PUP‡U,mvgvb</a:t>
            </a:r>
            <a:r>
              <a:rPr lang="en-GB" sz="48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GB" sz="4800" dirty="0" err="1">
                <a:latin typeface="SutonnyMJ" pitchFamily="2" charset="0"/>
                <a:cs typeface="SutonnyMJ" pitchFamily="2" charset="0"/>
              </a:rPr>
              <a:t>mvgvb</a:t>
            </a:r>
            <a:r>
              <a:rPr lang="en-GB" sz="48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GB" sz="4800" dirty="0" err="1">
                <a:latin typeface="SutonnyMJ" pitchFamily="2" charset="0"/>
                <a:cs typeface="SutonnyMJ" pitchFamily="2" charset="0"/>
              </a:rPr>
              <a:t>ÿvixq</a:t>
            </a:r>
            <a:r>
              <a:rPr lang="en-GB" sz="4800" dirty="0">
                <a:latin typeface="SutonnyMJ" pitchFamily="2" charset="0"/>
                <a:cs typeface="SutonnyMJ" pitchFamily="2" charset="0"/>
              </a:rPr>
              <a:t> †h </a:t>
            </a:r>
            <a:r>
              <a:rPr lang="en-GB" sz="4800" dirty="0" err="1">
                <a:latin typeface="SutonnyMJ" pitchFamily="2" charset="0"/>
                <a:cs typeface="SutonnyMJ" pitchFamily="2" charset="0"/>
              </a:rPr>
              <a:t>we‡kl</a:t>
            </a:r>
            <a:r>
              <a:rPr lang="en-GB" sz="4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GB" sz="4800" dirty="0" err="1">
                <a:latin typeface="SutonnyMJ" pitchFamily="2" charset="0"/>
                <a:cs typeface="SutonnyMJ" pitchFamily="2" charset="0"/>
              </a:rPr>
              <a:t>ai‡Yi</a:t>
            </a:r>
            <a:r>
              <a:rPr lang="en-GB" sz="4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GB" sz="4800" dirty="0" err="1">
                <a:latin typeface="SutonnyMJ" pitchFamily="2" charset="0"/>
                <a:cs typeface="SutonnyMJ" pitchFamily="2" charset="0"/>
              </a:rPr>
              <a:t>jvj</a:t>
            </a:r>
            <a:r>
              <a:rPr lang="en-GB" sz="4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GB" sz="4800" dirty="0" err="1">
                <a:latin typeface="SutonnyMJ" pitchFamily="2" charset="0"/>
                <a:cs typeface="SutonnyMJ" pitchFamily="2" charset="0"/>
              </a:rPr>
              <a:t>e‡Y©i</a:t>
            </a:r>
            <a:r>
              <a:rPr lang="en-GB" sz="4800" dirty="0">
                <a:latin typeface="SutonnyMJ" pitchFamily="2" charset="0"/>
                <a:cs typeface="SutonnyMJ" pitchFamily="2" charset="0"/>
              </a:rPr>
              <a:t> Zij †</a:t>
            </a:r>
            <a:r>
              <a:rPr lang="en-GB" sz="4800" dirty="0" err="1">
                <a:latin typeface="SutonnyMJ" pitchFamily="2" charset="0"/>
                <a:cs typeface="SutonnyMJ" pitchFamily="2" charset="0"/>
              </a:rPr>
              <a:t>hvRK</a:t>
            </a:r>
            <a:r>
              <a:rPr lang="en-GB" sz="4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GB" sz="4800" dirty="0" err="1">
                <a:latin typeface="SutonnyMJ" pitchFamily="2" charset="0"/>
                <a:cs typeface="SutonnyMJ" pitchFamily="2" charset="0"/>
              </a:rPr>
              <a:t>Kjv</a:t>
            </a:r>
            <a:r>
              <a:rPr lang="en-GB" sz="4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GB" sz="4800" dirty="0" err="1">
                <a:latin typeface="SutonnyMJ" pitchFamily="2" charset="0"/>
                <a:cs typeface="SutonnyMJ" pitchFamily="2" charset="0"/>
              </a:rPr>
              <a:t>hv</a:t>
            </a:r>
            <a:r>
              <a:rPr lang="en-GB" sz="4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GB" sz="4800" dirty="0" err="1">
                <a:latin typeface="SutonnyMJ" pitchFamily="2" charset="0"/>
                <a:cs typeface="SutonnyMJ" pitchFamily="2" charset="0"/>
              </a:rPr>
              <a:t>ü`wcÐ</a:t>
            </a:r>
            <a:r>
              <a:rPr lang="en-GB" sz="48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GB" sz="4800" dirty="0" err="1">
                <a:latin typeface="SutonnyMJ" pitchFamily="2" charset="0"/>
                <a:cs typeface="SutonnyMJ" pitchFamily="2" charset="0"/>
              </a:rPr>
              <a:t>i³evwnKvi</a:t>
            </a:r>
            <a:r>
              <a:rPr lang="en-GB" sz="4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GB" sz="4800" dirty="0" err="1">
                <a:latin typeface="SutonnyMJ" pitchFamily="2" charset="0"/>
                <a:cs typeface="SutonnyMJ" pitchFamily="2" charset="0"/>
              </a:rPr>
              <a:t>gva</a:t>
            </a:r>
            <a:r>
              <a:rPr lang="en-GB" sz="4800" dirty="0">
                <a:latin typeface="SutonnyMJ" pitchFamily="2" charset="0"/>
                <a:cs typeface="SutonnyMJ" pitchFamily="2" charset="0"/>
              </a:rPr>
              <a:t>¨‡g </a:t>
            </a:r>
            <a:r>
              <a:rPr lang="en-GB" sz="4800" dirty="0" err="1">
                <a:latin typeface="SutonnyMJ" pitchFamily="2" charset="0"/>
                <a:cs typeface="SutonnyMJ" pitchFamily="2" charset="0"/>
              </a:rPr>
              <a:t>gvbe</a:t>
            </a:r>
            <a:r>
              <a:rPr lang="en-GB" sz="4800" dirty="0">
                <a:latin typeface="SutonnyMJ" pitchFamily="2" charset="0"/>
                <a:cs typeface="SutonnyMJ" pitchFamily="2" charset="0"/>
              </a:rPr>
              <a:t> †`‡</a:t>
            </a:r>
            <a:r>
              <a:rPr lang="en-GB" sz="4800" dirty="0" err="1">
                <a:latin typeface="SutonnyMJ" pitchFamily="2" charset="0"/>
                <a:cs typeface="SutonnyMJ" pitchFamily="2" charset="0"/>
              </a:rPr>
              <a:t>ni</a:t>
            </a:r>
            <a:r>
              <a:rPr lang="en-GB" sz="4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GB" sz="4800" dirty="0" err="1">
                <a:latin typeface="SutonnyMJ" pitchFamily="2" charset="0"/>
                <a:cs typeface="SutonnyMJ" pitchFamily="2" charset="0"/>
              </a:rPr>
              <a:t>me©Î</a:t>
            </a:r>
            <a:r>
              <a:rPr lang="en-GB" sz="4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GB" sz="4800" dirty="0" err="1">
                <a:latin typeface="SutonnyMJ" pitchFamily="2" charset="0"/>
                <a:cs typeface="SutonnyMJ" pitchFamily="2" charset="0"/>
              </a:rPr>
              <a:t>mÂvwjZ</a:t>
            </a:r>
            <a:r>
              <a:rPr lang="en-GB" sz="4800" dirty="0">
                <a:latin typeface="SutonnyMJ" pitchFamily="2" charset="0"/>
                <a:cs typeface="SutonnyMJ" pitchFamily="2" charset="0"/>
              </a:rPr>
              <a:t> nq </a:t>
            </a:r>
            <a:r>
              <a:rPr lang="en-GB" sz="4800" dirty="0" err="1">
                <a:latin typeface="SutonnyMJ" pitchFamily="2" charset="0"/>
                <a:cs typeface="SutonnyMJ" pitchFamily="2" charset="0"/>
              </a:rPr>
              <a:t>Zv‡K</a:t>
            </a:r>
            <a:r>
              <a:rPr lang="en-GB" sz="4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GB" sz="4800" dirty="0" err="1">
                <a:latin typeface="SutonnyMJ" pitchFamily="2" charset="0"/>
                <a:cs typeface="SutonnyMJ" pitchFamily="2" charset="0"/>
              </a:rPr>
              <a:t>i³</a:t>
            </a:r>
            <a:r>
              <a:rPr lang="en-GB" sz="4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GB" sz="4800" dirty="0" err="1">
                <a:latin typeface="SutonnyMJ" pitchFamily="2" charset="0"/>
                <a:cs typeface="SutonnyMJ" pitchFamily="2" charset="0"/>
              </a:rPr>
              <a:t>e‡j</a:t>
            </a:r>
            <a:r>
              <a:rPr lang="en-GB" sz="4800" dirty="0">
                <a:latin typeface="SutonnyMJ" pitchFamily="2" charset="0"/>
                <a:cs typeface="SutonnyMJ" pitchFamily="2" charset="0"/>
              </a:rPr>
              <a:t>|</a:t>
            </a:r>
            <a:endParaRPr lang="bn-BD" sz="9600" dirty="0">
              <a:latin typeface="SutonnyMJ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4E2053B-E726-4844-A8E4-643F53F0435F}"/>
              </a:ext>
            </a:extLst>
          </p:cNvPr>
          <p:cNvSpPr/>
          <p:nvPr/>
        </p:nvSpPr>
        <p:spPr>
          <a:xfrm>
            <a:off x="1524000" y="208002"/>
            <a:ext cx="4953000" cy="110799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SutonnyMJ"/>
              </a:rPr>
              <a:t>i³(</a:t>
            </a:r>
            <a:r>
              <a:rPr lang="en-US" sz="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Blood)</a:t>
            </a:r>
          </a:p>
        </p:txBody>
      </p:sp>
    </p:spTree>
    <p:extLst>
      <p:ext uri="{BB962C8B-B14F-4D97-AF65-F5344CB8AC3E}">
        <p14:creationId xmlns:p14="http://schemas.microsoft.com/office/powerpoint/2010/main" val="239127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5173C77-B313-4D76-9A60-664FAE375F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3CDECB-5684-43DE-AF1E-51FDA58876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71600"/>
            <a:ext cx="5181600" cy="3886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B2EBD38-820D-44FB-9283-0FB2712E5740}"/>
              </a:ext>
            </a:extLst>
          </p:cNvPr>
          <p:cNvSpPr/>
          <p:nvPr/>
        </p:nvSpPr>
        <p:spPr>
          <a:xfrm>
            <a:off x="3124200" y="333046"/>
            <a:ext cx="46746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3200" b="1" dirty="0">
                <a:ln w="10541" cmpd="sng">
                  <a:solidFill>
                    <a:srgbClr val="2FA3EE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2FA3EE">
                        <a:tint val="40000"/>
                        <a:satMod val="250000"/>
                      </a:srgbClr>
                    </a:gs>
                    <a:gs pos="9000">
                      <a:srgbClr val="2FA3EE">
                        <a:tint val="52000"/>
                        <a:satMod val="300000"/>
                      </a:srgbClr>
                    </a:gs>
                    <a:gs pos="50000">
                      <a:srgbClr val="2FA3EE">
                        <a:shade val="20000"/>
                        <a:satMod val="300000"/>
                      </a:srgbClr>
                    </a:gs>
                    <a:gs pos="79000">
                      <a:srgbClr val="2FA3EE">
                        <a:tint val="52000"/>
                        <a:satMod val="300000"/>
                      </a:srgbClr>
                    </a:gs>
                    <a:gs pos="100000">
                      <a:srgbClr val="2FA3EE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SutonnyMJ"/>
              </a:rPr>
              <a:t>i³KwYKv</a:t>
            </a:r>
            <a:r>
              <a:rPr lang="en-US" sz="3200" b="1" dirty="0">
                <a:ln w="10541" cmpd="sng">
                  <a:solidFill>
                    <a:srgbClr val="2FA3EE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2FA3EE">
                        <a:tint val="40000"/>
                        <a:satMod val="250000"/>
                      </a:srgbClr>
                    </a:gs>
                    <a:gs pos="9000">
                      <a:srgbClr val="2FA3EE">
                        <a:tint val="52000"/>
                        <a:satMod val="300000"/>
                      </a:srgbClr>
                    </a:gs>
                    <a:gs pos="50000">
                      <a:srgbClr val="2FA3EE">
                        <a:shade val="20000"/>
                        <a:satMod val="300000"/>
                      </a:srgbClr>
                    </a:gs>
                    <a:gs pos="79000">
                      <a:srgbClr val="2FA3EE">
                        <a:tint val="52000"/>
                        <a:satMod val="300000"/>
                      </a:srgbClr>
                    </a:gs>
                    <a:gs pos="100000">
                      <a:srgbClr val="2FA3EE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(Blood corpuscles)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178021E-3480-42FE-B18C-3C4875B8F9FD}"/>
              </a:ext>
            </a:extLst>
          </p:cNvPr>
          <p:cNvCxnSpPr/>
          <p:nvPr/>
        </p:nvCxnSpPr>
        <p:spPr>
          <a:xfrm>
            <a:off x="2971800" y="1815452"/>
            <a:ext cx="3085540" cy="0"/>
          </a:xfrm>
          <a:prstGeom prst="straightConnector1">
            <a:avLst/>
          </a:prstGeom>
          <a:noFill/>
          <a:ln w="9525" cap="flat" cmpd="sng" algn="ctr">
            <a:solidFill>
              <a:srgbClr val="2FA3EE">
                <a:shade val="60000"/>
              </a:srgbClr>
            </a:solidFill>
            <a:prstDash val="solid"/>
            <a:tailEnd type="arrow"/>
          </a:ln>
          <a:effectLst/>
        </p:spPr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730A070C-EDD8-4600-8B36-3D4B3FC9AC6D}"/>
              </a:ext>
            </a:extLst>
          </p:cNvPr>
          <p:cNvSpPr/>
          <p:nvPr/>
        </p:nvSpPr>
        <p:spPr>
          <a:xfrm>
            <a:off x="6057341" y="1618772"/>
            <a:ext cx="14864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buClr>
                <a:srgbClr val="FF0000"/>
              </a:buClr>
            </a:pPr>
            <a:r>
              <a:rPr lang="en-US" sz="2400" b="1" dirty="0">
                <a:ln w="10541" cmpd="sng">
                  <a:solidFill>
                    <a:srgbClr val="2FA3EE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SutonnyMJ"/>
              </a:rPr>
              <a:t>†</a:t>
            </a:r>
            <a:r>
              <a:rPr lang="en-US" sz="2400" b="1" dirty="0" err="1">
                <a:ln w="10541" cmpd="sng">
                  <a:solidFill>
                    <a:srgbClr val="2FA3EE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SutonnyMJ"/>
              </a:rPr>
              <a:t>jvwnZ</a:t>
            </a:r>
            <a:r>
              <a:rPr lang="en-US" sz="2400" b="1" dirty="0">
                <a:ln w="10541" cmpd="sng">
                  <a:solidFill>
                    <a:srgbClr val="2FA3EE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SutonnyMJ"/>
              </a:rPr>
              <a:t> i³KwYKv </a:t>
            </a:r>
            <a:endParaRPr lang="en-US" sz="2400" b="1" dirty="0">
              <a:ln w="10541" cmpd="sng">
                <a:solidFill>
                  <a:srgbClr val="2FA3EE">
                    <a:shade val="88000"/>
                    <a:satMod val="110000"/>
                  </a:srgbClr>
                </a:solidFill>
                <a:prstDash val="solid"/>
              </a:ln>
              <a:solidFill>
                <a:srgbClr val="0070C0"/>
              </a:solidFill>
              <a:latin typeface="Tw Cen MT" panose="020B0602020104020603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D0506E-F47D-4E33-ACF1-AB67F762B9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468242"/>
            <a:ext cx="1443140" cy="1274293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86374F8-383E-4AAB-804D-91B3E6EAB770}"/>
              </a:ext>
            </a:extLst>
          </p:cNvPr>
          <p:cNvCxnSpPr/>
          <p:nvPr/>
        </p:nvCxnSpPr>
        <p:spPr>
          <a:xfrm>
            <a:off x="1310244" y="3314700"/>
            <a:ext cx="4747097" cy="0"/>
          </a:xfrm>
          <a:prstGeom prst="straightConnector1">
            <a:avLst/>
          </a:prstGeom>
          <a:noFill/>
          <a:ln w="9525" cap="flat" cmpd="sng" algn="ctr">
            <a:solidFill>
              <a:srgbClr val="2FA3EE">
                <a:shade val="60000"/>
              </a:srgbClr>
            </a:solidFill>
            <a:prstDash val="solid"/>
            <a:tailEnd type="arrow"/>
          </a:ln>
          <a:effectLst/>
        </p:spPr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0C9CF8C3-4B06-4582-9B6C-621DDD7ABC7B}"/>
              </a:ext>
            </a:extLst>
          </p:cNvPr>
          <p:cNvSpPr/>
          <p:nvPr/>
        </p:nvSpPr>
        <p:spPr>
          <a:xfrm>
            <a:off x="6057340" y="3138845"/>
            <a:ext cx="13340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buClr>
                <a:srgbClr val="FF0000"/>
              </a:buClr>
            </a:pPr>
            <a:r>
              <a:rPr lang="en-US" sz="2800" b="1" dirty="0">
                <a:ln w="10541" cmpd="sng">
                  <a:solidFill>
                    <a:srgbClr val="2FA3EE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SutonnyMJ"/>
              </a:rPr>
              <a:t>†</a:t>
            </a:r>
            <a:r>
              <a:rPr lang="en-US" sz="2800" b="1" dirty="0" err="1">
                <a:ln w="10541" cmpd="sng">
                  <a:solidFill>
                    <a:srgbClr val="2FA3EE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SutonnyMJ"/>
              </a:rPr>
              <a:t>k¦Z</a:t>
            </a:r>
            <a:r>
              <a:rPr lang="en-US" sz="2800" b="1" dirty="0">
                <a:ln w="10541" cmpd="sng">
                  <a:solidFill>
                    <a:srgbClr val="2FA3EE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SutonnyMJ"/>
              </a:rPr>
              <a:t> i³KwYKv </a:t>
            </a:r>
            <a:endParaRPr lang="en-US" sz="2800" b="1" dirty="0">
              <a:ln w="10541" cmpd="sng">
                <a:solidFill>
                  <a:srgbClr val="2FA3EE">
                    <a:shade val="88000"/>
                    <a:satMod val="110000"/>
                  </a:srgbClr>
                </a:solidFill>
                <a:prstDash val="solid"/>
              </a:ln>
              <a:solidFill>
                <a:srgbClr val="0070C0"/>
              </a:solidFill>
              <a:latin typeface="Tw Cen MT" panose="020B0602020104020603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805C51C-999C-47FC-A08E-6FD2A4C5E42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65" t="15931" r="24286" b="18413"/>
          <a:stretch/>
        </p:blipFill>
        <p:spPr>
          <a:xfrm>
            <a:off x="7533203" y="3043150"/>
            <a:ext cx="1471343" cy="14304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D1B85ED-8951-4C0A-A312-67F9AE59B880}"/>
              </a:ext>
            </a:extLst>
          </p:cNvPr>
          <p:cNvCxnSpPr/>
          <p:nvPr/>
        </p:nvCxnSpPr>
        <p:spPr>
          <a:xfrm>
            <a:off x="2491903" y="4724400"/>
            <a:ext cx="3565437" cy="0"/>
          </a:xfrm>
          <a:prstGeom prst="straightConnector1">
            <a:avLst/>
          </a:prstGeom>
          <a:noFill/>
          <a:ln w="9525" cap="flat" cmpd="sng" algn="ctr">
            <a:solidFill>
              <a:srgbClr val="2FA3EE">
                <a:shade val="60000"/>
              </a:srgbClr>
            </a:solidFill>
            <a:prstDash val="solid"/>
            <a:tailEnd type="arrow"/>
          </a:ln>
          <a:effectLst/>
        </p:spPr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5F9A1BB8-4A54-41A4-A6F3-BCBBD8E3BCA9}"/>
              </a:ext>
            </a:extLst>
          </p:cNvPr>
          <p:cNvSpPr/>
          <p:nvPr/>
        </p:nvSpPr>
        <p:spPr>
          <a:xfrm>
            <a:off x="5987936" y="4462790"/>
            <a:ext cx="13965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2800" b="1" dirty="0" err="1">
                <a:ln w="10541" cmpd="sng">
                  <a:solidFill>
                    <a:srgbClr val="2FA3EE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2FA3EE">
                        <a:tint val="40000"/>
                        <a:satMod val="250000"/>
                      </a:srgbClr>
                    </a:gs>
                    <a:gs pos="9000">
                      <a:srgbClr val="2FA3EE">
                        <a:tint val="52000"/>
                        <a:satMod val="300000"/>
                      </a:srgbClr>
                    </a:gs>
                    <a:gs pos="50000">
                      <a:srgbClr val="2FA3EE">
                        <a:shade val="20000"/>
                        <a:satMod val="300000"/>
                      </a:srgbClr>
                    </a:gs>
                    <a:gs pos="79000">
                      <a:srgbClr val="2FA3EE">
                        <a:tint val="52000"/>
                        <a:satMod val="300000"/>
                      </a:srgbClr>
                    </a:gs>
                    <a:gs pos="100000">
                      <a:srgbClr val="2FA3EE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অনুচক্রিকা</a:t>
            </a:r>
            <a:r>
              <a:rPr lang="en-US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prstClr val="black"/>
              </a:solidFill>
              <a:latin typeface="Tw Cen MT" panose="020B0602020104020603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7B84182-7CED-40EF-A627-DEDF6D376B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976" y="4512295"/>
            <a:ext cx="921795" cy="65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886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521</TotalTime>
  <Words>592</Words>
  <Application>Microsoft Office PowerPoint</Application>
  <PresentationFormat>On-screen Show (4:3)</PresentationFormat>
  <Paragraphs>72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9" baseType="lpstr">
      <vt:lpstr>Arial</vt:lpstr>
      <vt:lpstr>Berlin Sans FB Demi</vt:lpstr>
      <vt:lpstr>BhrahmaputraCMJ</vt:lpstr>
      <vt:lpstr>Calibri</vt:lpstr>
      <vt:lpstr>NikoshBAN</vt:lpstr>
      <vt:lpstr>PinkiyMJ</vt:lpstr>
      <vt:lpstr>SutonnyMJ</vt:lpstr>
      <vt:lpstr>Times New Roman</vt:lpstr>
      <vt:lpstr>Tw Cen MT</vt:lpstr>
      <vt:lpstr>Vrinda</vt:lpstr>
      <vt:lpstr>Wingdings</vt:lpstr>
      <vt:lpstr>Wingdings 2</vt:lpstr>
      <vt:lpstr>Office Theme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     লোহিত কনিকার বৈশিষ্ট্য- ১.wewfbœ eq‡mi gvbe †`‡n cÖwZ Nb wgwjwgUvi i‡³ †jvwnZ KwYKvi msL¨v n‡”Q: å~Y †`‡n: 80-90 jvL, wkïi †`‡n: 60-70 jvL, c~Y© eq¯‹ cyiæl †`‡n: 45 - 55 jvL Ges c~Y© eq¯‹ bvixi †`‡n: 44 - 49 jvL| ২.AvqZ‡bi Zzjbvq cyiæ‡li †`‡n 45%Ges †g‡q‡`i †`‡n 40%| ৩.åæb Ae¯’vq-åƒbxq †g‡mvWvg© †_‡K cÖ_‡g i³ ˆZix nq| c‡i _vBgvm,cøxnv ,hK…Z wkï‡`i-Aw¯’g¾v,hK…Z,cøxnv,cieZ©x‡Z-Aw¯’g¾v,hK…Z,cøxnv|Aw¯’g¾vi wn‡gvmvB‡Uveøv÷ †Kvl ev †÷g †Kvl †_‡K Gwi‡_ªv‡cv‡qwmm c×wZ‡Z Gwi‡_ªv‡cv‡qwUb ni‡gvb wbqš¿b Øviv Drcbœ nq|</vt:lpstr>
      <vt:lpstr>          †jvwnZ KwYKvi KvR: 1.cÖwZwU †Kv‡l Aw·‡Rb mieivn Kiv (Aw·wn‡gv‡Møweb iy‡c)| 2.wb®‹vk‡bi Rb¨ wKQz cwigvY Kve©b WvBA·vBW‡K enb Kiv Kve©wg‡bvwn‡gv‡Møvwebiƒ‡c)|  3.i‡³i AgøÑÿv‡ii mgZv eRvq ivLv| Avgv‡`i Rxe‡bi cÖwZ gyn~‡Z© †jvwnZ i³KwYKv aŸsm nq Avevi mgcwigvY ˆZwi nq| cÖwZ ‡m‡K‡Û 20 jvL KwbKv Drcbœ nq Ges mviv †`‡n GKevi cwiågb K‡i|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shafiqur rahman</cp:lastModifiedBy>
  <cp:revision>104</cp:revision>
  <dcterms:created xsi:type="dcterms:W3CDTF">2006-08-16T00:00:00Z</dcterms:created>
  <dcterms:modified xsi:type="dcterms:W3CDTF">2021-05-30T05:57:07Z</dcterms:modified>
</cp:coreProperties>
</file>