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78" r:id="rId3"/>
    <p:sldId id="279" r:id="rId4"/>
    <p:sldId id="282" r:id="rId5"/>
    <p:sldId id="256" r:id="rId6"/>
    <p:sldId id="283" r:id="rId7"/>
    <p:sldId id="257" r:id="rId8"/>
    <p:sldId id="292" r:id="rId9"/>
    <p:sldId id="281" r:id="rId10"/>
    <p:sldId id="258" r:id="rId11"/>
    <p:sldId id="260" r:id="rId12"/>
    <p:sldId id="284" r:id="rId13"/>
    <p:sldId id="261" r:id="rId14"/>
    <p:sldId id="285" r:id="rId15"/>
    <p:sldId id="262" r:id="rId16"/>
    <p:sldId id="286" r:id="rId17"/>
    <p:sldId id="263" r:id="rId18"/>
    <p:sldId id="264" r:id="rId19"/>
    <p:sldId id="287" r:id="rId20"/>
    <p:sldId id="265" r:id="rId21"/>
    <p:sldId id="293" r:id="rId22"/>
    <p:sldId id="266" r:id="rId23"/>
    <p:sldId id="268" r:id="rId24"/>
    <p:sldId id="269" r:id="rId25"/>
    <p:sldId id="270" r:id="rId26"/>
    <p:sldId id="271" r:id="rId27"/>
    <p:sldId id="272" r:id="rId28"/>
    <p:sldId id="273" r:id="rId29"/>
    <p:sldId id="267" r:id="rId30"/>
    <p:sldId id="289" r:id="rId31"/>
    <p:sldId id="274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73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A3E53D-5A47-4A75-8765-FD132DD5C69F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3F403F-C948-4B9F-8D0D-ADFFF1E304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BEA05-E2C0-D040-AAA4-787BD0845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E3D77D-0239-E64F-9520-10CC68184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স্বাগতম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074CD6B-2956-5E40-A19E-A32844687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7255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533400"/>
            <a:ext cx="4989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06193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52400"/>
            <a:ext cx="8839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নারীর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ক্ষতায়ন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লিঙ্গবৈষম্য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নিরসন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জনসংখ্যাকে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জনসম্পদে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রূপান্তর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প্রজনন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স্বাস্থ্য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তথ্য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সহজলভ্য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শিশুর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অ-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পুষ্টি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হ্রাস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শিশুর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প্রারম্ভিক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বিকাশ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সামাজিক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নিরাপত্তা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জোরদার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স্থানান্তর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নিয়ন্ত্রণ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জীবনযাত্রার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উন্নয়নে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সহায়তা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63237"/>
            <a:ext cx="8229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জনসংখ্যানীতি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বাস্তবায়নে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মুখ্য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কৌশল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গ্রহীতামুখী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নগর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স্বাস্থ্য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/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বস্তি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এলাকাভিত্তিক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পরিকল্পনা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আচরণ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পরিবর্তনে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যোগাযোগ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কি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শোর-কিশোরী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কল্যাণ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বেসরকারি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ব্যক্তি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খাতের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অংশগ্রহণ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নারীর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ক্ষমতায়ন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মানবসম্পদ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উন্নয়ন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আইনগত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ব্যবস্থা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সামাজিক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ব্যবস্থা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জনসংখ্যা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পরিবেশ</a:t>
            </a:r>
            <a:endParaRPr lang="en-US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সমন্বিত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তথ্য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সংগ্রহ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প্রশাসনিক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বিকেন্দ্রীকরণ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পরিবার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পরিকল্পনা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সামগ্রীর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উৎপাদন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সরবরাহ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ath finder\Pictures\images (7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3200400"/>
          </a:xfrm>
          <a:prstGeom prst="rect">
            <a:avLst/>
          </a:prstGeom>
          <a:noFill/>
        </p:spPr>
      </p:pic>
      <p:pic>
        <p:nvPicPr>
          <p:cNvPr id="4099" name="Picture 3" descr="C:\Users\Path finder\Pictures\images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4038600" cy="3200400"/>
          </a:xfrm>
          <a:prstGeom prst="rect">
            <a:avLst/>
          </a:prstGeom>
          <a:noFill/>
        </p:spPr>
      </p:pic>
      <p:pic>
        <p:nvPicPr>
          <p:cNvPr id="4100" name="Picture 4" descr="C:\Users\Path finder\Pictures\images (7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</p:spPr>
      </p:pic>
      <p:pic>
        <p:nvPicPr>
          <p:cNvPr id="4101" name="Picture 5" descr="C:\Users\Path finder\Pictures\images (7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0"/>
            <a:ext cx="4038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গ্রহীতামুখী</a:t>
            </a:r>
            <a:r>
              <a:rPr kumimoji="0" lang="en-US" sz="6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6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endParaRPr kumimoji="0" lang="en-US" sz="6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স্যাটেলাইট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ক্লিনিক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গ্রহীতা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নিশ্চিত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বাড়ি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বাড়ি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সেবাব্যবস্থা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ই-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প্রজনন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প্রচলন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তথ্য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প্রসবসেবা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নিশ্চিত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ভিটামিন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-এ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টিকাদান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কর্মসূচি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Path finder\Pictures\download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3276600" cy="2286000"/>
          </a:xfrm>
          <a:prstGeom prst="rect">
            <a:avLst/>
          </a:prstGeom>
          <a:noFill/>
        </p:spPr>
      </p:pic>
      <p:pic>
        <p:nvPicPr>
          <p:cNvPr id="4" name="Picture 4" descr="C:\Users\Path finder\Pictures\images (6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3352800" cy="3124200"/>
          </a:xfrm>
          <a:prstGeom prst="rect">
            <a:avLst/>
          </a:prstGeom>
          <a:noFill/>
        </p:spPr>
      </p:pic>
      <p:pic>
        <p:nvPicPr>
          <p:cNvPr id="5123" name="Picture 3" descr="C:\Users\Path finder\Pictures\images (7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0"/>
            <a:ext cx="2971800" cy="2305050"/>
          </a:xfrm>
          <a:prstGeom prst="rect">
            <a:avLst/>
          </a:prstGeom>
          <a:noFill/>
        </p:spPr>
      </p:pic>
      <p:pic>
        <p:nvPicPr>
          <p:cNvPr id="5124" name="Picture 4" descr="C:\Users\Path finder\Pictures\images (6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572000"/>
            <a:ext cx="3810000" cy="2286000"/>
          </a:xfrm>
          <a:prstGeom prst="rect">
            <a:avLst/>
          </a:prstGeom>
          <a:noFill/>
        </p:spPr>
      </p:pic>
      <p:pic>
        <p:nvPicPr>
          <p:cNvPr id="5125" name="Picture 5" descr="C:\Users\Path finder\Pictures\images (8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4419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600" y="58401"/>
            <a:ext cx="8763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আচরণ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পরিবর্তনে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যোগাযোগ</a:t>
            </a:r>
            <a:endParaRPr kumimoji="0" lang="en-US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দুটি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সন্তানের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বেশি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ভালো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” 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স্লোগানকে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প্রতিষ্ঠিত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জনসংখ্যা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কু-প্রভাব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সচেতনতা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যত্নের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অধিক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সচেতনতা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প্রচার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মাধ্যমকে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সক্রিয়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পাঠ্যপুস্তকে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প্রয়োজনীয়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উদ্যোগ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গ্রহণ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ath finder\Pictures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1981200"/>
          </a:xfrm>
          <a:prstGeom prst="rect">
            <a:avLst/>
          </a:prstGeom>
          <a:noFill/>
        </p:spPr>
      </p:pic>
      <p:pic>
        <p:nvPicPr>
          <p:cNvPr id="1027" name="Picture 3" descr="C:\Users\Path finder\Pictures\images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1981200"/>
          </a:xfrm>
          <a:prstGeom prst="rect">
            <a:avLst/>
          </a:prstGeom>
          <a:noFill/>
        </p:spPr>
      </p:pic>
      <p:pic>
        <p:nvPicPr>
          <p:cNvPr id="1028" name="Picture 4" descr="C:\Users\Path finder\Pictures\images (6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876800"/>
            <a:ext cx="4495800" cy="1981200"/>
          </a:xfrm>
          <a:prstGeom prst="rect">
            <a:avLst/>
          </a:prstGeom>
          <a:noFill/>
        </p:spPr>
      </p:pic>
      <p:pic>
        <p:nvPicPr>
          <p:cNvPr id="1030" name="Picture 6" descr="C:\Users\Path finder\Pictures\agri-inner-5a90110443bb1-19061702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7696200" cy="2819400"/>
          </a:xfrm>
          <a:prstGeom prst="rect">
            <a:avLst/>
          </a:prstGeom>
          <a:noFill/>
        </p:spPr>
      </p:pic>
      <p:pic>
        <p:nvPicPr>
          <p:cNvPr id="3" name="Picture 2" descr="C:\Users\Path finder\Pictures\download (2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4343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2400" y="217825"/>
            <a:ext cx="88392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কিশোর</a:t>
            </a:r>
            <a:r>
              <a:rPr kumimoji="0" lang="en-US" sz="4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কিশোরী</a:t>
            </a:r>
            <a:r>
              <a:rPr kumimoji="0" lang="en-US" sz="4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কল্যাণ</a:t>
            </a:r>
            <a:endParaRPr kumimoji="0" lang="en-US" sz="4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বাল্য-বিবাহ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রোধ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নারীশিক্ষার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স্কুল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কলেজে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ঝরে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পড়ার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রোধ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পিতামাতা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শিক্ষক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ধর্মীয়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নেতাদের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সচেতন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দক্ষ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জনশক্তিতে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রূপান্তরের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কর্মসূচি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গ্রহণ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7758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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স্বাস্থ্য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জনসংখ্যা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পুষ্টি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কার্যক্রম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যৌথ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অংশগ্রহণ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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মন্ত্রণালয়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N.G.O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ব্যক্তি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উদ্যোগের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সমন্বয়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N.G.O</a:t>
            </a:r>
            <a:r>
              <a:rPr lang="en-US" sz="4000" i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i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দের</a:t>
            </a:r>
            <a:r>
              <a:rPr lang="en-US" sz="4000" i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i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উৎসাহিত</a:t>
            </a:r>
            <a:r>
              <a:rPr lang="en-US" sz="4000" i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i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4000" i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pic>
        <p:nvPicPr>
          <p:cNvPr id="4" name="Content Placehold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2216695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1925834" cy="2118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05000"/>
            <a:ext cx="187712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2216336" cy="1990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1832162" cy="213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ath finder\Pictures\download (2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2971800" y="2819400"/>
            <a:ext cx="3124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Path finder\Pictures\download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8862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Path finder\Pictures\download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"/>
            <a:ext cx="4114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Path finder\Pictures\images (8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648200"/>
            <a:ext cx="33528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Users\Path finder\Pictures\images (8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800600"/>
            <a:ext cx="3352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Pictures\প্রতিষ্ঠানের ছব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4244"/>
            <a:ext cx="9296400" cy="75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5628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44019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নারীর</a:t>
            </a:r>
            <a:r>
              <a:rPr kumimoji="0" lang="en-US" sz="6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6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ক্ষমতায়ন</a:t>
            </a:r>
            <a:endParaRPr kumimoji="0" lang="en-US" sz="6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নারী-পুরুষের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বৈষম্য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দূর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শিক্ষা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কারিগরি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প্রশিক্ষণের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মাধ্যমে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         	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কর্মদক্ষতা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দিবা-যত্ন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কেন্দ্র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তৈরি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নারীদের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পুরস্কারের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ব্যবস্থা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ath finder\Pictures\৫৫৫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33528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Path finder\Pictures\download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3228975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Path finder\Pictures\৪৪৪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0"/>
            <a:ext cx="3276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Path finder\Pictures\download (2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57200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-205144"/>
            <a:ext cx="7620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মানবসম্পদ</a:t>
            </a: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উন্নয়ন</a:t>
            </a:r>
            <a:endParaRPr kumimoji="0" lang="en-US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প্রশিক্ষণের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ব্যবস্থা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নিয়োগ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বিধি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হালনাগাদ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উৎসাহ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প্রনোদনা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যুগোপযোগী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প্রশিক্ষণ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আইনগত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ব্যবস্থা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098" name="Picture 2" descr="C:\Users\Path finder\Pictures\images (8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772400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55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সামাজিক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ব্যবস্থায়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বয়স্ক</a:t>
            </a:r>
            <a:r>
              <a:rPr lang="en-US" dirty="0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দারিদ্র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ও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প্রতিবন্ধী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জনগোষ্ঠীর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জন্য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কল্যাণ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মূলক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সেবা</a:t>
            </a:r>
            <a:endParaRPr lang="en-US" dirty="0"/>
          </a:p>
        </p:txBody>
      </p:sp>
      <p:pic>
        <p:nvPicPr>
          <p:cNvPr id="3074" name="Picture 2" descr="C:\Users\Path finder\Pictures\images (7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2819400"/>
            <a:ext cx="4419600" cy="4038600"/>
          </a:xfrm>
          <a:prstGeom prst="rect">
            <a:avLst/>
          </a:prstGeom>
          <a:noFill/>
        </p:spPr>
      </p:pic>
      <p:pic>
        <p:nvPicPr>
          <p:cNvPr id="3075" name="Picture 3" descr="C:\Users\Path finder\Pictures\images (6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495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জনসংখ্যা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ও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পরিবেশ</a:t>
            </a:r>
            <a:endParaRPr lang="en-US" dirty="0"/>
          </a:p>
        </p:txBody>
      </p:sp>
      <p:pic>
        <p:nvPicPr>
          <p:cNvPr id="5122" name="Picture 2" descr="C:\Users\Path finder\Pictures\images (8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3434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3" name="Picture 3" descr="C:\Users\Path finder\Pictures\images (8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40386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C:\Users\Path finder\Pictures\images (8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733800"/>
            <a:ext cx="5334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নগরমুখী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তা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নিরুৎসাহিত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করা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ও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অপরিকল্পিত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নগরায়ন</a:t>
            </a:r>
            <a:endParaRPr lang="en-US" dirty="0"/>
          </a:p>
        </p:txBody>
      </p:sp>
      <p:pic>
        <p:nvPicPr>
          <p:cNvPr id="8194" name="Picture 2" descr="C:\Users\Path finder\Pictures\images (9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657600" cy="2362200"/>
          </a:xfrm>
          <a:prstGeom prst="rect">
            <a:avLst/>
          </a:prstGeom>
          <a:noFill/>
        </p:spPr>
      </p:pic>
      <p:pic>
        <p:nvPicPr>
          <p:cNvPr id="8195" name="Picture 3" descr="C:\Users\Path finder\Pictures\images (9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57400"/>
            <a:ext cx="4648200" cy="2286000"/>
          </a:xfrm>
          <a:prstGeom prst="rect">
            <a:avLst/>
          </a:prstGeom>
          <a:noFill/>
        </p:spPr>
      </p:pic>
      <p:pic>
        <p:nvPicPr>
          <p:cNvPr id="8196" name="Picture 4" descr="C:\Users\Path finder\Pictures\download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724400"/>
            <a:ext cx="4724400" cy="2133600"/>
          </a:xfrm>
          <a:prstGeom prst="rect">
            <a:avLst/>
          </a:prstGeom>
          <a:noFill/>
        </p:spPr>
      </p:pic>
      <p:pic>
        <p:nvPicPr>
          <p:cNvPr id="8197" name="Picture 5" descr="C:\Users\Path finder\Pictures\images (9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724400"/>
            <a:ext cx="3657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সমন্বিত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তথ্য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সংগ্রহ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ও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ব্যবহার</a:t>
            </a:r>
            <a:endParaRPr lang="en-US" dirty="0"/>
          </a:p>
        </p:txBody>
      </p:sp>
      <p:pic>
        <p:nvPicPr>
          <p:cNvPr id="6146" name="Picture 2" descr="C:\Users\Path finder\Pictures\images (5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733800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Path finder\Pictures\images (5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373380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Users\Path finder\Pictures\images (6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86200"/>
            <a:ext cx="3962400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C:\Users\Path finder\Pictures\images (8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447800"/>
            <a:ext cx="3810000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প্রশাসনিক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ও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আর্থিক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ক্ষমতা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বিকেন্দ্রীকরণ</a:t>
            </a:r>
            <a:endParaRPr lang="en-US" dirty="0"/>
          </a:p>
        </p:txBody>
      </p:sp>
      <p:pic>
        <p:nvPicPr>
          <p:cNvPr id="7170" name="Picture 2" descr="C:\Users\Path finder\Pictures\images (4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2819400" cy="1981200"/>
          </a:xfrm>
          <a:prstGeom prst="rect">
            <a:avLst/>
          </a:prstGeom>
          <a:noFill/>
        </p:spPr>
      </p:pic>
      <p:pic>
        <p:nvPicPr>
          <p:cNvPr id="7172" name="Picture 4" descr="C:\Users\Path finder\Pictures\images (9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066800"/>
            <a:ext cx="2971800" cy="1828800"/>
          </a:xfrm>
          <a:prstGeom prst="rect">
            <a:avLst/>
          </a:prstGeom>
          <a:noFill/>
        </p:spPr>
      </p:pic>
      <p:pic>
        <p:nvPicPr>
          <p:cNvPr id="7173" name="Picture 5" descr="C:\Users\Path finder\Pictures\images (9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2943225" cy="2667000"/>
          </a:xfrm>
          <a:prstGeom prst="rect">
            <a:avLst/>
          </a:prstGeom>
          <a:noFill/>
        </p:spPr>
      </p:pic>
      <p:pic>
        <p:nvPicPr>
          <p:cNvPr id="7174" name="Picture 6" descr="C:\Users\Path finder\Pictures\images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572000"/>
            <a:ext cx="2828925" cy="2133600"/>
          </a:xfrm>
          <a:prstGeom prst="rect">
            <a:avLst/>
          </a:prstGeom>
          <a:noFill/>
        </p:spPr>
      </p:pic>
      <p:pic>
        <p:nvPicPr>
          <p:cNvPr id="7175" name="Picture 7" descr="C:\Users\Path finder\Pictures\images (9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895600"/>
            <a:ext cx="2800350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752600"/>
          </a:xfrm>
        </p:spPr>
        <p:txBody>
          <a:bodyPr>
            <a:noAutofit/>
          </a:bodyPr>
          <a:lstStyle/>
          <a:p>
            <a:pPr lvl="0"/>
            <a:r>
              <a:rPr lang="en-US" sz="3600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পরিবার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পরিকল্পনা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সামগ্রী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উৎপাদন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ও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rmala UI" pitchFamily="34" charset="0"/>
                <a:ea typeface="Times New Roman" pitchFamily="18" charset="0"/>
                <a:cs typeface="Nirmala UI" pitchFamily="34" charset="0"/>
              </a:rPr>
              <a:t>সরবরাহ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412795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Path finder\Pictures\images (9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2743200" cy="1775460"/>
          </a:xfrm>
          <a:prstGeom prst="rect">
            <a:avLst/>
          </a:prstGeom>
          <a:noFill/>
        </p:spPr>
      </p:pic>
      <p:pic>
        <p:nvPicPr>
          <p:cNvPr id="9219" name="Picture 3" descr="C:\Users\Path finder\Pictures\images (9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</p:spPr>
      </p:pic>
      <p:pic>
        <p:nvPicPr>
          <p:cNvPr id="9220" name="Picture 4" descr="C:\Users\Path finder\Pictures\images (9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6800"/>
            <a:ext cx="3209925" cy="1981200"/>
          </a:xfrm>
          <a:prstGeom prst="rect">
            <a:avLst/>
          </a:prstGeom>
          <a:noFill/>
        </p:spPr>
      </p:pic>
      <p:pic>
        <p:nvPicPr>
          <p:cNvPr id="9221" name="Picture 5" descr="C:\Users\Path finder\Pictures\১১১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050" y="762000"/>
            <a:ext cx="3028950" cy="1895475"/>
          </a:xfrm>
          <a:prstGeom prst="rect">
            <a:avLst/>
          </a:prstGeom>
          <a:noFill/>
        </p:spPr>
      </p:pic>
      <p:pic>
        <p:nvPicPr>
          <p:cNvPr id="9222" name="Picture 6" descr="C:\Users\Path finder\Pictures\images (10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057400"/>
            <a:ext cx="2971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382000" cy="60960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/>
          </a:p>
        </p:txBody>
      </p:sp>
      <p:sp>
        <p:nvSpPr>
          <p:cNvPr id="4" name="Curved Down Ribbon 3"/>
          <p:cNvSpPr/>
          <p:nvPr/>
        </p:nvSpPr>
        <p:spPr>
          <a:xfrm>
            <a:off x="628650" y="228600"/>
            <a:ext cx="7907628" cy="1066800"/>
          </a:xfrm>
          <a:prstGeom prst="ellipseRibbon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64243"/>
            <a:ext cx="9144000" cy="52937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cxh~l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KvwšÍ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kxj</a:t>
            </a:r>
            <a:endParaRPr lang="en-US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Aa¨vcK</a:t>
            </a:r>
            <a:endParaRPr lang="en-US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</a:p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০১৭১৩৫৮১০৮৩</a:t>
            </a:r>
            <a:endParaRPr lang="bn-BD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ath finder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00200"/>
            <a:ext cx="19812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089722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990600" y="457200"/>
            <a:ext cx="7035229" cy="1068513"/>
          </a:xfrm>
          <a:prstGeom prst="ribbon">
            <a:avLst>
              <a:gd name="adj1" fmla="val 31035"/>
              <a:gd name="adj2" fmla="val 46559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>
                <a:solidFill>
                  <a:srgbClr val="FF0000"/>
                </a:solidFill>
              </a:rPr>
              <a:t>মূল্যায়ন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81200"/>
            <a:ext cx="7505272" cy="156966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Roboto"/>
              </a:rPr>
              <a:t>১)</a:t>
            </a:r>
            <a:r>
              <a:rPr lang="bn-IN" sz="4800" b="1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en-US" sz="4800" u="sng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নারীর</a:t>
            </a:r>
            <a:r>
              <a:rPr lang="en-US" sz="4800" u="sng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ক্ষমতায়ন</a:t>
            </a:r>
            <a:r>
              <a:rPr lang="en-US" sz="4800" u="sng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কি</a:t>
            </a:r>
            <a:r>
              <a:rPr lang="en-US" sz="4800" u="sng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</a:p>
          <a:p>
            <a:pPr algn="ctr"/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810000"/>
            <a:ext cx="7505272" cy="2308324"/>
          </a:xfrm>
          <a:prstGeom prst="rect">
            <a:avLst/>
          </a:prstGeom>
          <a:solidFill>
            <a:srgbClr val="FF33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u="sng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মানবসম্পদ</a:t>
            </a:r>
            <a:r>
              <a:rPr lang="en-US" sz="4800" u="sng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উন্নয়ন</a:t>
            </a:r>
            <a:r>
              <a:rPr lang="en-US" sz="4800" u="sng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lang="en-US" sz="4800" u="sng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4800" u="sng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বুঝ</a:t>
            </a:r>
            <a:r>
              <a:rPr lang="en-US" sz="4800" u="sng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en-US" sz="48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1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বাংলাদেশের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নীতি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বাস্তবায়নের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আন্তঃমন্ত্রণালয</a:t>
            </a:r>
            <a:r>
              <a:rPr lang="en-US" sz="2400" dirty="0" smtClean="0"/>
              <a:t>় </a:t>
            </a:r>
            <a:r>
              <a:rPr lang="en-US" sz="2400" dirty="0" err="1" smtClean="0"/>
              <a:t>সমন্বয</a:t>
            </a:r>
            <a:r>
              <a:rPr lang="en-US" sz="2400" dirty="0" smtClean="0"/>
              <a:t>় ও </a:t>
            </a:r>
            <a:r>
              <a:rPr lang="en-US" sz="2400" dirty="0" err="1" smtClean="0"/>
              <a:t>পরিবীক্ষণ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 এ </a:t>
            </a:r>
            <a:r>
              <a:rPr lang="en-US" sz="2400" dirty="0" err="1" smtClean="0"/>
              <a:t>লক্ষ্যে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প্রধানমন্ত্রীকে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ইতিমধ্যে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জাতীয</a:t>
            </a:r>
            <a:r>
              <a:rPr lang="en-US" sz="2400" dirty="0" smtClean="0"/>
              <a:t>় </a:t>
            </a:r>
            <a:r>
              <a:rPr lang="en-US" sz="2400" dirty="0" err="1" smtClean="0"/>
              <a:t>জনসংখ্যা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পরিষদ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হয়েছে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সংশ্লিষ্ট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মন্ত্রী</a:t>
            </a:r>
            <a:r>
              <a:rPr lang="en-US" sz="2400" dirty="0" smtClean="0"/>
              <a:t>, </a:t>
            </a:r>
            <a:r>
              <a:rPr lang="en-US" sz="2400" dirty="0" err="1" smtClean="0"/>
              <a:t>সচিব</a:t>
            </a:r>
            <a:r>
              <a:rPr lang="en-US" sz="2400" dirty="0" smtClean="0"/>
              <a:t>, </a:t>
            </a:r>
            <a:r>
              <a:rPr lang="en-US" sz="2400" dirty="0" err="1" smtClean="0"/>
              <a:t>বিভাগীয</a:t>
            </a:r>
            <a:r>
              <a:rPr lang="en-US" sz="2400" dirty="0" smtClean="0"/>
              <a:t>়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, </a:t>
            </a:r>
            <a:r>
              <a:rPr lang="en-US" sz="2400" dirty="0" err="1" smtClean="0"/>
              <a:t>নেতৃস্থানীয</a:t>
            </a:r>
            <a:r>
              <a:rPr lang="en-US" sz="2400" dirty="0" smtClean="0"/>
              <a:t>় </a:t>
            </a:r>
            <a:r>
              <a:rPr lang="en-US" sz="2400" dirty="0" err="1" smtClean="0"/>
              <a:t>বেসরকারি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</a:t>
            </a:r>
            <a:r>
              <a:rPr lang="en-US" sz="2400" dirty="0" smtClean="0"/>
              <a:t>, </a:t>
            </a:r>
            <a:r>
              <a:rPr lang="en-US" sz="2400" dirty="0" err="1" smtClean="0"/>
              <a:t>জনসংখ্যা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বিশেষজ্ঞ</a:t>
            </a:r>
            <a:r>
              <a:rPr lang="en-US" sz="2400" dirty="0" smtClean="0"/>
              <a:t>, </a:t>
            </a:r>
            <a:r>
              <a:rPr lang="en-US" sz="2400" dirty="0" err="1" smtClean="0"/>
              <a:t>সমাজবিজ্ঞানী</a:t>
            </a:r>
            <a:r>
              <a:rPr lang="en-US" sz="2400" dirty="0" smtClean="0"/>
              <a:t> ও </a:t>
            </a:r>
            <a:r>
              <a:rPr lang="en-US" sz="2400" dirty="0" err="1" smtClean="0"/>
              <a:t>জনস্বাস্থ্য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বিশেষজ্ঞ</a:t>
            </a:r>
            <a:r>
              <a:rPr lang="en-US" sz="2400" dirty="0" smtClean="0"/>
              <a:t> </a:t>
            </a:r>
            <a:r>
              <a:rPr lang="en-US" sz="2400" dirty="0" err="1" smtClean="0"/>
              <a:t>গণপরিষদের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সদস্য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স্বাস্থ্য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পরিবার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কল্যাণ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মন্ত্রণালয়ের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জাতীয</a:t>
            </a:r>
            <a:r>
              <a:rPr lang="en-US" sz="2400" dirty="0" smtClean="0"/>
              <a:t>় </a:t>
            </a:r>
            <a:r>
              <a:rPr lang="en-US" sz="2400" dirty="0" err="1" smtClean="0"/>
              <a:t>জনসংখ্যা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পরিষদের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সচিবের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দায়িত্ব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সংশ্লিষ্ট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মন্ত্রণালয়ের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সমূহে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সহযোগিতা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নিয়ে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পরিষদের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সুপারিশ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সিদ্ধান্তসমূহ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বাস্তবায়ন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পরিকল্পনা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শিশু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স্বাস্থ্য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প্রজনন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স্বাস্থ্য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নিশ্চিত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সর্বোপরি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স্বাস্থ্য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অধিদপ্তর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স্বাস্থ্য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পরিবার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পরিকল্পনা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মন্ত্রণালয়ের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অধিদপ্তর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বিভাগ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প্রতিষ্ঠান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নীতি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সংশ্লিষ্ট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কর্মসূচি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বাস্তবায়নে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পরিকল্পনা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অধিদপ্তরে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সার্বিক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সহযোগিতা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6231" y="1869897"/>
            <a:ext cx="5609690" cy="30000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24674" y="4919610"/>
            <a:ext cx="7428216" cy="1754326"/>
          </a:xfrm>
          <a:prstGeom prst="rect">
            <a:avLst/>
          </a:prstGeom>
          <a:solidFill>
            <a:schemeClr val="accent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</a:rPr>
              <a:t>বাংলাদেশের আর্থ-সামাজিক ক্ষেত্রে </a:t>
            </a:r>
            <a:r>
              <a:rPr lang="en-US" sz="3600" b="1" dirty="0" err="1" smtClean="0">
                <a:solidFill>
                  <a:srgbClr val="0000CC"/>
                </a:solidFill>
              </a:rPr>
              <a:t>জনসংখ্যা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নীতির</a:t>
            </a:r>
            <a:r>
              <a:rPr lang="bn-IN" sz="3600" b="1" dirty="0" smtClean="0">
                <a:solidFill>
                  <a:srgbClr val="0000CC"/>
                </a:solidFill>
              </a:rPr>
              <a:t> গুরুত্ব অপরিসীম- বিশ্লেষণ কর। 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1695236" y="688368"/>
            <a:ext cx="5732981" cy="1160980"/>
          </a:xfrm>
          <a:prstGeom prst="ribbon">
            <a:avLst>
              <a:gd name="adj1" fmla="val 31711"/>
              <a:gd name="adj2" fmla="val 67562"/>
            </a:avLst>
          </a:prstGeom>
          <a:solidFill>
            <a:srgbClr val="35FD69"/>
          </a:solidFill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>
                <a:solidFill>
                  <a:srgbClr val="FF0000"/>
                </a:solidFill>
              </a:rPr>
              <a:t>বাড়ির কাজ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3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1861" y="818188"/>
            <a:ext cx="7805791" cy="760576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prstDash val="sys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সকলকে ধন্যবাদ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দেশে আশঙ্কাজনকহারে বনভূমির পরিমাণ কমছে! - আয়না ২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5" y="1643865"/>
            <a:ext cx="7728734" cy="440761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49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ath finder\Pictures\images (5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3581400"/>
            <a:ext cx="4267200" cy="3276600"/>
          </a:xfrm>
          <a:prstGeom prst="rect">
            <a:avLst/>
          </a:prstGeom>
          <a:noFill/>
        </p:spPr>
      </p:pic>
      <p:pic>
        <p:nvPicPr>
          <p:cNvPr id="1027" name="Picture 3" descr="C:\Users\Path finder\Pictures\images (5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6248400" cy="2743200"/>
          </a:xfrm>
          <a:prstGeom prst="rect">
            <a:avLst/>
          </a:prstGeom>
          <a:noFill/>
        </p:spPr>
      </p:pic>
      <p:pic>
        <p:nvPicPr>
          <p:cNvPr id="1028" name="Picture 4" descr="C:\Users\Path finder\Pictures\download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572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জনসংখ্যানীতি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- ২০১২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জনসংখ্যাসংক্রান্ত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নীতিই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জনসংখ্যানীতি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জনবহুল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কিলোমিটারে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১১১৬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পঞ্চবার্ষিক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পরিকল্পনায়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সমস্যাকে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endParaRPr lang="en-US" sz="3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C:\Users\Path finder\Pictures\images (3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4343400"/>
            <a:ext cx="4419600" cy="2514600"/>
          </a:xfrm>
          <a:prstGeom prst="rect">
            <a:avLst/>
          </a:prstGeom>
          <a:noFill/>
        </p:spPr>
      </p:pic>
      <p:pic>
        <p:nvPicPr>
          <p:cNvPr id="2051" name="Picture 3" descr="C:\Users\Path finder\Pictures\images (6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2895600"/>
          </a:xfrm>
          <a:prstGeom prst="rect">
            <a:avLst/>
          </a:prstGeom>
          <a:noFill/>
        </p:spPr>
      </p:pic>
      <p:pic>
        <p:nvPicPr>
          <p:cNvPr id="2053" name="Picture 5" descr="C:\Users\Path finder\Pictures\images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362200"/>
            <a:ext cx="2619375" cy="1743075"/>
          </a:xfrm>
          <a:prstGeom prst="rect">
            <a:avLst/>
          </a:prstGeom>
          <a:noFill/>
        </p:spPr>
      </p:pic>
      <p:pic>
        <p:nvPicPr>
          <p:cNvPr id="2054" name="Picture 6" descr="C:\Users\Path finder\Pictures\images (3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4267200" cy="2514600"/>
          </a:xfrm>
          <a:prstGeom prst="rect">
            <a:avLst/>
          </a:prstGeom>
          <a:noFill/>
        </p:spPr>
      </p:pic>
      <p:pic>
        <p:nvPicPr>
          <p:cNvPr id="2055" name="Picture 7" descr="C:\Users\Path finder\Pictures\images (3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352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1228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জনসংখ্যানীতির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উদ্দেশ্য</a:t>
            </a: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২০১৫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সালের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মধ্যে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প্রজনন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১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অর্জন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পরিবার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পরিকল্পনা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সামগ্রী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সচেতনা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বৃদ্ধি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কাউন্সেলিং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সেবাকে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প্রাধান্য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দেওয়া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মাতৃমৃত্যু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শিশুমৃত্যুর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হ্রাস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নিরাপদ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মাতৃত্ব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নিশ্চিত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শিশুস্বাস্থ্য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উন্নত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নারী-পুরুষের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সমতা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bn-IN" dirty="0" smtClean="0"/>
              <a:t>একক কাজ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25908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310C50"/>
                </a:solidFill>
              </a:rPr>
              <a:t>এক জন সমাজ কমী’ হিসেবে </a:t>
            </a:r>
            <a:r>
              <a:rPr lang="en-US" sz="3600" dirty="0" err="1" smtClean="0">
                <a:solidFill>
                  <a:srgbClr val="310C50"/>
                </a:solidFill>
              </a:rPr>
              <a:t>জনসংখ্যা</a:t>
            </a:r>
            <a:r>
              <a:rPr lang="en-US" sz="3600" dirty="0" smtClean="0">
                <a:solidFill>
                  <a:srgbClr val="310C50"/>
                </a:solidFill>
              </a:rPr>
              <a:t> </a:t>
            </a:r>
            <a:r>
              <a:rPr lang="en-US" sz="3600" dirty="0" err="1" smtClean="0">
                <a:solidFill>
                  <a:srgbClr val="310C50"/>
                </a:solidFill>
              </a:rPr>
              <a:t>নিয়ন্ত্রনে</a:t>
            </a:r>
            <a:r>
              <a:rPr lang="bn-IN" sz="3600" dirty="0" smtClean="0">
                <a:solidFill>
                  <a:srgbClr val="310C50"/>
                </a:solidFill>
              </a:rPr>
              <a:t> তুমি কো</a:t>
            </a:r>
            <a:r>
              <a:rPr lang="en-US" sz="3600" dirty="0" smtClean="0">
                <a:solidFill>
                  <a:srgbClr val="310C50"/>
                </a:solidFill>
              </a:rPr>
              <a:t>ন </a:t>
            </a:r>
            <a:r>
              <a:rPr lang="en-US" sz="3600" dirty="0" err="1" smtClean="0">
                <a:solidFill>
                  <a:srgbClr val="310C50"/>
                </a:solidFill>
              </a:rPr>
              <a:t>উদ্দেশ্যকে</a:t>
            </a:r>
            <a:r>
              <a:rPr lang="en-US" sz="3600" dirty="0" smtClean="0">
                <a:solidFill>
                  <a:srgbClr val="310C50"/>
                </a:solidFill>
              </a:rPr>
              <a:t> </a:t>
            </a:r>
            <a:r>
              <a:rPr lang="en-US" sz="3600" dirty="0" err="1" smtClean="0">
                <a:solidFill>
                  <a:srgbClr val="310C50"/>
                </a:solidFill>
              </a:rPr>
              <a:t>বেশী</a:t>
            </a:r>
            <a:r>
              <a:rPr lang="en-US" sz="3600" dirty="0" smtClean="0">
                <a:solidFill>
                  <a:srgbClr val="310C50"/>
                </a:solidFill>
              </a:rPr>
              <a:t> </a:t>
            </a:r>
            <a:r>
              <a:rPr lang="en-US" sz="3600" dirty="0" err="1" smtClean="0">
                <a:solidFill>
                  <a:srgbClr val="310C50"/>
                </a:solidFill>
              </a:rPr>
              <a:t>গুরুত্ব</a:t>
            </a:r>
            <a:r>
              <a:rPr lang="en-US" sz="3600" dirty="0" smtClean="0">
                <a:solidFill>
                  <a:srgbClr val="310C50"/>
                </a:solidFill>
              </a:rPr>
              <a:t> </a:t>
            </a:r>
            <a:r>
              <a:rPr lang="en-US" sz="3600" dirty="0" err="1" smtClean="0">
                <a:solidFill>
                  <a:srgbClr val="310C50"/>
                </a:solidFill>
              </a:rPr>
              <a:t>দিবা</a:t>
            </a:r>
            <a:r>
              <a:rPr lang="en-US" sz="3600" dirty="0" smtClean="0">
                <a:solidFill>
                  <a:srgbClr val="310C50"/>
                </a:solidFill>
              </a:rPr>
              <a:t>?</a:t>
            </a:r>
            <a:r>
              <a:rPr lang="bn-IN" sz="3600" dirty="0" smtClean="0">
                <a:solidFill>
                  <a:srgbClr val="310C50"/>
                </a:solidFill>
              </a:rPr>
              <a:t>  </a:t>
            </a:r>
            <a:endParaRPr lang="en-US" sz="3600" dirty="0">
              <a:solidFill>
                <a:srgbClr val="310C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342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Path finder\Pictures\images (7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2819400"/>
          </a:xfrm>
          <a:prstGeom prst="rect">
            <a:avLst/>
          </a:prstGeom>
          <a:noFill/>
        </p:spPr>
      </p:pic>
      <p:pic>
        <p:nvPicPr>
          <p:cNvPr id="3075" name="Picture 3" descr="C:\Users\Path finder\Pictures\images (7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00600"/>
            <a:ext cx="3581400" cy="2057400"/>
          </a:xfrm>
          <a:prstGeom prst="rect">
            <a:avLst/>
          </a:prstGeom>
          <a:noFill/>
        </p:spPr>
      </p:pic>
      <p:pic>
        <p:nvPicPr>
          <p:cNvPr id="3076" name="Picture 4" descr="C:\Users\Path finder\Pictures\images (5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3124200" cy="3124200"/>
          </a:xfrm>
          <a:prstGeom prst="rect">
            <a:avLst/>
          </a:prstGeom>
          <a:noFill/>
        </p:spPr>
      </p:pic>
      <p:pic>
        <p:nvPicPr>
          <p:cNvPr id="3077" name="Picture 5" descr="C:\Users\Path finder\Pictures\images (7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724400"/>
            <a:ext cx="3429000" cy="2133600"/>
          </a:xfrm>
          <a:prstGeom prst="rect">
            <a:avLst/>
          </a:prstGeom>
          <a:noFill/>
        </p:spPr>
      </p:pic>
      <p:pic>
        <p:nvPicPr>
          <p:cNvPr id="3078" name="Picture 6" descr="C:\Users\Path finder\Pictures\images (7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590800"/>
            <a:ext cx="28575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502</Words>
  <Application>Microsoft Office PowerPoint</Application>
  <PresentationFormat>On-screen Show (4:3)</PresentationFormat>
  <Paragraphs>116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Slide 1</vt:lpstr>
      <vt:lpstr>Slide 2</vt:lpstr>
      <vt:lpstr>Slide 3</vt:lpstr>
      <vt:lpstr>Slide 4</vt:lpstr>
      <vt:lpstr>Slide 5</vt:lpstr>
      <vt:lpstr>.</vt:lpstr>
      <vt:lpstr>Slide 7</vt:lpstr>
      <vt:lpstr>একক কাজ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আইনগত ব্যবস্থা</vt:lpstr>
      <vt:lpstr>সামাজিক ব্যবস্থায় বয়স্ক, দারিদ্র ও প্রতিবন্ধী জনগোষ্ঠীর জন্য কল্যাণ মূলক সেবা</vt:lpstr>
      <vt:lpstr>জনসংখ্যা ও পরিবেশ</vt:lpstr>
      <vt:lpstr>নগরমুখী তা নিরুৎসাহিত করা ও অপরিকল্পিত নগরায়ন</vt:lpstr>
      <vt:lpstr>সমন্বিত তথ্য সংগ্রহ ও ব্যবহার</vt:lpstr>
      <vt:lpstr>প্রশাসনিক ও আর্থিক ক্ষমতা বিকেন্দ্রীকরণ</vt:lpstr>
      <vt:lpstr>পরিবার পরিকল্পনা সামগ্রী উৎপাদন ও সরবরাহ </vt:lpstr>
      <vt:lpstr>Slide 30</vt:lpstr>
      <vt:lpstr>Slide 31</vt:lpstr>
      <vt:lpstr>Slide 32</vt:lpstr>
      <vt:lpstr>Slide 33</vt:lpstr>
    </vt:vector>
  </TitlesOfParts>
  <Company>Computer 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Tayeb</dc:creator>
  <cp:lastModifiedBy>Path finder</cp:lastModifiedBy>
  <cp:revision>63</cp:revision>
  <dcterms:created xsi:type="dcterms:W3CDTF">2020-12-12T10:32:57Z</dcterms:created>
  <dcterms:modified xsi:type="dcterms:W3CDTF">2021-05-30T05:07:38Z</dcterms:modified>
</cp:coreProperties>
</file>