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72" r:id="rId5"/>
    <p:sldId id="274" r:id="rId6"/>
    <p:sldId id="275" r:id="rId7"/>
    <p:sldId id="276" r:id="rId8"/>
    <p:sldId id="259" r:id="rId9"/>
    <p:sldId id="261" r:id="rId10"/>
    <p:sldId id="262" r:id="rId11"/>
    <p:sldId id="263" r:id="rId12"/>
    <p:sldId id="264" r:id="rId13"/>
    <p:sldId id="265" r:id="rId14"/>
    <p:sldId id="266"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6"/>
    <a:srgbClr val="00004B"/>
    <a:srgbClr val="000055"/>
    <a:srgbClr val="000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38CD-BDC5-4229-A0DD-000736E46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8A8190-EFDD-4E97-8C57-0EB467E6B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DA4B7-FC2F-49E9-B67E-A6A6901B3719}"/>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5" name="Footer Placeholder 4">
            <a:extLst>
              <a:ext uri="{FF2B5EF4-FFF2-40B4-BE49-F238E27FC236}">
                <a16:creationId xmlns:a16="http://schemas.microsoft.com/office/drawing/2014/main" id="{19C6E23E-700E-4F31-ABB1-7A4E0AF7F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2C0C0-E75A-4BAF-8B35-3C832CC311D5}"/>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371282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CC59-CF25-4B0B-90B8-29B05280AC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C4BB72-BF59-4964-A67A-53308043E7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D774D-D694-4364-9AEA-1539F40238E7}"/>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5" name="Footer Placeholder 4">
            <a:extLst>
              <a:ext uri="{FF2B5EF4-FFF2-40B4-BE49-F238E27FC236}">
                <a16:creationId xmlns:a16="http://schemas.microsoft.com/office/drawing/2014/main" id="{A8CB1F45-0CC9-4381-8C72-9563B9482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FF3B0-15FC-4839-8181-19FAEDFB26B5}"/>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5972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FC3EF-F051-4568-80F3-3653956703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8338FC-6A5E-43D9-85DD-36776CC43F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CB4EF-82F8-4A74-8A5A-E8CFB8889AA9}"/>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5" name="Footer Placeholder 4">
            <a:extLst>
              <a:ext uri="{FF2B5EF4-FFF2-40B4-BE49-F238E27FC236}">
                <a16:creationId xmlns:a16="http://schemas.microsoft.com/office/drawing/2014/main" id="{96C99C9B-75C4-4E18-97E0-881D77314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2BD3A-D0E2-47EC-A2FD-66A1575E69BE}"/>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41214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8506-A1D4-422F-849A-638E66363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B5F54-5322-4125-A877-E7C908CFF6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57AD7-9437-4A0E-B9B2-155A4FCA455E}"/>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5" name="Footer Placeholder 4">
            <a:extLst>
              <a:ext uri="{FF2B5EF4-FFF2-40B4-BE49-F238E27FC236}">
                <a16:creationId xmlns:a16="http://schemas.microsoft.com/office/drawing/2014/main" id="{48E7D022-EEB2-443A-8C83-7C266C17D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A2C9C-1EBC-4BEC-ACF8-C23ADACAEFB7}"/>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124042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03D4-C622-4860-898E-ECDB1C3FC4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3D138-4B8A-4C4D-B376-1C5988FE9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FE25F5-473B-463C-9C93-C794693729F7}"/>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5" name="Footer Placeholder 4">
            <a:extLst>
              <a:ext uri="{FF2B5EF4-FFF2-40B4-BE49-F238E27FC236}">
                <a16:creationId xmlns:a16="http://schemas.microsoft.com/office/drawing/2014/main" id="{A0D85539-62AC-4F84-A977-6D970327A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1542A-EF08-4CE9-8957-C7084012E21F}"/>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263391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D0A4-6042-4D9C-81F9-87BEA123B6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EDCA7-1F37-4BCB-83C0-49F804161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8E183-98A8-4071-B1A8-7B1A416911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AC6F97-963E-463A-9E2C-B38DE9C52AAC}"/>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6" name="Footer Placeholder 5">
            <a:extLst>
              <a:ext uri="{FF2B5EF4-FFF2-40B4-BE49-F238E27FC236}">
                <a16:creationId xmlns:a16="http://schemas.microsoft.com/office/drawing/2014/main" id="{4A428065-DDEE-4C98-8B53-4A411F97D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46C65-438E-460E-9E65-CFF071EA9BFA}"/>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290145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A65B-5C8A-4E70-B22C-4E1D162BA1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ADDC71-F9F1-4370-92CB-60B3E30D7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D0DE0-58D2-4EC2-B034-B5EBAF190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578BE-2BA1-465B-B108-6E7E4A3DCC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54C203-CF2A-45E6-BA16-E184B25577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0AC01-20B1-4F7B-8515-6020F8EB325F}"/>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8" name="Footer Placeholder 7">
            <a:extLst>
              <a:ext uri="{FF2B5EF4-FFF2-40B4-BE49-F238E27FC236}">
                <a16:creationId xmlns:a16="http://schemas.microsoft.com/office/drawing/2014/main" id="{6E96951D-0F98-414C-AE99-AD29E76CB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C35C95-EB75-4D8C-8974-2B6A4F571B78}"/>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34195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0025-3847-4697-BEE1-D524928CDD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D5903-D3E4-4D5D-91BC-1392206858DA}"/>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4" name="Footer Placeholder 3">
            <a:extLst>
              <a:ext uri="{FF2B5EF4-FFF2-40B4-BE49-F238E27FC236}">
                <a16:creationId xmlns:a16="http://schemas.microsoft.com/office/drawing/2014/main" id="{F65FAA12-6A28-4499-9CBA-E9CECFF37C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A5D79-2DD6-404A-B94E-A77C51DAEAF9}"/>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145825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57024-BFC6-426B-877B-AC4E2BD2F438}"/>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3" name="Footer Placeholder 2">
            <a:extLst>
              <a:ext uri="{FF2B5EF4-FFF2-40B4-BE49-F238E27FC236}">
                <a16:creationId xmlns:a16="http://schemas.microsoft.com/office/drawing/2014/main" id="{211FE031-A1C6-4464-A742-18197B6F55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61A50C-FC26-46A4-BBFE-D4DB3664DCC5}"/>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157027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0ECD-EAB4-4722-A146-F2E2F3CA6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21A8A-AF14-4108-8128-2C193CBC9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85B294-182B-4803-AAA7-4D31C4868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0A961-6E4F-41D3-9FCC-1D41BAFAE0F8}"/>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6" name="Footer Placeholder 5">
            <a:extLst>
              <a:ext uri="{FF2B5EF4-FFF2-40B4-BE49-F238E27FC236}">
                <a16:creationId xmlns:a16="http://schemas.microsoft.com/office/drawing/2014/main" id="{BEBB1534-7338-4AE4-8BAA-285C26BC2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2EC30-1651-4C69-AC1C-E06F82447CF3}"/>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142452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3897-E7E0-4F1F-8FFD-3B80A24B0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B87CA-338C-4525-B231-2FD266E5F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AFD4BE-9740-4B06-945F-3460EA1B8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850F6-EA5C-4D62-88E3-0F43384A4093}"/>
              </a:ext>
            </a:extLst>
          </p:cNvPr>
          <p:cNvSpPr>
            <a:spLocks noGrp="1"/>
          </p:cNvSpPr>
          <p:nvPr>
            <p:ph type="dt" sz="half" idx="10"/>
          </p:nvPr>
        </p:nvSpPr>
        <p:spPr/>
        <p:txBody>
          <a:bodyPr/>
          <a:lstStyle/>
          <a:p>
            <a:fld id="{C91D7212-1258-40E0-A3B3-36C01184E4A9}" type="datetimeFigureOut">
              <a:rPr lang="en-US" smtClean="0"/>
              <a:t>02-May-21</a:t>
            </a:fld>
            <a:endParaRPr lang="en-US"/>
          </a:p>
        </p:txBody>
      </p:sp>
      <p:sp>
        <p:nvSpPr>
          <p:cNvPr id="6" name="Footer Placeholder 5">
            <a:extLst>
              <a:ext uri="{FF2B5EF4-FFF2-40B4-BE49-F238E27FC236}">
                <a16:creationId xmlns:a16="http://schemas.microsoft.com/office/drawing/2014/main" id="{AA183594-20D4-439D-878A-122A953F5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E3362-EB90-4509-A992-37C5E5972733}"/>
              </a:ext>
            </a:extLst>
          </p:cNvPr>
          <p:cNvSpPr>
            <a:spLocks noGrp="1"/>
          </p:cNvSpPr>
          <p:nvPr>
            <p:ph type="sldNum" sz="quarter" idx="12"/>
          </p:nvPr>
        </p:nvSpPr>
        <p:spPr/>
        <p:txBody>
          <a:bodyPr/>
          <a:lstStyle/>
          <a:p>
            <a:fld id="{22B28FAB-9547-42FF-AF45-283BD6E0DCAC}" type="slidenum">
              <a:rPr lang="en-US" smtClean="0"/>
              <a:t>‹#›</a:t>
            </a:fld>
            <a:endParaRPr lang="en-US"/>
          </a:p>
        </p:txBody>
      </p:sp>
    </p:spTree>
    <p:extLst>
      <p:ext uri="{BB962C8B-B14F-4D97-AF65-F5344CB8AC3E}">
        <p14:creationId xmlns:p14="http://schemas.microsoft.com/office/powerpoint/2010/main" val="230263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BF488-2CBC-4417-A553-20C8D9E36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E29473-F17A-452C-AF1F-EFCF6593A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9F566-0307-4EE6-9984-63AE07189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D7212-1258-40E0-A3B3-36C01184E4A9}" type="datetimeFigureOut">
              <a:rPr lang="en-US" smtClean="0"/>
              <a:t>02-May-21</a:t>
            </a:fld>
            <a:endParaRPr lang="en-US"/>
          </a:p>
        </p:txBody>
      </p:sp>
      <p:sp>
        <p:nvSpPr>
          <p:cNvPr id="5" name="Footer Placeholder 4">
            <a:extLst>
              <a:ext uri="{FF2B5EF4-FFF2-40B4-BE49-F238E27FC236}">
                <a16:creationId xmlns:a16="http://schemas.microsoft.com/office/drawing/2014/main" id="{C2DE3420-7420-4736-BECF-F5105DAD9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E6A17-7DF2-4647-8AEE-A47392017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28FAB-9547-42FF-AF45-283BD6E0DCAC}" type="slidenum">
              <a:rPr lang="en-US" smtClean="0"/>
              <a:t>‹#›</a:t>
            </a:fld>
            <a:endParaRPr lang="en-US"/>
          </a:p>
        </p:txBody>
      </p:sp>
    </p:spTree>
    <p:extLst>
      <p:ext uri="{BB962C8B-B14F-4D97-AF65-F5344CB8AC3E}">
        <p14:creationId xmlns:p14="http://schemas.microsoft.com/office/powerpoint/2010/main" val="59989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BD333EA-31A6-483A-A5F0-A0E83A455330}"/>
              </a:ext>
            </a:extLst>
          </p:cNvPr>
          <p:cNvPicPr>
            <a:picLocks noChangeAspect="1"/>
          </p:cNvPicPr>
          <p:nvPr/>
        </p:nvPicPr>
        <p:blipFill>
          <a:blip r:embed="rId4"/>
          <a:stretch>
            <a:fillRect/>
          </a:stretch>
        </p:blipFill>
        <p:spPr>
          <a:xfrm>
            <a:off x="0" y="0"/>
            <a:ext cx="12191999" cy="6858000"/>
          </a:xfrm>
          <a:prstGeom prst="rect">
            <a:avLst/>
          </a:prstGeom>
        </p:spPr>
      </p:pic>
      <p:pic>
        <p:nvPicPr>
          <p:cNvPr id="2" name="Audio 1">
            <a:hlinkClick r:id="" action="ppaction://media"/>
            <a:extLst>
              <a:ext uri="{FF2B5EF4-FFF2-40B4-BE49-F238E27FC236}">
                <a16:creationId xmlns:a16="http://schemas.microsoft.com/office/drawing/2014/main" id="{522BBD3C-696A-4588-9EDE-E93B926908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2088193"/>
      </p:ext>
    </p:extLst>
  </p:cSld>
  <p:clrMapOvr>
    <a:masterClrMapping/>
  </p:clrMapOvr>
  <mc:AlternateContent xmlns:mc="http://schemas.openxmlformats.org/markup-compatibility/2006">
    <mc:Choice xmlns:p14="http://schemas.microsoft.com/office/powerpoint/2010/main" Requires="p14">
      <p:transition spd="slow" p14:dur="2000" advTm="7995"/>
    </mc:Choice>
    <mc:Fallback>
      <p:transition spd="slow" advTm="7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EB1B8-BA8F-4221-9704-7652940045B3}"/>
              </a:ext>
            </a:extLst>
          </p:cNvPr>
          <p:cNvSpPr/>
          <p:nvPr/>
        </p:nvSpPr>
        <p:spPr>
          <a:xfrm>
            <a:off x="0" y="0"/>
            <a:ext cx="12192000" cy="6858000"/>
          </a:xfrm>
          <a:prstGeom prst="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000" dirty="0">
                <a:solidFill>
                  <a:srgbClr val="FFFF00"/>
                </a:solidFill>
                <a:latin typeface="NikoshBAN" panose="02000000000000000000" pitchFamily="2" charset="0"/>
                <a:cs typeface="NikoshBAN" panose="02000000000000000000" pitchFamily="2" charset="0"/>
              </a:rPr>
              <a:t>শিল্প বিপ্লব শব্দদ্বয়ের ইংরেজি প্রতিশব্দ হলো - </a:t>
            </a:r>
            <a:r>
              <a:rPr lang="bn-BD" sz="5000" dirty="0">
                <a:solidFill>
                  <a:srgbClr val="FFFF00"/>
                </a:solidFill>
                <a:latin typeface="Times New Roman" panose="02020603050405020304" pitchFamily="18" charset="0"/>
                <a:cs typeface="NikoshBAN" panose="02000000000000000000" pitchFamily="2" charset="0"/>
              </a:rPr>
              <a:t>Industrial Revolution ল্যাটিন শব্দ Industria থেকে Industry শব্দের উদ্ভব । যার আভিধানিক অর্থ সম্পদশালী হওয়া । আর Revolution শব্দের অর্থ বিপ্লব । সাধারণত শিল্প বলতে উৎপাদন ক্ষেত্রে বৈজ্ঞানিক প্রযুক্তির মাধ্যমে আমূল, আকস্মিক ও দ্রুত পরিবর্তন সাধ</a:t>
            </a:r>
            <a:r>
              <a:rPr lang="en-US" sz="5000" dirty="0" err="1">
                <a:solidFill>
                  <a:srgbClr val="FFFF00"/>
                </a:solidFill>
                <a:latin typeface="Times New Roman" panose="02020603050405020304" pitchFamily="18" charset="0"/>
                <a:cs typeface="NikoshBAN" panose="02000000000000000000" pitchFamily="2" charset="0"/>
              </a:rPr>
              <a:t>নকে</a:t>
            </a:r>
            <a:r>
              <a:rPr lang="bn-BD" sz="5000" dirty="0">
                <a:solidFill>
                  <a:srgbClr val="FFFF00"/>
                </a:solidFill>
                <a:latin typeface="Times New Roman" panose="02020603050405020304" pitchFamily="18" charset="0"/>
                <a:cs typeface="NikoshBAN" panose="02000000000000000000" pitchFamily="2" charset="0"/>
              </a:rPr>
              <a:t> বোঝায় । বিভিন্ন সমাজবিজ্ঞানী ও সংগঠন শিল্প বিপ্লব সম্পর্কে বিভিন্ন সংজ্ঞা প্রদান করেছেন । তাঁদের গ্রহণযোগ্য কতিপয় সংজ্ঞা উপস্থাপন করা হলো -   </a:t>
            </a:r>
            <a:endParaRPr lang="en-US" sz="5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5438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EB1B8-BA8F-4221-9704-7652940045B3}"/>
              </a:ext>
            </a:extLst>
          </p:cNvPr>
          <p:cNvSpPr/>
          <p:nvPr/>
        </p:nvSpPr>
        <p:spPr>
          <a:xfrm>
            <a:off x="0" y="0"/>
            <a:ext cx="12192000" cy="6858000"/>
          </a:xfrm>
          <a:prstGeom prst="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000" dirty="0">
                <a:solidFill>
                  <a:srgbClr val="FFFF00"/>
                </a:solidFill>
                <a:latin typeface="Times New Roman" panose="02020603050405020304" pitchFamily="18" charset="0"/>
                <a:cs typeface="Times New Roman" panose="02020603050405020304" pitchFamily="18" charset="0"/>
              </a:rPr>
              <a:t>The Dictionary of Social Welfare </a:t>
            </a:r>
            <a:r>
              <a:rPr lang="bn-BD" sz="5000" dirty="0">
                <a:solidFill>
                  <a:srgbClr val="FFFF00"/>
                </a:solidFill>
                <a:latin typeface="NikoshBAN" panose="02000000000000000000" pitchFamily="2" charset="0"/>
                <a:cs typeface="NikoshBAN" panose="02000000000000000000" pitchFamily="2" charset="0"/>
              </a:rPr>
              <a:t>এ বলা হয়েছে – “শিল্প </a:t>
            </a:r>
            <a:r>
              <a:rPr lang="bn-BD" sz="5000" dirty="0">
                <a:solidFill>
                  <a:srgbClr val="FFFF00"/>
                </a:solidFill>
                <a:latin typeface="Times New Roman" panose="02020603050405020304" pitchFamily="18" charset="0"/>
                <a:cs typeface="NikoshBAN" panose="02000000000000000000" pitchFamily="2" charset="0"/>
              </a:rPr>
              <a:t>বিপ্লব হচ্ছে অর্থনৈতিক, সামাজিক ও রাজনৈতিক ক্ষেত্রের ব্যাপক পরিবর্তন, যা অষ্টাদশ শতাব্দীর মধ্যভাগে শিল্পকারখানা স্থাপন ও পরিচালনার মধ্য দিয়ে আরম্ভ হয়েছে ।” </a:t>
            </a:r>
          </a:p>
          <a:p>
            <a:pPr algn="ctr"/>
            <a:r>
              <a:rPr lang="bn-BD" sz="5000" dirty="0">
                <a:solidFill>
                  <a:srgbClr val="FFFF00"/>
                </a:solidFill>
                <a:latin typeface="Times New Roman" panose="02020603050405020304" pitchFamily="18" charset="0"/>
                <a:cs typeface="NikoshBAN" panose="02000000000000000000" pitchFamily="2" charset="0"/>
              </a:rPr>
              <a:t>প্রফেসর লেডি উইলিয়ামস বলেন, “অষ্টাদশ শতাব্দীর শেষার্ধ থেকে ঊনবিংশ শতাব্দীর প্রথমার্ধ পর্যন্ত ইংল্যান্ডের বৈজ্ঞানিক প্রযুক্তি, জ্ঞানের দ্রুত বিকাশ এবং উৎপাদনক্ষেত্রে তা প্রয়োগের ফলে জীবন পদ্ধতিতে যে বৈপ্লবিক পরিবর্তনের সূচনা হয় তা শিল্প বিপ্লব বলে । </a:t>
            </a:r>
            <a:endParaRPr lang="en-US" sz="5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6719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ssolve">
                                      <p:cBhvr>
                                        <p:cTn id="7" dur="2000"/>
                                        <p:tgtEl>
                                          <p:spTgt spid="2">
                                            <p:bg/>
                                          </p:spTgt>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2000"/>
                                        <p:tgtEl>
                                          <p:spTgt spid="2">
                                            <p:txEl>
                                              <p:pRg st="0" end="0"/>
                                            </p:txEl>
                                          </p:spTgt>
                                        </p:tgtEl>
                                      </p:cBhvr>
                                    </p:animEffect>
                                  </p:childTnLst>
                                </p:cTn>
                              </p:par>
                              <p:par>
                                <p:cTn id="11" presetID="9" presetClass="entr" presetSubtype="0" fill="hold" grpId="0" nodeType="withEffect">
                                  <p:stCondLst>
                                    <p:cond delay="40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ssolve">
                                      <p:cBhvr>
                                        <p:cTn id="13"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EB1B8-BA8F-4221-9704-7652940045B3}"/>
              </a:ext>
            </a:extLst>
          </p:cNvPr>
          <p:cNvSpPr/>
          <p:nvPr/>
        </p:nvSpPr>
        <p:spPr>
          <a:xfrm>
            <a:off x="0" y="0"/>
            <a:ext cx="12192000" cy="6858000"/>
          </a:xfrm>
          <a:prstGeom prst="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FF00"/>
                </a:solidFill>
                <a:latin typeface="NikoshBAN" panose="02000000000000000000" pitchFamily="2" charset="0"/>
                <a:cs typeface="NikoshBAN" panose="02000000000000000000" pitchFamily="2" charset="0"/>
              </a:rPr>
              <a:t>শিল্প বিপ্লবের বৈশিষ্ট্য </a:t>
            </a:r>
          </a:p>
          <a:p>
            <a:pPr algn="ctr"/>
            <a:r>
              <a:rPr lang="bn-BD" sz="4800" dirty="0">
                <a:solidFill>
                  <a:srgbClr val="FFFF00"/>
                </a:solidFill>
                <a:latin typeface="Times New Roman" panose="02020603050405020304" pitchFamily="18" charset="0"/>
                <a:cs typeface="Times New Roman" panose="02020603050405020304" pitchFamily="18" charset="0"/>
              </a:rPr>
              <a:t> </a:t>
            </a:r>
            <a:r>
              <a:rPr lang="en-US" sz="4800" dirty="0">
                <a:solidFill>
                  <a:srgbClr val="FFFF00"/>
                </a:solidFill>
                <a:latin typeface="Times New Roman" panose="02020603050405020304" pitchFamily="18" charset="0"/>
                <a:cs typeface="Times New Roman" panose="02020603050405020304" pitchFamily="18" charset="0"/>
              </a:rPr>
              <a:t>Characteristics of Industrial Revolution</a:t>
            </a:r>
            <a:endParaRPr lang="bn-BD" sz="4800" dirty="0">
              <a:solidFill>
                <a:srgbClr val="FFFF00"/>
              </a:solidFill>
              <a:latin typeface="Times New Roman" panose="02020603050405020304" pitchFamily="18" charset="0"/>
              <a:cs typeface="Times New Roman" panose="02020603050405020304" pitchFamily="18" charset="0"/>
            </a:endParaRPr>
          </a:p>
          <a:p>
            <a:pPr algn="ctr"/>
            <a:r>
              <a:rPr lang="bn-BD" sz="4580" dirty="0">
                <a:solidFill>
                  <a:srgbClr val="FFFF00"/>
                </a:solidFill>
                <a:latin typeface="NikoshBAN" panose="02000000000000000000" pitchFamily="2" charset="0"/>
                <a:cs typeface="NikoshBAN" panose="02000000000000000000" pitchFamily="2" charset="0"/>
              </a:rPr>
              <a:t>আর্থ - সামাজিক পরিবর্তন প্রক্রিয়া হিসেবে শিল্প বিপ্লবের ফলশ্রুতি সমগ্র বিশ্বে উন্নয়নের বাহন হিসেবে সমাদৃত । শিল্প বিপ্লবের অব্যাহত গতি-প্রকৃতি বিশ্লেষণ করলে নিম্নলিখিত বৈশিষ্ট্যগুলো পরিলক্ষিত হয় -</a:t>
            </a:r>
          </a:p>
          <a:p>
            <a:pPr algn="ctr"/>
            <a:r>
              <a:rPr lang="bn-BD" sz="4580" dirty="0">
                <a:solidFill>
                  <a:srgbClr val="FFFF00"/>
                </a:solidFill>
                <a:latin typeface="NikoshBAN" panose="02000000000000000000" pitchFamily="2" charset="0"/>
                <a:cs typeface="NikoshBAN" panose="02000000000000000000" pitchFamily="2" charset="0"/>
              </a:rPr>
              <a:t>১) শিল্প বিপ্লব উন্নত প্রযুক্তি, বৈজ্ঞানিক আবিষ্কার এবং সেগুলোর সুষ্ঠু ব্যবহারের উদ্ভাবক । </a:t>
            </a:r>
          </a:p>
          <a:p>
            <a:pPr algn="ctr"/>
            <a:r>
              <a:rPr lang="bn-BD" sz="4580" dirty="0">
                <a:solidFill>
                  <a:srgbClr val="FFFF00"/>
                </a:solidFill>
                <a:latin typeface="NikoshBAN" panose="02000000000000000000" pitchFamily="2" charset="0"/>
                <a:cs typeface="NikoshBAN" panose="02000000000000000000" pitchFamily="2" charset="0"/>
              </a:rPr>
              <a:t>২) গৃহকেন্দ্রিক ও স্বল্প আয়তনের প্রচলিত শিল্পব্যবস্থার পরিবর্তে বৃহৎ আকারের শিল্প স্থাপনের সহায়ক শক্তি ।  </a:t>
            </a:r>
            <a:endParaRPr lang="en-US" sz="458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567087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EB1B8-BA8F-4221-9704-7652940045B3}"/>
              </a:ext>
            </a:extLst>
          </p:cNvPr>
          <p:cNvSpPr/>
          <p:nvPr/>
        </p:nvSpPr>
        <p:spPr>
          <a:xfrm>
            <a:off x="0" y="0"/>
            <a:ext cx="12192000" cy="6858000"/>
          </a:xfrm>
          <a:prstGeom prst="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690" dirty="0">
                <a:solidFill>
                  <a:srgbClr val="FFFF00"/>
                </a:solidFill>
                <a:latin typeface="NikoshBAN" panose="02000000000000000000" pitchFamily="2" charset="0"/>
                <a:cs typeface="NikoshBAN" panose="02000000000000000000" pitchFamily="2" charset="0"/>
              </a:rPr>
              <a:t>৩) নব নব উদ্ভাবনের দ্বারা কৃষিসহ শিল্প উৎপাদনব্যবস্থায় ব্যাপক উন্নয়নমূলক পরিবর্তন প্রক্রিয়া ।  </a:t>
            </a:r>
          </a:p>
          <a:p>
            <a:pPr algn="ctr"/>
            <a:r>
              <a:rPr lang="bn-BD" sz="4690" dirty="0">
                <a:solidFill>
                  <a:srgbClr val="FFFF00"/>
                </a:solidFill>
                <a:latin typeface="NikoshBAN" panose="02000000000000000000" pitchFamily="2" charset="0"/>
                <a:cs typeface="NikoshBAN" panose="02000000000000000000" pitchFamily="2" charset="0"/>
              </a:rPr>
              <a:t>৪) প্রাকৃতিক সম্পদ ও শক্তিকে (বিদ্যুৎ, তেল, গ্যাস ও অন্যান্য খনিজ দ্রব্য) মানুষের কল্যাণ ও ব্যবহার উপযোগী করে গড়ে তোলা ।</a:t>
            </a:r>
          </a:p>
          <a:p>
            <a:pPr algn="ctr"/>
            <a:r>
              <a:rPr lang="bn-BD" sz="4690" dirty="0">
                <a:solidFill>
                  <a:srgbClr val="FFFF00"/>
                </a:solidFill>
                <a:latin typeface="NikoshBAN" panose="02000000000000000000" pitchFamily="2" charset="0"/>
                <a:cs typeface="NikoshBAN" panose="02000000000000000000" pitchFamily="2" charset="0"/>
              </a:rPr>
              <a:t>৫) আধুনিক বিপনন ব্যবস্থার উদ্ভাবন ।</a:t>
            </a:r>
          </a:p>
          <a:p>
            <a:pPr algn="ctr"/>
            <a:r>
              <a:rPr lang="bn-BD" sz="4690" dirty="0">
                <a:solidFill>
                  <a:srgbClr val="FFFF00"/>
                </a:solidFill>
                <a:latin typeface="NikoshBAN" panose="02000000000000000000" pitchFamily="2" charset="0"/>
                <a:cs typeface="NikoshBAN" panose="02000000000000000000" pitchFamily="2" charset="0"/>
              </a:rPr>
              <a:t>৬) নিত্যনতুন আবিষ্কার দ্বারা যাতায়াত শিক্ষা, স্বাস্থ্যসহ নতুন সুবিধা সৃষ্টি ও সভ্যতার দার উন্মোচন করা । </a:t>
            </a:r>
          </a:p>
          <a:p>
            <a:pPr algn="ctr"/>
            <a:r>
              <a:rPr lang="bn-BD" sz="4690" dirty="0">
                <a:solidFill>
                  <a:srgbClr val="FFFF00"/>
                </a:solidFill>
                <a:latin typeface="NikoshBAN" panose="02000000000000000000" pitchFamily="2" charset="0"/>
                <a:cs typeface="NikoshBAN" panose="02000000000000000000" pitchFamily="2" charset="0"/>
              </a:rPr>
              <a:t>৭) সামন্তবাদী অর্থব্যবস্থার পরিবর্তে পুঁজিবাদী অর্থব্যবস্থা সৃষ্টি এবং ভূস্বামী ও ভূমিদাসের পরিবর্তে শিল্প-মালিক ও শ্রমিক শ্রেণির সৃষ্টি । </a:t>
            </a:r>
          </a:p>
        </p:txBody>
      </p:sp>
    </p:spTree>
    <p:extLst>
      <p:ext uri="{BB962C8B-B14F-4D97-AF65-F5344CB8AC3E}">
        <p14:creationId xmlns:p14="http://schemas.microsoft.com/office/powerpoint/2010/main" val="2304633727"/>
      </p:ext>
    </p:extLst>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plus(in)">
                                      <p:cBhvr>
                                        <p:cTn id="7" dur="3000"/>
                                        <p:tgtEl>
                                          <p:spTgt spid="2">
                                            <p:bg/>
                                          </p:spTgt>
                                        </p:tgtEl>
                                      </p:cBhvr>
                                    </p:animEffect>
                                  </p:childTnLst>
                                </p:cTn>
                              </p:par>
                              <p:par>
                                <p:cTn id="8" presetID="13" presetClass="entr" presetSubtype="16" fill="hold" grpId="0" nodeType="withEffect">
                                  <p:stCondLst>
                                    <p:cond delay="3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plus(in)">
                                      <p:cBhvr>
                                        <p:cTn id="10" dur="3000"/>
                                        <p:tgtEl>
                                          <p:spTgt spid="2">
                                            <p:txEl>
                                              <p:pRg st="0" end="0"/>
                                            </p:txEl>
                                          </p:spTgt>
                                        </p:tgtEl>
                                      </p:cBhvr>
                                    </p:animEffect>
                                  </p:childTnLst>
                                </p:cTn>
                              </p:par>
                              <p:par>
                                <p:cTn id="11" presetID="13" presetClass="entr" presetSubtype="16" fill="hold" grpId="0" nodeType="withEffect">
                                  <p:stCondLst>
                                    <p:cond delay="60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plus(in)">
                                      <p:cBhvr>
                                        <p:cTn id="13" dur="3000"/>
                                        <p:tgtEl>
                                          <p:spTgt spid="2">
                                            <p:txEl>
                                              <p:pRg st="1" end="1"/>
                                            </p:txEl>
                                          </p:spTgt>
                                        </p:tgtEl>
                                      </p:cBhvr>
                                    </p:animEffect>
                                  </p:childTnLst>
                                </p:cTn>
                              </p:par>
                              <p:par>
                                <p:cTn id="14" presetID="13" presetClass="entr" presetSubtype="16" fill="hold" grpId="0" nodeType="withEffect">
                                  <p:stCondLst>
                                    <p:cond delay="900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plus(in)">
                                      <p:cBhvr>
                                        <p:cTn id="16" dur="3000"/>
                                        <p:tgtEl>
                                          <p:spTgt spid="2">
                                            <p:txEl>
                                              <p:pRg st="2" end="2"/>
                                            </p:txEl>
                                          </p:spTgt>
                                        </p:tgtEl>
                                      </p:cBhvr>
                                    </p:animEffect>
                                  </p:childTnLst>
                                </p:cTn>
                              </p:par>
                              <p:par>
                                <p:cTn id="17" presetID="13" presetClass="entr" presetSubtype="16" fill="hold" grpId="0" nodeType="withEffect">
                                  <p:stCondLst>
                                    <p:cond delay="12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plus(in)">
                                      <p:cBhvr>
                                        <p:cTn id="19" dur="3000"/>
                                        <p:tgtEl>
                                          <p:spTgt spid="2">
                                            <p:txEl>
                                              <p:pRg st="3" end="3"/>
                                            </p:txEl>
                                          </p:spTgt>
                                        </p:tgtEl>
                                      </p:cBhvr>
                                    </p:animEffect>
                                  </p:childTnLst>
                                </p:cTn>
                              </p:par>
                              <p:par>
                                <p:cTn id="20" presetID="13" presetClass="entr" presetSubtype="16" fill="hold" grpId="0" nodeType="withEffect">
                                  <p:stCondLst>
                                    <p:cond delay="150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plus(in)">
                                      <p:cBhvr>
                                        <p:cTn id="22" dur="3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EB1B8-BA8F-4221-9704-7652940045B3}"/>
              </a:ext>
            </a:extLst>
          </p:cNvPr>
          <p:cNvSpPr/>
          <p:nvPr/>
        </p:nvSpPr>
        <p:spPr>
          <a:xfrm>
            <a:off x="0" y="0"/>
            <a:ext cx="12192000" cy="6858000"/>
          </a:xfrm>
          <a:prstGeom prst="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FFFF00"/>
                </a:solidFill>
                <a:latin typeface="NikoshBAN" panose="02000000000000000000" pitchFamily="2" charset="0"/>
                <a:cs typeface="NikoshBAN" panose="02000000000000000000" pitchFamily="2" charset="0"/>
              </a:rPr>
              <a:t>8) অর্থব্যবস্থার আমূল পরিবর্তন সাধন করে বিশ্ব অর্থনীতিতে বিভাজন ও মেরুকরণ </a:t>
            </a:r>
            <a:r>
              <a:rPr lang="bn-BD" sz="5400" dirty="0">
                <a:solidFill>
                  <a:srgbClr val="FFFF00"/>
                </a:solidFill>
                <a:latin typeface="Times New Roman" panose="02020603050405020304" pitchFamily="18" charset="0"/>
                <a:cs typeface="NikoshBAN" panose="02000000000000000000" pitchFamily="2" charset="0"/>
              </a:rPr>
              <a:t>(Polerization)</a:t>
            </a:r>
            <a:r>
              <a:rPr lang="bn-BD" sz="5400" dirty="0">
                <a:solidFill>
                  <a:srgbClr val="FFFF00"/>
                </a:solidFill>
                <a:latin typeface="NikoshBAN" panose="02000000000000000000" pitchFamily="2" charset="0"/>
                <a:cs typeface="NikoshBAN" panose="02000000000000000000" pitchFamily="2" charset="0"/>
              </a:rPr>
              <a:t> সৃষ্টি । ফলে শিল্পপূর্ব যুগ ও শিল্পপরবর্তী যুগ নামক দুটি ভিন্ন বৈশিষ্ট্যের যুগের ধারণা সৃষ্টি হয় । </a:t>
            </a:r>
          </a:p>
          <a:p>
            <a:pPr algn="ctr"/>
            <a:r>
              <a:rPr lang="bn-BD" sz="5400" dirty="0">
                <a:solidFill>
                  <a:srgbClr val="FFFF00"/>
                </a:solidFill>
                <a:latin typeface="NikoshBAN" panose="02000000000000000000" pitchFamily="2" charset="0"/>
                <a:cs typeface="NikoshBAN" panose="02000000000000000000" pitchFamily="2" charset="0"/>
              </a:rPr>
              <a:t>৯) শিল্পায়নের সৃষ্টি এবং শহরায়নের গতি ত্বরান্বিত করা । </a:t>
            </a:r>
          </a:p>
          <a:p>
            <a:pPr algn="ctr"/>
            <a:r>
              <a:rPr lang="bn-BD" sz="5400" dirty="0">
                <a:solidFill>
                  <a:srgbClr val="FFFF00"/>
                </a:solidFill>
                <a:latin typeface="NikoshBAN" panose="02000000000000000000" pitchFamily="2" charset="0"/>
                <a:cs typeface="NikoshBAN" panose="02000000000000000000" pitchFamily="2" charset="0"/>
              </a:rPr>
              <a:t>১০) শিল্প বিপ্লব নাগরিক সুবিধা সৃষ্টির পাশাপাশি অনেক জটিল সামাজিক সমস্যা সৃষ্টি করে । </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9752219"/>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amond(out)">
                                      <p:cBhvr>
                                        <p:cTn id="7" dur="2000"/>
                                        <p:tgtEl>
                                          <p:spTgt spid="2">
                                            <p:bg/>
                                          </p:spTgt>
                                        </p:tgtEl>
                                      </p:cBhvr>
                                    </p:animEffect>
                                  </p:childTnLst>
                                </p:cTn>
                              </p:par>
                              <p:par>
                                <p:cTn id="8" presetID="8" presetClass="entr" presetSubtype="32" fill="hold" grpId="0" nodeType="withEffect">
                                  <p:stCondLst>
                                    <p:cond delay="2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amond(out)">
                                      <p:cBhvr>
                                        <p:cTn id="10" dur="2000"/>
                                        <p:tgtEl>
                                          <p:spTgt spid="2">
                                            <p:txEl>
                                              <p:pRg st="0" end="0"/>
                                            </p:txEl>
                                          </p:spTgt>
                                        </p:tgtEl>
                                      </p:cBhvr>
                                    </p:animEffect>
                                  </p:childTnLst>
                                </p:cTn>
                              </p:par>
                              <p:par>
                                <p:cTn id="11" presetID="8" presetClass="entr" presetSubtype="32" fill="hold" grpId="0" nodeType="withEffect">
                                  <p:stCondLst>
                                    <p:cond delay="40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amond(out)">
                                      <p:cBhvr>
                                        <p:cTn id="13" dur="2000"/>
                                        <p:tgtEl>
                                          <p:spTgt spid="2">
                                            <p:txEl>
                                              <p:pRg st="1" end="1"/>
                                            </p:txEl>
                                          </p:spTgt>
                                        </p:tgtEl>
                                      </p:cBhvr>
                                    </p:animEffect>
                                  </p:childTnLst>
                                </p:cTn>
                              </p:par>
                              <p:par>
                                <p:cTn id="14" presetID="8" presetClass="entr" presetSubtype="32" fill="hold" grpId="0" nodeType="withEffect">
                                  <p:stCondLst>
                                    <p:cond delay="600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amond(out)">
                                      <p:cBhvr>
                                        <p:cTn id="1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0C3F-0DB5-4E37-A5B4-A7C7C57CED51}"/>
              </a:ext>
            </a:extLst>
          </p:cNvPr>
          <p:cNvSpPr>
            <a:spLocks noGrp="1"/>
          </p:cNvSpPr>
          <p:nvPr>
            <p:ph type="title"/>
          </p:nvPr>
        </p:nvSpPr>
        <p:spPr>
          <a:solidFill>
            <a:srgbClr val="FFFF00"/>
          </a:solidFill>
          <a:ln>
            <a:solidFill>
              <a:srgbClr val="000046"/>
            </a:solidFill>
          </a:ln>
        </p:spPr>
        <p:txBody>
          <a:bodyPr>
            <a:normAutofit/>
          </a:bodyPr>
          <a:lstStyle/>
          <a:p>
            <a:r>
              <a:rPr lang="bn-BD" sz="8000" dirty="0">
                <a:solidFill>
                  <a:srgbClr val="000046"/>
                </a:solidFill>
                <a:latin typeface="NikoshBAN" panose="02000000000000000000" pitchFamily="2" charset="0"/>
                <a:cs typeface="NikoshBAN" panose="02000000000000000000" pitchFamily="2" charset="0"/>
              </a:rPr>
              <a:t>            বাড়ির কাজ </a:t>
            </a:r>
            <a:endParaRPr lang="en-US" sz="8000" dirty="0">
              <a:solidFill>
                <a:srgbClr val="000046"/>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74E78FCD-5B3A-41D4-9D8E-8EF1594BD51E}"/>
              </a:ext>
            </a:extLst>
          </p:cNvPr>
          <p:cNvSpPr>
            <a:spLocks noGrp="1"/>
          </p:cNvSpPr>
          <p:nvPr>
            <p:ph idx="1"/>
          </p:nvPr>
        </p:nvSpPr>
        <p:spPr>
          <a:solidFill>
            <a:srgbClr val="000046"/>
          </a:solidFill>
          <a:ln>
            <a:solidFill>
              <a:srgbClr val="FFFF00"/>
            </a:solidFill>
          </a:ln>
        </p:spPr>
        <p:txBody>
          <a:bodyPr>
            <a:normAutofit/>
          </a:bodyPr>
          <a:lstStyle/>
          <a:p>
            <a:pPr>
              <a:buFont typeface="Wingdings" panose="05000000000000000000" pitchFamily="2" charset="2"/>
              <a:buChar char="q"/>
            </a:pPr>
            <a:r>
              <a:rPr lang="bn-BD" sz="5400" dirty="0">
                <a:solidFill>
                  <a:srgbClr val="FFFF00"/>
                </a:solidFill>
                <a:latin typeface="NikoshBAN" panose="02000000000000000000" pitchFamily="2" charset="0"/>
                <a:cs typeface="NikoshBAN" panose="02000000000000000000" pitchFamily="2" charset="0"/>
              </a:rPr>
              <a:t>শিল্প বিপ্লবের বৈশিষ্ট্যগুলো পড়বে ও লিখবে । </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6851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000" autoRev="1" fill="hold">
                                          <p:stCondLst>
                                            <p:cond delay="0"/>
                                          </p:stCondLst>
                                        </p:cTn>
                                        <p:tgtEl>
                                          <p:spTgt spid="2"/>
                                        </p:tgtEl>
                                        <p:attrNameLst>
                                          <p:attrName>ppt_w</p:attrName>
                                        </p:attrNameLst>
                                      </p:cBhvr>
                                    </p:anim>
                                    <p:anim by="(#ppt_w*0.50)" calcmode="lin" valueType="num">
                                      <p:cBhvr>
                                        <p:cTn id="8" dur="1000" decel="50000" autoRev="1" fill="hold">
                                          <p:stCondLst>
                                            <p:cond delay="0"/>
                                          </p:stCondLst>
                                        </p:cTn>
                                        <p:tgtEl>
                                          <p:spTgt spid="2"/>
                                        </p:tgtEl>
                                        <p:attrNameLst>
                                          <p:attrName>ppt_x</p:attrName>
                                        </p:attrNameLst>
                                      </p:cBhvr>
                                    </p:anim>
                                    <p:anim from="(-#ppt_h/2)" to="(#ppt_y)" calcmode="lin" valueType="num">
                                      <p:cBhvr>
                                        <p:cTn id="9" dur="2000" fill="hold">
                                          <p:stCondLst>
                                            <p:cond delay="0"/>
                                          </p:stCondLst>
                                        </p:cTn>
                                        <p:tgtEl>
                                          <p:spTgt spid="2"/>
                                        </p:tgtEl>
                                        <p:attrNameLst>
                                          <p:attrName>ppt_y</p:attrName>
                                        </p:attrNameLst>
                                      </p:cBhvr>
                                    </p:anim>
                                    <p:animRot by="21600000">
                                      <p:cBhvr>
                                        <p:cTn id="10" dur="2000" fill="hold">
                                          <p:stCondLst>
                                            <p:cond delay="0"/>
                                          </p:stCondLst>
                                        </p:cTn>
                                        <p:tgtEl>
                                          <p:spTgt spid="2"/>
                                        </p:tgtEl>
                                        <p:attrNameLst>
                                          <p:attrName>r</p:attrName>
                                        </p:attrNameLst>
                                      </p:cBhvr>
                                    </p:animRot>
                                  </p:childTnLst>
                                </p:cTn>
                              </p:par>
                              <p:par>
                                <p:cTn id="11" presetID="56" presetClass="entr" presetSubtype="0" fill="hold" grpId="0" nodeType="withEffect">
                                  <p:stCondLst>
                                    <p:cond delay="300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 by="(-#ppt_w*2)" calcmode="lin" valueType="num">
                                      <p:cBhvr rctx="PPT">
                                        <p:cTn id="13" dur="1000" autoRev="1" fill="hold">
                                          <p:stCondLst>
                                            <p:cond delay="0"/>
                                          </p:stCondLst>
                                        </p:cTn>
                                        <p:tgtEl>
                                          <p:spTgt spid="3">
                                            <p:bg/>
                                          </p:spTgt>
                                        </p:tgtEl>
                                        <p:attrNameLst>
                                          <p:attrName>ppt_w</p:attrName>
                                        </p:attrNameLst>
                                      </p:cBhvr>
                                    </p:anim>
                                    <p:anim by="(#ppt_w*0.50)" calcmode="lin" valueType="num">
                                      <p:cBhvr>
                                        <p:cTn id="14" dur="1000" decel="50000" autoRev="1" fill="hold">
                                          <p:stCondLst>
                                            <p:cond delay="0"/>
                                          </p:stCondLst>
                                        </p:cTn>
                                        <p:tgtEl>
                                          <p:spTgt spid="3">
                                            <p:bg/>
                                          </p:spTgt>
                                        </p:tgtEl>
                                        <p:attrNameLst>
                                          <p:attrName>ppt_x</p:attrName>
                                        </p:attrNameLst>
                                      </p:cBhvr>
                                    </p:anim>
                                    <p:anim from="(-#ppt_h/2)" to="(#ppt_y)" calcmode="lin" valueType="num">
                                      <p:cBhvr>
                                        <p:cTn id="15" dur="2000" fill="hold">
                                          <p:stCondLst>
                                            <p:cond delay="0"/>
                                          </p:stCondLst>
                                        </p:cTn>
                                        <p:tgtEl>
                                          <p:spTgt spid="3">
                                            <p:bg/>
                                          </p:spTgt>
                                        </p:tgtEl>
                                        <p:attrNameLst>
                                          <p:attrName>ppt_y</p:attrName>
                                        </p:attrNameLst>
                                      </p:cBhvr>
                                    </p:anim>
                                    <p:animRot by="21600000">
                                      <p:cBhvr>
                                        <p:cTn id="16" dur="2000" fill="hold">
                                          <p:stCondLst>
                                            <p:cond delay="0"/>
                                          </p:stCondLst>
                                        </p:cTn>
                                        <p:tgtEl>
                                          <p:spTgt spid="3">
                                            <p:bg/>
                                          </p:spTgt>
                                        </p:tgtEl>
                                        <p:attrNameLst>
                                          <p:attrName>r</p:attrName>
                                        </p:attrNameLst>
                                      </p:cBhvr>
                                    </p:animRot>
                                  </p:childTnLst>
                                </p:cTn>
                              </p:par>
                              <p:par>
                                <p:cTn id="17" presetID="56" presetClass="entr" presetSubtype="0" fill="hold" grpId="0" nodeType="withEffect">
                                  <p:stCondLst>
                                    <p:cond delay="600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1000" autoRev="1" fill="hold">
                                          <p:stCondLst>
                                            <p:cond delay="0"/>
                                          </p:stCondLst>
                                        </p:cTn>
                                        <p:tgtEl>
                                          <p:spTgt spid="3">
                                            <p:txEl>
                                              <p:pRg st="0" end="0"/>
                                            </p:txEl>
                                          </p:spTgt>
                                        </p:tgtEl>
                                        <p:attrNameLst>
                                          <p:attrName>ppt_w</p:attrName>
                                        </p:attrNameLst>
                                      </p:cBhvr>
                                    </p:anim>
                                    <p:anim by="(#ppt_w*0.50)" calcmode="lin" valueType="num">
                                      <p:cBhvr>
                                        <p:cTn id="20" dur="1000" decel="50000" autoRev="1" fill="hold">
                                          <p:stCondLst>
                                            <p:cond delay="0"/>
                                          </p:stCondLst>
                                        </p:cTn>
                                        <p:tgtEl>
                                          <p:spTgt spid="3">
                                            <p:txEl>
                                              <p:pRg st="0" end="0"/>
                                            </p:txEl>
                                          </p:spTgt>
                                        </p:tgtEl>
                                        <p:attrNameLst>
                                          <p:attrName>ppt_x</p:attrName>
                                        </p:attrNameLst>
                                      </p:cBhvr>
                                    </p:anim>
                                    <p:anim from="(-#ppt_h/2)" to="(#ppt_y)" calcmode="lin" valueType="num">
                                      <p:cBhvr>
                                        <p:cTn id="21" dur="2000" fill="hold">
                                          <p:stCondLst>
                                            <p:cond delay="0"/>
                                          </p:stCondLst>
                                        </p:cTn>
                                        <p:tgtEl>
                                          <p:spTgt spid="3">
                                            <p:txEl>
                                              <p:pRg st="0" end="0"/>
                                            </p:txEl>
                                          </p:spTgt>
                                        </p:tgtEl>
                                        <p:attrNameLst>
                                          <p:attrName>ppt_y</p:attrName>
                                        </p:attrNameLst>
                                      </p:cBhvr>
                                    </p:anim>
                                    <p:animRot by="21600000">
                                      <p:cBhvr>
                                        <p:cTn id="22" dur="2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0C3F-0DB5-4E37-A5B4-A7C7C57CED51}"/>
              </a:ext>
            </a:extLst>
          </p:cNvPr>
          <p:cNvSpPr>
            <a:spLocks noGrp="1"/>
          </p:cNvSpPr>
          <p:nvPr>
            <p:ph type="title"/>
          </p:nvPr>
        </p:nvSpPr>
        <p:spPr>
          <a:solidFill>
            <a:srgbClr val="FFFF00"/>
          </a:solidFill>
          <a:ln>
            <a:solidFill>
              <a:srgbClr val="000046"/>
            </a:solidFill>
          </a:ln>
        </p:spPr>
        <p:txBody>
          <a:bodyPr>
            <a:normAutofit/>
          </a:bodyPr>
          <a:lstStyle/>
          <a:p>
            <a:r>
              <a:rPr lang="bn-BD" sz="8000" dirty="0">
                <a:solidFill>
                  <a:srgbClr val="000046"/>
                </a:solidFill>
                <a:latin typeface="NikoshBAN" panose="02000000000000000000" pitchFamily="2" charset="0"/>
                <a:cs typeface="NikoshBAN" panose="02000000000000000000" pitchFamily="2" charset="0"/>
              </a:rPr>
              <a:t>          সবাইকে ধন্যবাদ </a:t>
            </a:r>
            <a:endParaRPr lang="en-US" sz="8000" dirty="0">
              <a:solidFill>
                <a:srgbClr val="000046"/>
              </a:solidFill>
              <a:latin typeface="NikoshBAN" panose="02000000000000000000" pitchFamily="2" charset="0"/>
              <a:cs typeface="NikoshBAN" panose="02000000000000000000" pitchFamily="2" charset="0"/>
            </a:endParaRPr>
          </a:p>
        </p:txBody>
      </p:sp>
      <p:pic>
        <p:nvPicPr>
          <p:cNvPr id="9" name="Content Placeholder 8">
            <a:extLst>
              <a:ext uri="{FF2B5EF4-FFF2-40B4-BE49-F238E27FC236}">
                <a16:creationId xmlns:a16="http://schemas.microsoft.com/office/drawing/2014/main" id="{69F950D9-5D1B-47FD-AF0F-EE81ABAC2E6B}"/>
              </a:ext>
            </a:extLst>
          </p:cNvPr>
          <p:cNvPicPr>
            <a:picLocks noGrp="1" noChangeAspect="1"/>
          </p:cNvPicPr>
          <p:nvPr>
            <p:ph idx="1"/>
          </p:nvPr>
        </p:nvPicPr>
        <p:blipFill>
          <a:blip r:embed="rId2"/>
          <a:stretch>
            <a:fillRect/>
          </a:stretch>
        </p:blipFill>
        <p:spPr>
          <a:xfrm>
            <a:off x="838200" y="1828800"/>
            <a:ext cx="10515600" cy="4267200"/>
          </a:xfrm>
          <a:ln>
            <a:solidFill>
              <a:srgbClr val="FFFF00"/>
            </a:solidFill>
          </a:ln>
        </p:spPr>
      </p:pic>
    </p:spTree>
    <p:extLst>
      <p:ext uri="{BB962C8B-B14F-4D97-AF65-F5344CB8AC3E}">
        <p14:creationId xmlns:p14="http://schemas.microsoft.com/office/powerpoint/2010/main" val="300254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par>
                                <p:cTn id="12" presetID="26" presetClass="entr" presetSubtype="0" fill="hold" nodeType="withEffect">
                                  <p:stCondLst>
                                    <p:cond delay="450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16ABD8C-366B-446E-AEF0-575460AB6DF2}"/>
              </a:ext>
            </a:extLst>
          </p:cNvPr>
          <p:cNvSpPr/>
          <p:nvPr/>
        </p:nvSpPr>
        <p:spPr>
          <a:xfrm>
            <a:off x="12192000" y="6858000"/>
            <a:ext cx="914400" cy="9144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059B018-4ACE-48CB-91BE-953F34FD5DAD}"/>
              </a:ext>
            </a:extLst>
          </p:cNvPr>
          <p:cNvSpPr/>
          <p:nvPr/>
        </p:nvSpPr>
        <p:spPr>
          <a:xfrm>
            <a:off x="-914400" y="-914400"/>
            <a:ext cx="914400" cy="9144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1D7AC4-6398-46E1-AB89-DC8DD86D0C68}"/>
              </a:ext>
            </a:extLst>
          </p:cNvPr>
          <p:cNvSpPr/>
          <p:nvPr/>
        </p:nvSpPr>
        <p:spPr>
          <a:xfrm>
            <a:off x="12192000" y="-914400"/>
            <a:ext cx="914400" cy="9144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E8358A-C1DE-4702-8AC9-C89A26F32CA1}"/>
              </a:ext>
            </a:extLst>
          </p:cNvPr>
          <p:cNvSpPr/>
          <p:nvPr/>
        </p:nvSpPr>
        <p:spPr>
          <a:xfrm>
            <a:off x="-914400" y="6858000"/>
            <a:ext cx="914400" cy="9144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CA817E7-CCA6-4726-866C-9F14F26E72DF}"/>
              </a:ext>
            </a:extLst>
          </p:cNvPr>
          <p:cNvSpPr/>
          <p:nvPr/>
        </p:nvSpPr>
        <p:spPr>
          <a:xfrm>
            <a:off x="1790700" y="-1371600"/>
            <a:ext cx="457200" cy="4572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916FED-E390-4FE6-9A1B-6782A16D15A3}"/>
              </a:ext>
            </a:extLst>
          </p:cNvPr>
          <p:cNvSpPr/>
          <p:nvPr/>
        </p:nvSpPr>
        <p:spPr>
          <a:xfrm>
            <a:off x="5181600" y="7086600"/>
            <a:ext cx="914400" cy="9144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F722A1-6A50-4CB1-91C3-34CC11FBBDD2}"/>
              </a:ext>
            </a:extLst>
          </p:cNvPr>
          <p:cNvSpPr/>
          <p:nvPr/>
        </p:nvSpPr>
        <p:spPr>
          <a:xfrm>
            <a:off x="5410200" y="-1600200"/>
            <a:ext cx="1371600" cy="13716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73DDCD6-97B5-4B90-92C8-F51740E20743}"/>
              </a:ext>
            </a:extLst>
          </p:cNvPr>
          <p:cNvSpPr/>
          <p:nvPr/>
        </p:nvSpPr>
        <p:spPr>
          <a:xfrm>
            <a:off x="9055767" y="7543800"/>
            <a:ext cx="457200" cy="4572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3844E5-5D80-44DC-AF2C-8F287F1734B5}"/>
              </a:ext>
            </a:extLst>
          </p:cNvPr>
          <p:cNvSpPr/>
          <p:nvPr/>
        </p:nvSpPr>
        <p:spPr>
          <a:xfrm>
            <a:off x="12649200" y="2514600"/>
            <a:ext cx="1828800" cy="18288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9A15A83-8851-40BA-92EB-796963EEEAE5}"/>
              </a:ext>
            </a:extLst>
          </p:cNvPr>
          <p:cNvSpPr/>
          <p:nvPr/>
        </p:nvSpPr>
        <p:spPr>
          <a:xfrm flipH="1" flipV="1">
            <a:off x="8322344" y="-3200400"/>
            <a:ext cx="2743200" cy="27432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9E786FB-433E-498B-BFBC-E7B6034FE3B7}"/>
              </a:ext>
            </a:extLst>
          </p:cNvPr>
          <p:cNvSpPr/>
          <p:nvPr/>
        </p:nvSpPr>
        <p:spPr>
          <a:xfrm>
            <a:off x="-3200400" y="3200400"/>
            <a:ext cx="2286000" cy="22860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6D7D4B4-56A0-4EC6-B412-963E13F3789C}"/>
              </a:ext>
            </a:extLst>
          </p:cNvPr>
          <p:cNvSpPr/>
          <p:nvPr/>
        </p:nvSpPr>
        <p:spPr>
          <a:xfrm>
            <a:off x="13106400" y="5143500"/>
            <a:ext cx="914400" cy="9144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10FFF33-5EA8-4464-8A3C-993C7793C755}"/>
              </a:ext>
            </a:extLst>
          </p:cNvPr>
          <p:cNvSpPr/>
          <p:nvPr/>
        </p:nvSpPr>
        <p:spPr>
          <a:xfrm>
            <a:off x="882316" y="7002380"/>
            <a:ext cx="914400" cy="9144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A795F2-3E18-4C08-92CC-2949B4260AE7}"/>
              </a:ext>
            </a:extLst>
          </p:cNvPr>
          <p:cNvSpPr/>
          <p:nvPr/>
        </p:nvSpPr>
        <p:spPr>
          <a:xfrm>
            <a:off x="-2971800" y="914400"/>
            <a:ext cx="1828800" cy="1828800"/>
          </a:xfrm>
          <a:prstGeom prst="ellipse">
            <a:avLst/>
          </a:prstGeom>
          <a:gradFill flip="none" rotWithShape="1">
            <a:gsLst>
              <a:gs pos="0">
                <a:srgbClr val="85A2FF"/>
              </a:gs>
              <a:gs pos="20000">
                <a:srgbClr val="B446FF"/>
              </a:gs>
              <a:gs pos="80000">
                <a:srgbClr val="CCFFFF"/>
              </a:gs>
              <a:gs pos="60000">
                <a:srgbClr val="FFB4DC"/>
              </a:gs>
              <a:gs pos="40000">
                <a:srgbClr val="85A2FF"/>
              </a:gs>
              <a:gs pos="100000">
                <a:srgbClr val="B446FF"/>
              </a:gs>
            </a:gsLst>
            <a:path path="circle">
              <a:fillToRect l="100000" t="100000"/>
            </a:path>
            <a:tileRect r="-100000" b="-100000"/>
          </a:gradFill>
          <a:scene3d>
            <a:camera prst="orthographicFront"/>
            <a:lightRig rig="flat" dir="t">
              <a:rot lat="0" lon="0" rev="0"/>
            </a:lightRig>
          </a:scene3d>
          <a:sp3d contourW="12700" prstMaterial="clear">
            <a:bevelT w="635000" h="635000"/>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12EB27-52E6-4A92-BD7C-966220243D0E}"/>
              </a:ext>
            </a:extLst>
          </p:cNvPr>
          <p:cNvSpPr txBox="1"/>
          <p:nvPr/>
        </p:nvSpPr>
        <p:spPr>
          <a:xfrm>
            <a:off x="3917783" y="2321004"/>
            <a:ext cx="4356434" cy="2215991"/>
          </a:xfrm>
          <a:prstGeom prst="rect">
            <a:avLst/>
          </a:prstGeom>
          <a:noFill/>
        </p:spPr>
        <p:txBody>
          <a:bodyPr wrap="square" rtlCol="0">
            <a:spAutoFit/>
          </a:bodyPr>
          <a:lstStyle/>
          <a:p>
            <a:r>
              <a:rPr lang="bn-BD" sz="13800" dirty="0">
                <a:solidFill>
                  <a:srgbClr val="FFFF00"/>
                </a:solidFill>
                <a:latin typeface="NikoshBAN" panose="02000000000000000000" pitchFamily="2" charset="0"/>
                <a:cs typeface="NikoshBAN" panose="02000000000000000000" pitchFamily="2" charset="0"/>
              </a:rPr>
              <a:t>স্বাগতম</a:t>
            </a:r>
            <a:r>
              <a:rPr lang="bn-BD" sz="13800" dirty="0">
                <a:latin typeface="NikoshBAN" panose="02000000000000000000" pitchFamily="2" charset="0"/>
                <a:cs typeface="NikoshBAN" panose="02000000000000000000" pitchFamily="2" charset="0"/>
              </a:rPr>
              <a:t> </a:t>
            </a:r>
            <a:endParaRPr lang="en-US" sz="13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6655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7000" advTm="158">
        <p15:prstTrans prst="curtains"/>
      </p:transition>
    </mc:Choice>
    <mc:Fallback>
      <p:transition spd="slow" advTm="1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withEffect">
                                  <p:stCondLst>
                                    <p:cond delay="0"/>
                                  </p:stCondLst>
                                  <p:childTnLst>
                                    <p:animMotion origin="layout" path="M 0.00013 3.33333E-6 C 0.00716 -0.05 0.01432 -0.09954 -0.01367 -0.13357 C -0.04167 -0.16783 -0.13437 -0.15463 -0.16797 -0.20556 C -0.20156 -0.25625 -0.16745 -0.37709 -0.21536 -0.43982 C -0.26315 -0.50278 -0.38893 -0.5176 -0.45521 -0.58311 C -0.52135 -0.64861 -0.54583 -0.79445 -0.6125 -0.8338 C -0.6793 -0.87338 -0.7763 -0.7676 -0.85547 -0.82084 C -0.93464 -0.87385 -1.0112 -1.01343 -1.0875 -1.15278 " pathEditMode="relative" rAng="0" ptsTypes="AAAAAAAA">
                                      <p:cBhvr>
                                        <p:cTn id="6" dur="9000" fill="hold"/>
                                        <p:tgtEl>
                                          <p:spTgt spid="2"/>
                                        </p:tgtEl>
                                        <p:attrNameLst>
                                          <p:attrName>ppt_x</p:attrName>
                                          <p:attrName>ppt_y</p:attrName>
                                        </p:attrNameLst>
                                      </p:cBhvr>
                                      <p:rCtr x="-54062" y="-57639"/>
                                    </p:animMotion>
                                  </p:childTnLst>
                                </p:cTn>
                              </p:par>
                              <p:par>
                                <p:cTn id="7" presetID="6" presetClass="emph" presetSubtype="0" fill="hold" grpId="1" nodeType="withEffect">
                                  <p:stCondLst>
                                    <p:cond delay="7500"/>
                                  </p:stCondLst>
                                  <p:childTnLst>
                                    <p:animScale>
                                      <p:cBhvr>
                                        <p:cTn id="8" dur="100" fill="hold"/>
                                        <p:tgtEl>
                                          <p:spTgt spid="2"/>
                                        </p:tgtEl>
                                      </p:cBhvr>
                                      <p:by x="150000" y="150000"/>
                                    </p:animScale>
                                  </p:childTnLst>
                                </p:cTn>
                              </p:par>
                              <p:par>
                                <p:cTn id="9" presetID="10" presetClass="exit" presetSubtype="0" fill="hold" grpId="2" nodeType="withEffect">
                                  <p:stCondLst>
                                    <p:cond delay="7500"/>
                                  </p:stCondLst>
                                  <p:childTnLst>
                                    <p:animEffect transition="out" filter="fade">
                                      <p:cBhvr>
                                        <p:cTn id="10" dur="100"/>
                                        <p:tgtEl>
                                          <p:spTgt spid="2"/>
                                        </p:tgtEl>
                                      </p:cBhvr>
                                    </p:animEffect>
                                    <p:set>
                                      <p:cBhvr>
                                        <p:cTn id="11" dur="1" fill="hold">
                                          <p:stCondLst>
                                            <p:cond delay="99"/>
                                          </p:stCondLst>
                                        </p:cTn>
                                        <p:tgtEl>
                                          <p:spTgt spid="2"/>
                                        </p:tgtEl>
                                        <p:attrNameLst>
                                          <p:attrName>style.visibility</p:attrName>
                                        </p:attrNameLst>
                                      </p:cBhvr>
                                      <p:to>
                                        <p:strVal val="hidden"/>
                                      </p:to>
                                    </p:set>
                                  </p:childTnLst>
                                </p:cTn>
                              </p:par>
                              <p:par>
                                <p:cTn id="12" presetID="0" presetClass="path" presetSubtype="0" accel="50000" fill="hold" grpId="0" nodeType="withEffect">
                                  <p:stCondLst>
                                    <p:cond delay="0"/>
                                  </p:stCondLst>
                                  <p:childTnLst>
                                    <p:animMotion origin="layout" path="M 1.45833E-6 1.11111E-6 C -0.0056 0.05301 -0.01133 0.10509 0.01107 0.1412 C 0.0332 0.17731 0.10664 0.16342 0.13333 0.2169 C 0.16002 0.2706 0.13294 0.39861 0.17096 0.46505 C 0.20885 0.53171 0.30859 0.54722 0.36133 0.61667 C 0.4138 0.68611 0.43333 0.84028 0.4862 0.88194 C 0.53919 0.92384 0.61627 0.81157 0.67904 0.86829 C 0.74193 0.9243 0.80273 1.07199 0.86341 1.21944 " pathEditMode="relative" rAng="0" ptsTypes="AAAAAAAA">
                                      <p:cBhvr>
                                        <p:cTn id="13" dur="9000" fill="hold"/>
                                        <p:tgtEl>
                                          <p:spTgt spid="5"/>
                                        </p:tgtEl>
                                        <p:attrNameLst>
                                          <p:attrName>ppt_x</p:attrName>
                                          <p:attrName>ppt_y</p:attrName>
                                        </p:attrNameLst>
                                      </p:cBhvr>
                                      <p:rCtr x="42917" y="60972"/>
                                    </p:animMotion>
                                  </p:childTnLst>
                                </p:cTn>
                              </p:par>
                              <p:par>
                                <p:cTn id="14" presetID="6" presetClass="emph" presetSubtype="0" fill="hold" grpId="1" nodeType="withEffect">
                                  <p:stCondLst>
                                    <p:cond delay="7500"/>
                                  </p:stCondLst>
                                  <p:childTnLst>
                                    <p:animScale>
                                      <p:cBhvr>
                                        <p:cTn id="15" dur="100" fill="hold"/>
                                        <p:tgtEl>
                                          <p:spTgt spid="5"/>
                                        </p:tgtEl>
                                      </p:cBhvr>
                                      <p:by x="150000" y="150000"/>
                                    </p:animScale>
                                  </p:childTnLst>
                                </p:cTn>
                              </p:par>
                              <p:par>
                                <p:cTn id="16" presetID="10" presetClass="exit" presetSubtype="0" fill="hold" grpId="2" nodeType="withEffect">
                                  <p:stCondLst>
                                    <p:cond delay="7500"/>
                                  </p:stCondLst>
                                  <p:childTnLst>
                                    <p:animEffect transition="out" filter="fade">
                                      <p:cBhvr>
                                        <p:cTn id="17" dur="100"/>
                                        <p:tgtEl>
                                          <p:spTgt spid="5"/>
                                        </p:tgtEl>
                                      </p:cBhvr>
                                    </p:animEffect>
                                    <p:set>
                                      <p:cBhvr>
                                        <p:cTn id="18" dur="1" fill="hold">
                                          <p:stCondLst>
                                            <p:cond delay="99"/>
                                          </p:stCondLst>
                                        </p:cTn>
                                        <p:tgtEl>
                                          <p:spTgt spid="5"/>
                                        </p:tgtEl>
                                        <p:attrNameLst>
                                          <p:attrName>style.visibility</p:attrName>
                                        </p:attrNameLst>
                                      </p:cBhvr>
                                      <p:to>
                                        <p:strVal val="hidden"/>
                                      </p:to>
                                    </p:set>
                                  </p:childTnLst>
                                </p:cTn>
                              </p:par>
                              <p:par>
                                <p:cTn id="19" presetID="0" presetClass="path" presetSubtype="0" accel="50000" fill="hold" grpId="0" nodeType="withEffect">
                                  <p:stCondLst>
                                    <p:cond delay="0"/>
                                  </p:stCondLst>
                                  <p:childTnLst>
                                    <p:animMotion origin="layout" path="M -0.03711 -0.06667 C -0.0306 -0.01435 -0.0237 0.03681 -0.05026 0.07245 C -0.07708 0.1081 -0.1655 0.09421 -0.19753 0.14653 C -0.22969 0.19954 -0.19701 0.32523 -0.24284 0.39097 C -0.28841 0.45648 -0.40833 0.47176 -0.47148 0.54005 C -0.53464 0.60833 -0.55807 0.76019 -0.62162 0.80116 C -0.68542 0.84236 -0.77787 0.73194 -0.85339 0.7875 C -0.92891 0.84282 -1.00195 0.98819 -1.07461 1.13333 " pathEditMode="relative" rAng="0" ptsTypes="AAAAAAAA">
                                      <p:cBhvr>
                                        <p:cTn id="20" dur="9000" fill="hold"/>
                                        <p:tgtEl>
                                          <p:spTgt spid="6"/>
                                        </p:tgtEl>
                                        <p:attrNameLst>
                                          <p:attrName>ppt_x</p:attrName>
                                          <p:attrName>ppt_y</p:attrName>
                                        </p:attrNameLst>
                                      </p:cBhvr>
                                      <p:rCtr x="-51576" y="60000"/>
                                    </p:animMotion>
                                  </p:childTnLst>
                                </p:cTn>
                              </p:par>
                              <p:par>
                                <p:cTn id="21" presetID="6" presetClass="emph" presetSubtype="0" fill="hold" grpId="1" nodeType="withEffect">
                                  <p:stCondLst>
                                    <p:cond delay="7500"/>
                                  </p:stCondLst>
                                  <p:childTnLst>
                                    <p:animScale>
                                      <p:cBhvr>
                                        <p:cTn id="22" dur="100" fill="hold"/>
                                        <p:tgtEl>
                                          <p:spTgt spid="6"/>
                                        </p:tgtEl>
                                      </p:cBhvr>
                                      <p:by x="150000" y="150000"/>
                                    </p:animScale>
                                  </p:childTnLst>
                                </p:cTn>
                              </p:par>
                              <p:par>
                                <p:cTn id="23" presetID="10" presetClass="exit" presetSubtype="0" fill="hold" grpId="2" nodeType="withEffect">
                                  <p:stCondLst>
                                    <p:cond delay="7500"/>
                                  </p:stCondLst>
                                  <p:childTnLst>
                                    <p:animEffect transition="out" filter="fade">
                                      <p:cBhvr>
                                        <p:cTn id="24" dur="100"/>
                                        <p:tgtEl>
                                          <p:spTgt spid="6"/>
                                        </p:tgtEl>
                                      </p:cBhvr>
                                    </p:animEffect>
                                    <p:set>
                                      <p:cBhvr>
                                        <p:cTn id="25" dur="1" fill="hold">
                                          <p:stCondLst>
                                            <p:cond delay="99"/>
                                          </p:stCondLst>
                                        </p:cTn>
                                        <p:tgtEl>
                                          <p:spTgt spid="6"/>
                                        </p:tgtEl>
                                        <p:attrNameLst>
                                          <p:attrName>style.visibility</p:attrName>
                                        </p:attrNameLst>
                                      </p:cBhvr>
                                      <p:to>
                                        <p:strVal val="hidden"/>
                                      </p:to>
                                    </p:set>
                                  </p:childTnLst>
                                </p:cTn>
                              </p:par>
                              <p:par>
                                <p:cTn id="26" presetID="0" presetClass="path" presetSubtype="0" accel="50000" fill="hold" grpId="0" nodeType="withEffect">
                                  <p:stCondLst>
                                    <p:cond delay="0"/>
                                  </p:stCondLst>
                                  <p:childTnLst>
                                    <p:animMotion origin="layout" path="M 0.00039 3.33333E-6 C -0.00482 -0.05209 -0.0099 -0.10371 0.01028 -0.13912 C 0.03008 -0.17477 0.09622 -0.16111 0.12005 -0.21412 C 0.14401 -0.2669 0.11966 -0.3926 0.1539 -0.45787 C 0.18802 -0.52338 0.2776 -0.53889 0.325 -0.60718 C 0.37213 -0.67523 0.38958 -0.82709 0.43724 -0.86806 C 0.48476 -0.90926 0.55403 -0.79908 0.61041 -0.85463 C 0.66693 -0.90973 0.72148 -1.0551 0.77617 -1.2 " pathEditMode="relative" rAng="0" ptsTypes="AAAAAAAA">
                                      <p:cBhvr>
                                        <p:cTn id="27" dur="9000" fill="hold"/>
                                        <p:tgtEl>
                                          <p:spTgt spid="7"/>
                                        </p:tgtEl>
                                        <p:attrNameLst>
                                          <p:attrName>ppt_x</p:attrName>
                                          <p:attrName>ppt_y</p:attrName>
                                        </p:attrNameLst>
                                      </p:cBhvr>
                                      <p:rCtr x="38555" y="-60000"/>
                                    </p:animMotion>
                                  </p:childTnLst>
                                </p:cTn>
                              </p:par>
                              <p:par>
                                <p:cTn id="28" presetID="6" presetClass="emph" presetSubtype="0" fill="hold" grpId="1" nodeType="withEffect">
                                  <p:stCondLst>
                                    <p:cond delay="7500"/>
                                  </p:stCondLst>
                                  <p:childTnLst>
                                    <p:animScale>
                                      <p:cBhvr>
                                        <p:cTn id="29" dur="100" fill="hold"/>
                                        <p:tgtEl>
                                          <p:spTgt spid="7"/>
                                        </p:tgtEl>
                                      </p:cBhvr>
                                      <p:by x="150000" y="150000"/>
                                    </p:animScale>
                                  </p:childTnLst>
                                </p:cTn>
                              </p:par>
                              <p:par>
                                <p:cTn id="30" presetID="10" presetClass="exit" presetSubtype="0" fill="hold" grpId="2" nodeType="withEffect">
                                  <p:stCondLst>
                                    <p:cond delay="7500"/>
                                  </p:stCondLst>
                                  <p:childTnLst>
                                    <p:animEffect transition="out" filter="fade">
                                      <p:cBhvr>
                                        <p:cTn id="31" dur="100"/>
                                        <p:tgtEl>
                                          <p:spTgt spid="7"/>
                                        </p:tgtEl>
                                      </p:cBhvr>
                                    </p:animEffect>
                                    <p:set>
                                      <p:cBhvr>
                                        <p:cTn id="32" dur="1" fill="hold">
                                          <p:stCondLst>
                                            <p:cond delay="99"/>
                                          </p:stCondLst>
                                        </p:cTn>
                                        <p:tgtEl>
                                          <p:spTgt spid="7"/>
                                        </p:tgtEl>
                                        <p:attrNameLst>
                                          <p:attrName>style.visibility</p:attrName>
                                        </p:attrNameLst>
                                      </p:cBhvr>
                                      <p:to>
                                        <p:strVal val="hidden"/>
                                      </p:to>
                                    </p:set>
                                  </p:childTnLst>
                                </p:cTn>
                              </p:par>
                              <p:par>
                                <p:cTn id="33" presetID="0" presetClass="path" presetSubtype="0" accel="50000" fill="hold" grpId="0" nodeType="withEffect">
                                  <p:stCondLst>
                                    <p:cond delay="0"/>
                                  </p:stCondLst>
                                  <p:childTnLst>
                                    <p:animMotion origin="layout" path="M -2.08333E-7 3.33333E-6 C -0.00586 0.05231 -0.01185 0.1037 0.01146 0.13912 C 0.03477 0.17453 0.11211 0.16088 0.13997 0.21319 C 0.16797 0.2662 0.13958 0.39213 0.17943 0.45764 C 0.21927 0.52314 0.32409 0.53842 0.37943 0.60671 C 0.43438 0.67477 0.45495 0.82685 0.51029 0.86759 C 0.56602 0.90879 0.64688 0.79838 0.71276 0.85416 C 0.77878 0.90949 0.84258 1.05463 0.90625 1.2 " pathEditMode="relative" rAng="0" ptsTypes="AAAAAAAA">
                                      <p:cBhvr>
                                        <p:cTn id="34" dur="9000" fill="hold"/>
                                        <p:tgtEl>
                                          <p:spTgt spid="8"/>
                                        </p:tgtEl>
                                        <p:attrNameLst>
                                          <p:attrName>ppt_x</p:attrName>
                                          <p:attrName>ppt_y</p:attrName>
                                        </p:attrNameLst>
                                      </p:cBhvr>
                                      <p:rCtr x="45039" y="60000"/>
                                    </p:animMotion>
                                  </p:childTnLst>
                                </p:cTn>
                              </p:par>
                              <p:par>
                                <p:cTn id="35" presetID="6" presetClass="emph" presetSubtype="0" fill="hold" grpId="1" nodeType="withEffect">
                                  <p:stCondLst>
                                    <p:cond delay="7500"/>
                                  </p:stCondLst>
                                  <p:childTnLst>
                                    <p:animScale>
                                      <p:cBhvr>
                                        <p:cTn id="36" dur="100" fill="hold"/>
                                        <p:tgtEl>
                                          <p:spTgt spid="8"/>
                                        </p:tgtEl>
                                      </p:cBhvr>
                                      <p:by x="150000" y="150000"/>
                                    </p:animScale>
                                  </p:childTnLst>
                                </p:cTn>
                              </p:par>
                              <p:par>
                                <p:cTn id="37" presetID="10" presetClass="exit" presetSubtype="0" fill="hold" grpId="2" nodeType="withEffect">
                                  <p:stCondLst>
                                    <p:cond delay="7500"/>
                                  </p:stCondLst>
                                  <p:childTnLst>
                                    <p:animEffect transition="out" filter="fade">
                                      <p:cBhvr>
                                        <p:cTn id="38" dur="100"/>
                                        <p:tgtEl>
                                          <p:spTgt spid="8"/>
                                        </p:tgtEl>
                                      </p:cBhvr>
                                    </p:animEffect>
                                    <p:set>
                                      <p:cBhvr>
                                        <p:cTn id="39" dur="1" fill="hold">
                                          <p:stCondLst>
                                            <p:cond delay="99"/>
                                          </p:stCondLst>
                                        </p:cTn>
                                        <p:tgtEl>
                                          <p:spTgt spid="8"/>
                                        </p:tgtEl>
                                        <p:attrNameLst>
                                          <p:attrName>style.visibility</p:attrName>
                                        </p:attrNameLst>
                                      </p:cBhvr>
                                      <p:to>
                                        <p:strVal val="hidden"/>
                                      </p:to>
                                    </p:set>
                                  </p:childTnLst>
                                </p:cTn>
                              </p:par>
                              <p:par>
                                <p:cTn id="40" presetID="0" presetClass="path" presetSubtype="0" accel="50000" fill="hold" grpId="0" nodeType="withEffect">
                                  <p:stCondLst>
                                    <p:cond delay="0"/>
                                  </p:stCondLst>
                                  <p:childTnLst>
                                    <p:animMotion origin="layout" path="M 0.09414 0.1 C 0.09128 0.04213 0.08842 -0.01528 0.09974 -0.05463 C 0.1112 -0.09421 0.14896 -0.07894 0.16276 -0.13796 C 0.17644 -0.19653 0.1625 -0.33634 0.18203 -0.4088 C 0.20157 -0.48171 0.25287 -0.49884 0.27995 -0.57454 C 0.3069 -0.65023 0.31693 -0.81898 0.34401 -0.86458 C 0.37136 -0.91019 0.41094 -0.78773 0.44323 -0.84954 C 0.47552 -0.91088 0.50664 -1.07199 0.53789 -1.23333 " pathEditMode="relative" rAng="0" ptsTypes="AAAAAAAA">
                                      <p:cBhvr>
                                        <p:cTn id="41" dur="9000" fill="hold"/>
                                        <p:tgtEl>
                                          <p:spTgt spid="9"/>
                                        </p:tgtEl>
                                        <p:attrNameLst>
                                          <p:attrName>ppt_x</p:attrName>
                                          <p:attrName>ppt_y</p:attrName>
                                        </p:attrNameLst>
                                      </p:cBhvr>
                                      <p:rCtr x="22057" y="-66667"/>
                                    </p:animMotion>
                                  </p:childTnLst>
                                </p:cTn>
                              </p:par>
                              <p:par>
                                <p:cTn id="42" presetID="6" presetClass="emph" presetSubtype="0" fill="hold" grpId="1" nodeType="withEffect">
                                  <p:stCondLst>
                                    <p:cond delay="6750"/>
                                  </p:stCondLst>
                                  <p:childTnLst>
                                    <p:animScale>
                                      <p:cBhvr>
                                        <p:cTn id="43" dur="100" fill="hold"/>
                                        <p:tgtEl>
                                          <p:spTgt spid="9"/>
                                        </p:tgtEl>
                                      </p:cBhvr>
                                      <p:by x="150000" y="150000"/>
                                    </p:animScale>
                                  </p:childTnLst>
                                </p:cTn>
                              </p:par>
                              <p:par>
                                <p:cTn id="44" presetID="10" presetClass="exit" presetSubtype="0" fill="hold" grpId="2" nodeType="withEffect">
                                  <p:stCondLst>
                                    <p:cond delay="6750"/>
                                  </p:stCondLst>
                                  <p:childTnLst>
                                    <p:animEffect transition="out" filter="fade">
                                      <p:cBhvr>
                                        <p:cTn id="45" dur="100"/>
                                        <p:tgtEl>
                                          <p:spTgt spid="9"/>
                                        </p:tgtEl>
                                      </p:cBhvr>
                                    </p:animEffect>
                                    <p:set>
                                      <p:cBhvr>
                                        <p:cTn id="46" dur="1" fill="hold">
                                          <p:stCondLst>
                                            <p:cond delay="99"/>
                                          </p:stCondLst>
                                        </p:cTn>
                                        <p:tgtEl>
                                          <p:spTgt spid="9"/>
                                        </p:tgtEl>
                                        <p:attrNameLst>
                                          <p:attrName>style.visibility</p:attrName>
                                        </p:attrNameLst>
                                      </p:cBhvr>
                                      <p:to>
                                        <p:strVal val="hidden"/>
                                      </p:to>
                                    </p:set>
                                  </p:childTnLst>
                                </p:cTn>
                              </p:par>
                              <p:par>
                                <p:cTn id="47" presetID="0" presetClass="path" presetSubtype="0" accel="50000" fill="hold" grpId="0" nodeType="withEffect">
                                  <p:stCondLst>
                                    <p:cond delay="0"/>
                                  </p:stCondLst>
                                  <p:childTnLst>
                                    <p:animMotion origin="layout" path="M 2.70833E-6 2.22222E-6 C 0.00195 0.0581 0.00403 0.11551 -0.00404 0.15509 C -0.01211 0.19467 -0.03907 0.1794 -0.0487 0.23773 C -0.05847 0.29676 -0.04857 0.4368 -0.0625 0.50995 C -0.0763 0.58287 -0.11276 0.59977 -0.13203 0.67616 C -0.15117 0.75208 -0.15821 0.92106 -0.17761 0.9669 C -0.19688 1.01273 -0.225 0.89004 -0.24792 0.95185 C -0.27084 1.01319 -0.2931 1.175 -0.31511 1.3368 " pathEditMode="relative" rAng="0" ptsTypes="AAAAAAAA">
                                      <p:cBhvr>
                                        <p:cTn id="48" dur="9000" fill="hold"/>
                                        <p:tgtEl>
                                          <p:spTgt spid="10"/>
                                        </p:tgtEl>
                                        <p:attrNameLst>
                                          <p:attrName>ppt_x</p:attrName>
                                          <p:attrName>ppt_y</p:attrName>
                                        </p:attrNameLst>
                                      </p:cBhvr>
                                      <p:rCtr x="-15664" y="66829"/>
                                    </p:animMotion>
                                  </p:childTnLst>
                                </p:cTn>
                              </p:par>
                              <p:par>
                                <p:cTn id="49" presetID="6" presetClass="emph" presetSubtype="0" fill="hold" grpId="1" nodeType="withEffect">
                                  <p:stCondLst>
                                    <p:cond delay="7000"/>
                                  </p:stCondLst>
                                  <p:childTnLst>
                                    <p:animScale>
                                      <p:cBhvr>
                                        <p:cTn id="50" dur="100" fill="hold"/>
                                        <p:tgtEl>
                                          <p:spTgt spid="10"/>
                                        </p:tgtEl>
                                      </p:cBhvr>
                                      <p:by x="150000" y="150000"/>
                                    </p:animScale>
                                  </p:childTnLst>
                                </p:cTn>
                              </p:par>
                              <p:par>
                                <p:cTn id="51" presetID="10" presetClass="exit" presetSubtype="0" fill="hold" grpId="2" nodeType="withEffect">
                                  <p:stCondLst>
                                    <p:cond delay="7000"/>
                                  </p:stCondLst>
                                  <p:childTnLst>
                                    <p:animEffect transition="out" filter="fade">
                                      <p:cBhvr>
                                        <p:cTn id="52" dur="100"/>
                                        <p:tgtEl>
                                          <p:spTgt spid="10"/>
                                        </p:tgtEl>
                                      </p:cBhvr>
                                    </p:animEffect>
                                    <p:set>
                                      <p:cBhvr>
                                        <p:cTn id="53" dur="1" fill="hold">
                                          <p:stCondLst>
                                            <p:cond delay="99"/>
                                          </p:stCondLst>
                                        </p:cTn>
                                        <p:tgtEl>
                                          <p:spTgt spid="10"/>
                                        </p:tgtEl>
                                        <p:attrNameLst>
                                          <p:attrName>style.visibility</p:attrName>
                                        </p:attrNameLst>
                                      </p:cBhvr>
                                      <p:to>
                                        <p:strVal val="hidden"/>
                                      </p:to>
                                    </p:set>
                                  </p:childTnLst>
                                </p:cTn>
                              </p:par>
                              <p:par>
                                <p:cTn id="54" presetID="0" presetClass="path" presetSubtype="0" accel="50000" fill="hold" grpId="0" nodeType="withEffect">
                                  <p:stCondLst>
                                    <p:cond delay="0"/>
                                  </p:stCondLst>
                                  <p:childTnLst>
                                    <p:animMotion origin="layout" path="M 0.06432 0.01944 C 0.07057 -0.03125 0.07695 -0.08148 0.05208 -0.11574 C 0.02734 -0.15046 -0.05482 -0.13727 -0.08464 -0.18866 C -0.11433 -0.24005 -0.08412 -0.36227 -0.12657 -0.4257 C -0.16888 -0.48958 -0.28034 -0.5044 -0.33907 -0.57083 C -0.39766 -0.63704 -0.4194 -0.78472 -0.47839 -0.82454 C -0.53763 -0.86458 -0.62357 -0.75718 -0.69375 -0.81134 C -0.76368 -0.86505 -0.83151 -1.00625 -0.89922 -1.14722 " pathEditMode="relative" rAng="0" ptsTypes="AAAAAAAA">
                                      <p:cBhvr>
                                        <p:cTn id="55" dur="9000" fill="hold"/>
                                        <p:tgtEl>
                                          <p:spTgt spid="11"/>
                                        </p:tgtEl>
                                        <p:attrNameLst>
                                          <p:attrName>ppt_x</p:attrName>
                                          <p:attrName>ppt_y</p:attrName>
                                        </p:attrNameLst>
                                      </p:cBhvr>
                                      <p:rCtr x="-47904" y="-58333"/>
                                    </p:animMotion>
                                  </p:childTnLst>
                                </p:cTn>
                              </p:par>
                              <p:par>
                                <p:cTn id="56" presetID="6" presetClass="emph" presetSubtype="0" fill="hold" grpId="1" nodeType="withEffect">
                                  <p:stCondLst>
                                    <p:cond delay="7750"/>
                                  </p:stCondLst>
                                  <p:childTnLst>
                                    <p:animScale>
                                      <p:cBhvr>
                                        <p:cTn id="57" dur="100" fill="hold"/>
                                        <p:tgtEl>
                                          <p:spTgt spid="11"/>
                                        </p:tgtEl>
                                      </p:cBhvr>
                                      <p:by x="150000" y="150000"/>
                                    </p:animScale>
                                  </p:childTnLst>
                                </p:cTn>
                              </p:par>
                              <p:par>
                                <p:cTn id="58" presetID="10" presetClass="exit" presetSubtype="0" fill="hold" grpId="2" nodeType="withEffect">
                                  <p:stCondLst>
                                    <p:cond delay="7750"/>
                                  </p:stCondLst>
                                  <p:childTnLst>
                                    <p:animEffect transition="out" filter="fade">
                                      <p:cBhvr>
                                        <p:cTn id="59" dur="100"/>
                                        <p:tgtEl>
                                          <p:spTgt spid="11"/>
                                        </p:tgtEl>
                                      </p:cBhvr>
                                    </p:animEffect>
                                    <p:set>
                                      <p:cBhvr>
                                        <p:cTn id="60" dur="1" fill="hold">
                                          <p:stCondLst>
                                            <p:cond delay="99"/>
                                          </p:stCondLst>
                                        </p:cTn>
                                        <p:tgtEl>
                                          <p:spTgt spid="11"/>
                                        </p:tgtEl>
                                        <p:attrNameLst>
                                          <p:attrName>style.visibility</p:attrName>
                                        </p:attrNameLst>
                                      </p:cBhvr>
                                      <p:to>
                                        <p:strVal val="hidden"/>
                                      </p:to>
                                    </p:set>
                                  </p:childTnLst>
                                </p:cTn>
                              </p:par>
                              <p:par>
                                <p:cTn id="61" presetID="0" presetClass="path" presetSubtype="0" accel="50000" fill="hold" grpId="0" nodeType="withEffect">
                                  <p:stCondLst>
                                    <p:cond delay="0"/>
                                  </p:stCondLst>
                                  <p:childTnLst>
                                    <p:animMotion origin="layout" path="M -0.03724 0.01412 C -0.02995 0.03796 -0.02266 0.06181 -0.0513 0.07801 C -0.07995 0.09444 -0.17474 0.08819 -0.20912 0.11227 C -0.24349 0.13681 -0.20859 0.19468 -0.25755 0.22477 C -0.30651 0.25509 -0.43516 0.26204 -0.503 0.29352 C -0.57057 0.325 -0.59557 0.39491 -0.6638 0.41366 C -0.73216 0.43264 -0.83138 0.38171 -0.91237 0.40741 C -0.99336 0.43287 -1.07162 0.49977 -1.14961 0.56667 " pathEditMode="relative" rAng="0" ptsTypes="AAAAAAAA">
                                      <p:cBhvr>
                                        <p:cTn id="62" dur="9000" fill="hold"/>
                                        <p:tgtEl>
                                          <p:spTgt spid="12"/>
                                        </p:tgtEl>
                                        <p:attrNameLst>
                                          <p:attrName>ppt_x</p:attrName>
                                          <p:attrName>ppt_y</p:attrName>
                                        </p:attrNameLst>
                                      </p:cBhvr>
                                      <p:rCtr x="-55299" y="27616"/>
                                    </p:animMotion>
                                  </p:childTnLst>
                                </p:cTn>
                              </p:par>
                              <p:par>
                                <p:cTn id="63" presetID="6" presetClass="emph" presetSubtype="0" fill="hold" grpId="1" nodeType="withEffect">
                                  <p:stCondLst>
                                    <p:cond delay="8000"/>
                                  </p:stCondLst>
                                  <p:childTnLst>
                                    <p:animScale>
                                      <p:cBhvr>
                                        <p:cTn id="64" dur="100" fill="hold"/>
                                        <p:tgtEl>
                                          <p:spTgt spid="12"/>
                                        </p:tgtEl>
                                      </p:cBhvr>
                                      <p:by x="150000" y="150000"/>
                                    </p:animScale>
                                  </p:childTnLst>
                                </p:cTn>
                              </p:par>
                              <p:par>
                                <p:cTn id="65" presetID="10" presetClass="exit" presetSubtype="0" fill="hold" grpId="2" nodeType="withEffect">
                                  <p:stCondLst>
                                    <p:cond delay="8000"/>
                                  </p:stCondLst>
                                  <p:childTnLst>
                                    <p:animEffect transition="out" filter="fade">
                                      <p:cBhvr>
                                        <p:cTn id="66" dur="100"/>
                                        <p:tgtEl>
                                          <p:spTgt spid="12"/>
                                        </p:tgtEl>
                                      </p:cBhvr>
                                    </p:animEffect>
                                    <p:set>
                                      <p:cBhvr>
                                        <p:cTn id="67" dur="1" fill="hold">
                                          <p:stCondLst>
                                            <p:cond delay="99"/>
                                          </p:stCondLst>
                                        </p:cTn>
                                        <p:tgtEl>
                                          <p:spTgt spid="12"/>
                                        </p:tgtEl>
                                        <p:attrNameLst>
                                          <p:attrName>style.visibility</p:attrName>
                                        </p:attrNameLst>
                                      </p:cBhvr>
                                      <p:to>
                                        <p:strVal val="hidden"/>
                                      </p:to>
                                    </p:set>
                                  </p:childTnLst>
                                </p:cTn>
                              </p:par>
                              <p:par>
                                <p:cTn id="68" presetID="0" presetClass="path" presetSubtype="0" accel="50000" fill="hold" grpId="0" nodeType="withEffect">
                                  <p:stCondLst>
                                    <p:cond delay="0"/>
                                  </p:stCondLst>
                                  <p:childTnLst>
                                    <p:animMotion origin="layout" path="M 2.08333E-6 2.59259E-6 C 0.00429 0.07453 0.00872 0.14838 -0.00847 0.19907 C -0.02552 0.25023 -0.08216 0.23055 -0.10261 0.30555 C -0.12318 0.38125 -0.10235 0.56134 -0.13164 0.65509 C -0.16081 0.74884 -0.23763 0.7706 -0.27813 0.86852 C -0.31849 0.9662 -0.33347 1.18333 -0.37422 1.24213 C -0.41498 1.30092 -0.47422 1.14352 -0.52266 1.22268 C -0.57097 1.30162 -0.61784 1.50972 -0.66432 1.71736 " pathEditMode="relative" rAng="0" ptsTypes="AAAAAAAA">
                                      <p:cBhvr>
                                        <p:cTn id="69" dur="9000" fill="hold"/>
                                        <p:tgtEl>
                                          <p:spTgt spid="13"/>
                                        </p:tgtEl>
                                        <p:attrNameLst>
                                          <p:attrName>ppt_x</p:attrName>
                                          <p:attrName>ppt_y</p:attrName>
                                        </p:attrNameLst>
                                      </p:cBhvr>
                                      <p:rCtr x="-33021" y="85856"/>
                                    </p:animMotion>
                                  </p:childTnLst>
                                </p:cTn>
                              </p:par>
                              <p:par>
                                <p:cTn id="70" presetID="6" presetClass="emph" presetSubtype="0" fill="hold" grpId="1" nodeType="withEffect">
                                  <p:stCondLst>
                                    <p:cond delay="6250"/>
                                  </p:stCondLst>
                                  <p:childTnLst>
                                    <p:animScale>
                                      <p:cBhvr>
                                        <p:cTn id="71" dur="100" fill="hold"/>
                                        <p:tgtEl>
                                          <p:spTgt spid="13"/>
                                        </p:tgtEl>
                                      </p:cBhvr>
                                      <p:by x="150000" y="150000"/>
                                    </p:animScale>
                                  </p:childTnLst>
                                </p:cTn>
                              </p:par>
                              <p:par>
                                <p:cTn id="72" presetID="10" presetClass="exit" presetSubtype="0" fill="hold" grpId="2" nodeType="withEffect">
                                  <p:stCondLst>
                                    <p:cond delay="6250"/>
                                  </p:stCondLst>
                                  <p:childTnLst>
                                    <p:animEffect transition="out" filter="fade">
                                      <p:cBhvr>
                                        <p:cTn id="73" dur="100"/>
                                        <p:tgtEl>
                                          <p:spTgt spid="13"/>
                                        </p:tgtEl>
                                      </p:cBhvr>
                                    </p:animEffect>
                                    <p:set>
                                      <p:cBhvr>
                                        <p:cTn id="74" dur="1" fill="hold">
                                          <p:stCondLst>
                                            <p:cond delay="99"/>
                                          </p:stCondLst>
                                        </p:cTn>
                                        <p:tgtEl>
                                          <p:spTgt spid="13"/>
                                        </p:tgtEl>
                                        <p:attrNameLst>
                                          <p:attrName>style.visibility</p:attrName>
                                        </p:attrNameLst>
                                      </p:cBhvr>
                                      <p:to>
                                        <p:strVal val="hidden"/>
                                      </p:to>
                                    </p:set>
                                  </p:childTnLst>
                                </p:cTn>
                              </p:par>
                              <p:par>
                                <p:cTn id="75" presetID="0" presetClass="path" presetSubtype="0" accel="50000" fill="hold" grpId="0" nodeType="withEffect">
                                  <p:stCondLst>
                                    <p:cond delay="0"/>
                                  </p:stCondLst>
                                  <p:childTnLst>
                                    <p:animMotion origin="layout" path="M 0.01471 -3.33333E-6 C 0.00586 -0.01944 -0.00299 -0.03842 0.03177 -0.05162 C 0.06628 -0.06481 0.18047 -0.05972 0.22188 -0.07916 C 0.26328 -0.09884 0.22122 -0.14537 0.28034 -0.16944 C 0.33932 -0.19375 0.4944 -0.1993 0.57617 -0.22453 C 0.65781 -0.24977 0.68789 -0.30602 0.77018 -0.32106 C 0.8526 -0.33634 0.97227 -0.2956 1.06979 -0.31597 C 1.16745 -0.33657 1.26198 -0.39027 1.35625 -0.44375 " pathEditMode="relative" rAng="0" ptsTypes="AAAAAAAA">
                                      <p:cBhvr>
                                        <p:cTn id="76" dur="9000" fill="hold"/>
                                        <p:tgtEl>
                                          <p:spTgt spid="14"/>
                                        </p:tgtEl>
                                        <p:attrNameLst>
                                          <p:attrName>ppt_x</p:attrName>
                                          <p:attrName>ppt_y</p:attrName>
                                        </p:attrNameLst>
                                      </p:cBhvr>
                                      <p:rCtr x="66680" y="-22199"/>
                                    </p:animMotion>
                                  </p:childTnLst>
                                </p:cTn>
                              </p:par>
                              <p:par>
                                <p:cTn id="77" presetID="6" presetClass="emph" presetSubtype="0" fill="hold" grpId="1" nodeType="withEffect">
                                  <p:stCondLst>
                                    <p:cond delay="6500"/>
                                  </p:stCondLst>
                                  <p:childTnLst>
                                    <p:animScale>
                                      <p:cBhvr>
                                        <p:cTn id="78" dur="100" fill="hold"/>
                                        <p:tgtEl>
                                          <p:spTgt spid="14"/>
                                        </p:tgtEl>
                                      </p:cBhvr>
                                      <p:by x="150000" y="150000"/>
                                    </p:animScale>
                                  </p:childTnLst>
                                </p:cTn>
                              </p:par>
                              <p:par>
                                <p:cTn id="79" presetID="10" presetClass="exit" presetSubtype="0" fill="hold" grpId="2" nodeType="withEffect">
                                  <p:stCondLst>
                                    <p:cond delay="6500"/>
                                  </p:stCondLst>
                                  <p:childTnLst>
                                    <p:animEffect transition="out" filter="fade">
                                      <p:cBhvr>
                                        <p:cTn id="80" dur="100"/>
                                        <p:tgtEl>
                                          <p:spTgt spid="14"/>
                                        </p:tgtEl>
                                      </p:cBhvr>
                                    </p:animEffect>
                                    <p:set>
                                      <p:cBhvr>
                                        <p:cTn id="81" dur="1" fill="hold">
                                          <p:stCondLst>
                                            <p:cond delay="99"/>
                                          </p:stCondLst>
                                        </p:cTn>
                                        <p:tgtEl>
                                          <p:spTgt spid="14"/>
                                        </p:tgtEl>
                                        <p:attrNameLst>
                                          <p:attrName>style.visibility</p:attrName>
                                        </p:attrNameLst>
                                      </p:cBhvr>
                                      <p:to>
                                        <p:strVal val="hidden"/>
                                      </p:to>
                                    </p:set>
                                  </p:childTnLst>
                                </p:cTn>
                              </p:par>
                              <p:par>
                                <p:cTn id="82" presetID="0" presetClass="path" presetSubtype="0" accel="50000" fill="hold" grpId="0" nodeType="withEffect">
                                  <p:stCondLst>
                                    <p:cond delay="0"/>
                                  </p:stCondLst>
                                  <p:childTnLst>
                                    <p:animMotion origin="layout" path="M 0.00065 -0.01666 C 0.00794 -0.06088 0.01523 -0.10463 -0.01341 -0.13449 C -0.04206 -0.16481 -0.13685 -0.15324 -0.17123 -0.19814 C -0.2056 -0.24282 -0.1707 -0.3493 -0.21966 -0.40463 C -0.26862 -0.46018 -0.39727 -0.47314 -0.46511 -0.53102 C -0.53268 -0.58889 -0.55768 -0.71736 -0.62591 -0.75208 C -0.69427 -0.78703 -0.79349 -0.69375 -0.87448 -0.74074 C -0.95547 -0.7875 -1.03373 -0.91041 -1.11172 -1.03333 " pathEditMode="relative" rAng="0" ptsTypes="AAAAAAAA">
                                      <p:cBhvr>
                                        <p:cTn id="83" dur="9000" fill="hold"/>
                                        <p:tgtEl>
                                          <p:spTgt spid="15"/>
                                        </p:tgtEl>
                                        <p:attrNameLst>
                                          <p:attrName>ppt_x</p:attrName>
                                          <p:attrName>ppt_y</p:attrName>
                                        </p:attrNameLst>
                                      </p:cBhvr>
                                      <p:rCtr x="-55299" y="-50833"/>
                                    </p:animMotion>
                                  </p:childTnLst>
                                </p:cTn>
                              </p:par>
                              <p:par>
                                <p:cTn id="84" presetID="6" presetClass="emph" presetSubtype="0" fill="hold" grpId="1" nodeType="withEffect">
                                  <p:stCondLst>
                                    <p:cond delay="7500"/>
                                  </p:stCondLst>
                                  <p:childTnLst>
                                    <p:animScale>
                                      <p:cBhvr>
                                        <p:cTn id="85" dur="100" fill="hold"/>
                                        <p:tgtEl>
                                          <p:spTgt spid="15"/>
                                        </p:tgtEl>
                                      </p:cBhvr>
                                      <p:by x="150000" y="150000"/>
                                    </p:animScale>
                                  </p:childTnLst>
                                </p:cTn>
                              </p:par>
                              <p:par>
                                <p:cTn id="86" presetID="10" presetClass="exit" presetSubtype="0" fill="hold" grpId="2" nodeType="withEffect">
                                  <p:stCondLst>
                                    <p:cond delay="7500"/>
                                  </p:stCondLst>
                                  <p:childTnLst>
                                    <p:animEffect transition="out" filter="fade">
                                      <p:cBhvr>
                                        <p:cTn id="87" dur="100"/>
                                        <p:tgtEl>
                                          <p:spTgt spid="15"/>
                                        </p:tgtEl>
                                      </p:cBhvr>
                                    </p:animEffect>
                                    <p:set>
                                      <p:cBhvr>
                                        <p:cTn id="88" dur="1" fill="hold">
                                          <p:stCondLst>
                                            <p:cond delay="99"/>
                                          </p:stCondLst>
                                        </p:cTn>
                                        <p:tgtEl>
                                          <p:spTgt spid="15"/>
                                        </p:tgtEl>
                                        <p:attrNameLst>
                                          <p:attrName>style.visibility</p:attrName>
                                        </p:attrNameLst>
                                      </p:cBhvr>
                                      <p:to>
                                        <p:strVal val="hidden"/>
                                      </p:to>
                                    </p:set>
                                  </p:childTnLst>
                                </p:cTn>
                              </p:par>
                              <p:par>
                                <p:cTn id="89" presetID="0" presetClass="path" presetSubtype="0" accel="50000" fill="hold" grpId="0" nodeType="withEffect">
                                  <p:stCondLst>
                                    <p:cond delay="0"/>
                                  </p:stCondLst>
                                  <p:childTnLst>
                                    <p:animMotion origin="layout" path="M 4.16667E-6 -7.40741E-7 C -0.00482 -0.06227 -0.00964 -0.12407 0.00924 -0.16643 C 0.02825 -0.20903 0.09101 -0.19282 0.11367 -0.25625 C 0.13645 -0.31944 0.11354 -0.47014 0.14583 -0.54838 C 0.17838 -0.62662 0.26315 -0.64491 0.3082 -0.72662 C 0.35299 -0.80833 0.36953 -0.99005 0.41458 -1.03889 C 0.45976 -1.08843 0.52565 -0.95671 0.57903 -1.02315 C 0.63268 -1.08912 0.68463 -1.26273 0.73645 -1.43657 " pathEditMode="relative" rAng="0" ptsTypes="AAAAAAAA">
                                      <p:cBhvr>
                                        <p:cTn id="90" dur="9000" fill="hold"/>
                                        <p:tgtEl>
                                          <p:spTgt spid="16"/>
                                        </p:tgtEl>
                                        <p:attrNameLst>
                                          <p:attrName>ppt_x</p:attrName>
                                          <p:attrName>ppt_y</p:attrName>
                                        </p:attrNameLst>
                                      </p:cBhvr>
                                      <p:rCtr x="36615" y="-71829"/>
                                    </p:animMotion>
                                  </p:childTnLst>
                                </p:cTn>
                              </p:par>
                              <p:par>
                                <p:cTn id="91" presetID="6" presetClass="emph" presetSubtype="0" fill="hold" grpId="1" nodeType="withEffect">
                                  <p:stCondLst>
                                    <p:cond delay="7250"/>
                                  </p:stCondLst>
                                  <p:childTnLst>
                                    <p:animScale>
                                      <p:cBhvr>
                                        <p:cTn id="92" dur="100" fill="hold"/>
                                        <p:tgtEl>
                                          <p:spTgt spid="16"/>
                                        </p:tgtEl>
                                      </p:cBhvr>
                                      <p:by x="150000" y="150000"/>
                                    </p:animScale>
                                  </p:childTnLst>
                                </p:cTn>
                              </p:par>
                              <p:par>
                                <p:cTn id="93" presetID="10" presetClass="exit" presetSubtype="0" fill="hold" grpId="2" nodeType="withEffect">
                                  <p:stCondLst>
                                    <p:cond delay="7250"/>
                                  </p:stCondLst>
                                  <p:childTnLst>
                                    <p:animEffect transition="out" filter="fade">
                                      <p:cBhvr>
                                        <p:cTn id="94" dur="100"/>
                                        <p:tgtEl>
                                          <p:spTgt spid="16"/>
                                        </p:tgtEl>
                                      </p:cBhvr>
                                    </p:animEffect>
                                    <p:set>
                                      <p:cBhvr>
                                        <p:cTn id="95" dur="1" fill="hold">
                                          <p:stCondLst>
                                            <p:cond delay="99"/>
                                          </p:stCondLst>
                                        </p:cTn>
                                        <p:tgtEl>
                                          <p:spTgt spid="16"/>
                                        </p:tgtEl>
                                        <p:attrNameLst>
                                          <p:attrName>style.visibility</p:attrName>
                                        </p:attrNameLst>
                                      </p:cBhvr>
                                      <p:to>
                                        <p:strVal val="hidden"/>
                                      </p:to>
                                    </p:set>
                                  </p:childTnLst>
                                </p:cTn>
                              </p:par>
                              <p:par>
                                <p:cTn id="96" presetID="0" presetClass="path" presetSubtype="0" accel="50000" fill="hold" grpId="0" nodeType="withEffect">
                                  <p:stCondLst>
                                    <p:cond delay="0"/>
                                  </p:stCondLst>
                                  <p:childTnLst>
                                    <p:animMotion origin="layout" path="M 0.01654 3.33333E-6 C 0.00638 0.02291 -0.00195 0.04583 0.03255 0.06157 C 0.0651 0.07754 0.17266 0.07152 0.21146 0.0949 C 0.25052 0.11828 0.21094 0.1743 0.26667 0.20347 C 0.32227 0.2324 0.46823 0.23935 0.54531 0.26967 C 0.62214 0.3 0.65065 0.36736 0.72813 0.38564 C 0.80573 0.40393 0.91836 0.35509 1.01029 0.37963 C 1.10234 0.40416 1.19128 0.46875 1.2819 0.53333 " pathEditMode="relative" rAng="0" ptsTypes="AAAAAAAA">
                                      <p:cBhvr>
                                        <p:cTn id="97" dur="9000" fill="hold"/>
                                        <p:tgtEl>
                                          <p:spTgt spid="18"/>
                                        </p:tgtEl>
                                        <p:attrNameLst>
                                          <p:attrName>ppt_x</p:attrName>
                                          <p:attrName>ppt_y</p:attrName>
                                        </p:attrNameLst>
                                      </p:cBhvr>
                                      <p:rCtr x="62826" y="26667"/>
                                    </p:animMotion>
                                  </p:childTnLst>
                                </p:cTn>
                              </p:par>
                              <p:par>
                                <p:cTn id="98" presetID="6" presetClass="emph" presetSubtype="0" fill="hold" grpId="1" nodeType="withEffect">
                                  <p:stCondLst>
                                    <p:cond delay="6750"/>
                                  </p:stCondLst>
                                  <p:childTnLst>
                                    <p:animScale>
                                      <p:cBhvr>
                                        <p:cTn id="99" dur="100" fill="hold"/>
                                        <p:tgtEl>
                                          <p:spTgt spid="18"/>
                                        </p:tgtEl>
                                      </p:cBhvr>
                                      <p:by x="150000" y="150000"/>
                                    </p:animScale>
                                  </p:childTnLst>
                                </p:cTn>
                              </p:par>
                              <p:par>
                                <p:cTn id="100" presetID="10" presetClass="exit" presetSubtype="0" fill="hold" grpId="2" nodeType="withEffect">
                                  <p:stCondLst>
                                    <p:cond delay="6750"/>
                                  </p:stCondLst>
                                  <p:childTnLst>
                                    <p:animEffect transition="out" filter="fade">
                                      <p:cBhvr>
                                        <p:cTn id="101" dur="100"/>
                                        <p:tgtEl>
                                          <p:spTgt spid="18"/>
                                        </p:tgtEl>
                                      </p:cBhvr>
                                    </p:animEffect>
                                    <p:set>
                                      <p:cBhvr>
                                        <p:cTn id="102" dur="1" fill="hold">
                                          <p:stCondLst>
                                            <p:cond delay="99"/>
                                          </p:stCondLst>
                                        </p:cTn>
                                        <p:tgtEl>
                                          <p:spTgt spid="18"/>
                                        </p:tgtEl>
                                        <p:attrNameLst>
                                          <p:attrName>style.visibility</p:attrName>
                                        </p:attrNameLst>
                                      </p:cBhvr>
                                      <p:to>
                                        <p:strVal val="hidden"/>
                                      </p:to>
                                    </p:set>
                                  </p:childTnLst>
                                </p:cTn>
                              </p:par>
                              <p:par>
                                <p:cTn id="103" presetID="10" presetClass="entr" presetSubtype="0" fill="hold" grpId="0" nodeType="withEffect">
                                  <p:stCondLst>
                                    <p:cond delay="500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8" grpId="0" animBg="1"/>
      <p:bldP spid="18" grpId="1" animBg="1"/>
      <p:bldP spid="18" grpId="2"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6741-75DD-4435-8B90-C97B3AAE6A3B}"/>
              </a:ext>
            </a:extLst>
          </p:cNvPr>
          <p:cNvSpPr>
            <a:spLocks noGrp="1"/>
          </p:cNvSpPr>
          <p:nvPr>
            <p:ph type="title"/>
          </p:nvPr>
        </p:nvSpPr>
        <p:spPr>
          <a:xfrm>
            <a:off x="838200" y="325368"/>
            <a:ext cx="10515600" cy="1325563"/>
          </a:xfrm>
          <a:solidFill>
            <a:srgbClr val="FFFF00"/>
          </a:solidFill>
          <a:ln>
            <a:solidFill>
              <a:srgbClr val="000046"/>
            </a:solidFill>
          </a:ln>
        </p:spPr>
        <p:txBody>
          <a:bodyPr>
            <a:normAutofit/>
          </a:bodyPr>
          <a:lstStyle/>
          <a:p>
            <a:r>
              <a:rPr lang="bn-BD" sz="8000" dirty="0">
                <a:latin typeface="NikoshBAN" panose="02000000000000000000" pitchFamily="2" charset="0"/>
                <a:cs typeface="NikoshBAN" panose="02000000000000000000" pitchFamily="2" charset="0"/>
              </a:rPr>
              <a:t>            </a:t>
            </a:r>
            <a:r>
              <a:rPr lang="en-US" sz="8000" dirty="0">
                <a:latin typeface="NikoshBAN" panose="02000000000000000000" pitchFamily="2" charset="0"/>
                <a:cs typeface="NikoshBAN" panose="02000000000000000000" pitchFamily="2" charset="0"/>
              </a:rPr>
              <a:t> </a:t>
            </a:r>
            <a:r>
              <a:rPr lang="bn-IN" sz="8000" dirty="0">
                <a:solidFill>
                  <a:srgbClr val="000046"/>
                </a:solidFill>
                <a:latin typeface="NikoshBAN" panose="02000000000000000000" pitchFamily="2" charset="0"/>
                <a:cs typeface="NikoshBAN" panose="02000000000000000000" pitchFamily="2" charset="0"/>
              </a:rPr>
              <a:t>উপস্থাপনায়</a:t>
            </a:r>
            <a:r>
              <a:rPr lang="bn-IN" sz="8000" dirty="0">
                <a:solidFill>
                  <a:srgbClr val="003300"/>
                </a:solidFill>
                <a:latin typeface="NikoshBAN" panose="02000000000000000000" pitchFamily="2" charset="0"/>
                <a:cs typeface="NikoshBAN" panose="02000000000000000000" pitchFamily="2" charset="0"/>
              </a:rPr>
              <a:t> </a:t>
            </a:r>
            <a:endParaRPr lang="en-US" sz="8000" dirty="0">
              <a:latin typeface="NikoshBAN" panose="02000000000000000000" pitchFamily="2" charset="0"/>
              <a:cs typeface="NikoshBAN" panose="02000000000000000000" pitchFamily="2" charset="0"/>
            </a:endParaRPr>
          </a:p>
        </p:txBody>
      </p:sp>
      <p:pic>
        <p:nvPicPr>
          <p:cNvPr id="6" name="Content Placeholder 5">
            <a:extLst>
              <a:ext uri="{FF2B5EF4-FFF2-40B4-BE49-F238E27FC236}">
                <a16:creationId xmlns:a16="http://schemas.microsoft.com/office/drawing/2014/main" id="{4D52C910-9601-4FF4-9B07-A0FBC7541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0331" y="1825623"/>
            <a:ext cx="3243470" cy="4351338"/>
          </a:xfrm>
        </p:spPr>
      </p:pic>
      <p:sp>
        <p:nvSpPr>
          <p:cNvPr id="4" name="Rectangle: Beveled 3">
            <a:extLst>
              <a:ext uri="{FF2B5EF4-FFF2-40B4-BE49-F238E27FC236}">
                <a16:creationId xmlns:a16="http://schemas.microsoft.com/office/drawing/2014/main" id="{0CFA54E7-A130-4616-B3B8-0A5A6E5E25EC}"/>
              </a:ext>
            </a:extLst>
          </p:cNvPr>
          <p:cNvSpPr/>
          <p:nvPr/>
        </p:nvSpPr>
        <p:spPr>
          <a:xfrm>
            <a:off x="838198" y="1825624"/>
            <a:ext cx="7099853" cy="4351337"/>
          </a:xfrm>
          <a:prstGeom prst="bevel">
            <a:avLst/>
          </a:prstGeom>
          <a:solidFill>
            <a:srgbClr val="FFFF00"/>
          </a:solidFill>
          <a:ln>
            <a:solidFill>
              <a:srgbClr val="000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223AEFC-8596-4F82-AD4B-4E6DB0C1DA6C}"/>
              </a:ext>
            </a:extLst>
          </p:cNvPr>
          <p:cNvSpPr txBox="1"/>
          <p:nvPr/>
        </p:nvSpPr>
        <p:spPr>
          <a:xfrm>
            <a:off x="1417982" y="2872413"/>
            <a:ext cx="5963479" cy="2554545"/>
          </a:xfrm>
          <a:prstGeom prst="rect">
            <a:avLst/>
          </a:prstGeom>
          <a:noFill/>
        </p:spPr>
        <p:txBody>
          <a:bodyPr wrap="square">
            <a:spAutoFit/>
          </a:bodyPr>
          <a:lstStyle/>
          <a:p>
            <a:pPr algn="ctr"/>
            <a:r>
              <a:rPr lang="bn-IN" sz="4000" dirty="0">
                <a:solidFill>
                  <a:srgbClr val="000046"/>
                </a:solidFill>
                <a:latin typeface="NikoshBAN" panose="02000000000000000000" pitchFamily="2" charset="0"/>
                <a:cs typeface="NikoshBAN" panose="02000000000000000000" pitchFamily="2" charset="0"/>
              </a:rPr>
              <a:t>আল-মেশকাতুন নাহার  </a:t>
            </a:r>
          </a:p>
          <a:p>
            <a:pPr algn="ctr"/>
            <a:r>
              <a:rPr lang="bn-IN" sz="4000" dirty="0">
                <a:solidFill>
                  <a:srgbClr val="000046"/>
                </a:solidFill>
                <a:latin typeface="NikoshBAN" panose="02000000000000000000" pitchFamily="2" charset="0"/>
                <a:cs typeface="NikoshBAN" panose="02000000000000000000" pitchFamily="2" charset="0"/>
              </a:rPr>
              <a:t>প্রভাষক (সমাজকর্ম)</a:t>
            </a:r>
          </a:p>
          <a:p>
            <a:pPr algn="ctr"/>
            <a:r>
              <a:rPr lang="bn-IN" sz="4000" dirty="0">
                <a:solidFill>
                  <a:srgbClr val="000046"/>
                </a:solidFill>
                <a:latin typeface="NikoshBAN" panose="02000000000000000000" pitchFamily="2" charset="0"/>
                <a:cs typeface="NikoshBAN" panose="02000000000000000000" pitchFamily="2" charset="0"/>
              </a:rPr>
              <a:t>কচুয়া বঙ্গবন্ধু সরকারি ডিগ্রি কলেজ</a:t>
            </a:r>
          </a:p>
          <a:p>
            <a:pPr algn="ctr"/>
            <a:r>
              <a:rPr lang="bn-IN" sz="4000" dirty="0">
                <a:solidFill>
                  <a:srgbClr val="000046"/>
                </a:solidFill>
                <a:latin typeface="NikoshBAN" panose="02000000000000000000" pitchFamily="2" charset="0"/>
                <a:cs typeface="NikoshBAN" panose="02000000000000000000" pitchFamily="2" charset="0"/>
              </a:rPr>
              <a:t>কচুয়া,চাঁদপুর।</a:t>
            </a:r>
            <a:endParaRPr lang="en-US" sz="4000" dirty="0">
              <a:solidFill>
                <a:srgbClr val="00004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544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7">
                                            <p:txEl>
                                              <p:pRg st="0" end="0"/>
                                            </p:txEl>
                                          </p:spTgt>
                                        </p:tgtEl>
                                      </p:cBhvr>
                                    </p:animEffect>
                                  </p:childTnLst>
                                </p:cTn>
                              </p:par>
                              <p:par>
                                <p:cTn id="11" presetID="31" presetClass="entr" presetSubtype="0" fill="hold" grpId="0" nodeType="withEffect">
                                  <p:stCondLst>
                                    <p:cond delay="400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6" dur="2000"/>
                                        <p:tgtEl>
                                          <p:spTgt spid="7">
                                            <p:txEl>
                                              <p:pRg st="1" end="1"/>
                                            </p:txEl>
                                          </p:spTgt>
                                        </p:tgtEl>
                                      </p:cBhvr>
                                    </p:animEffect>
                                  </p:childTnLst>
                                </p:cTn>
                              </p:par>
                              <p:par>
                                <p:cTn id="17" presetID="31" presetClass="entr" presetSubtype="0" fill="hold" grpId="0" nodeType="withEffect">
                                  <p:stCondLst>
                                    <p:cond delay="400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2" dur="2000"/>
                                        <p:tgtEl>
                                          <p:spTgt spid="7">
                                            <p:txEl>
                                              <p:pRg st="2" end="2"/>
                                            </p:txEl>
                                          </p:spTgt>
                                        </p:tgtEl>
                                      </p:cBhvr>
                                    </p:animEffect>
                                  </p:childTnLst>
                                </p:cTn>
                              </p:par>
                              <p:par>
                                <p:cTn id="23" presetID="31" presetClass="entr" presetSubtype="0" fill="hold" grpId="0" nodeType="withEffect">
                                  <p:stCondLst>
                                    <p:cond delay="400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2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8" dur="2000"/>
                                        <p:tgtEl>
                                          <p:spTgt spid="7">
                                            <p:txEl>
                                              <p:pRg st="3" end="3"/>
                                            </p:txEl>
                                          </p:spTgt>
                                        </p:tgtEl>
                                      </p:cBhvr>
                                    </p:animEffect>
                                  </p:childTnLst>
                                </p:cTn>
                              </p:par>
                              <p:par>
                                <p:cTn id="29" presetID="31" presetClass="entr" presetSubtype="0" fill="hold" grpId="0" nodeType="withEffect">
                                  <p:stCondLst>
                                    <p:cond delay="400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style.rotation</p:attrName>
                                        </p:attrNameLst>
                                      </p:cBhvr>
                                      <p:tavLst>
                                        <p:tav tm="0">
                                          <p:val>
                                            <p:fltVal val="90"/>
                                          </p:val>
                                        </p:tav>
                                        <p:tav tm="100000">
                                          <p:val>
                                            <p:fltVal val="0"/>
                                          </p:val>
                                        </p:tav>
                                      </p:tavLst>
                                    </p:anim>
                                    <p:animEffect transition="in" filter="fade">
                                      <p:cBhvr>
                                        <p:cTn id="34" dur="2000"/>
                                        <p:tgtEl>
                                          <p:spTgt spid="4"/>
                                        </p:tgtEl>
                                      </p:cBhvr>
                                    </p:animEffect>
                                  </p:childTnLst>
                                </p:cTn>
                              </p:par>
                              <p:par>
                                <p:cTn id="35" presetID="26"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80">
                                          <p:stCondLst>
                                            <p:cond delay="0"/>
                                          </p:stCondLst>
                                        </p:cTn>
                                        <p:tgtEl>
                                          <p:spTgt spid="2"/>
                                        </p:tgtEl>
                                      </p:cBhvr>
                                    </p:animEffect>
                                    <p:anim calcmode="lin" valueType="num">
                                      <p:cBhvr>
                                        <p:cTn id="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gtEl>
                                      </p:cBhvr>
                                      <p:to x="100000" y="60000"/>
                                    </p:animScale>
                                    <p:animScale>
                                      <p:cBhvr>
                                        <p:cTn id="44" dur="166" decel="50000">
                                          <p:stCondLst>
                                            <p:cond delay="676"/>
                                          </p:stCondLst>
                                        </p:cTn>
                                        <p:tgtEl>
                                          <p:spTgt spid="2"/>
                                        </p:tgtEl>
                                      </p:cBhvr>
                                      <p:to x="100000" y="100000"/>
                                    </p:animScale>
                                    <p:animScale>
                                      <p:cBhvr>
                                        <p:cTn id="45" dur="26">
                                          <p:stCondLst>
                                            <p:cond delay="1312"/>
                                          </p:stCondLst>
                                        </p:cTn>
                                        <p:tgtEl>
                                          <p:spTgt spid="2"/>
                                        </p:tgtEl>
                                      </p:cBhvr>
                                      <p:to x="100000" y="80000"/>
                                    </p:animScale>
                                    <p:animScale>
                                      <p:cBhvr>
                                        <p:cTn id="46" dur="166" decel="50000">
                                          <p:stCondLst>
                                            <p:cond delay="1338"/>
                                          </p:stCondLst>
                                        </p:cTn>
                                        <p:tgtEl>
                                          <p:spTgt spid="2"/>
                                        </p:tgtEl>
                                      </p:cBhvr>
                                      <p:to x="100000" y="100000"/>
                                    </p:animScale>
                                    <p:animScale>
                                      <p:cBhvr>
                                        <p:cTn id="47" dur="26">
                                          <p:stCondLst>
                                            <p:cond delay="1642"/>
                                          </p:stCondLst>
                                        </p:cTn>
                                        <p:tgtEl>
                                          <p:spTgt spid="2"/>
                                        </p:tgtEl>
                                      </p:cBhvr>
                                      <p:to x="100000" y="90000"/>
                                    </p:animScale>
                                    <p:animScale>
                                      <p:cBhvr>
                                        <p:cTn id="48" dur="166" decel="50000">
                                          <p:stCondLst>
                                            <p:cond delay="1668"/>
                                          </p:stCondLst>
                                        </p:cTn>
                                        <p:tgtEl>
                                          <p:spTgt spid="2"/>
                                        </p:tgtEl>
                                      </p:cBhvr>
                                      <p:to x="100000" y="100000"/>
                                    </p:animScale>
                                    <p:animScale>
                                      <p:cBhvr>
                                        <p:cTn id="49" dur="26">
                                          <p:stCondLst>
                                            <p:cond delay="1808"/>
                                          </p:stCondLst>
                                        </p:cTn>
                                        <p:tgtEl>
                                          <p:spTgt spid="2"/>
                                        </p:tgtEl>
                                      </p:cBhvr>
                                      <p:to x="100000" y="95000"/>
                                    </p:animScale>
                                    <p:animScale>
                                      <p:cBhvr>
                                        <p:cTn id="50" dur="166" decel="50000">
                                          <p:stCondLst>
                                            <p:cond delay="1834"/>
                                          </p:stCondLst>
                                        </p:cTn>
                                        <p:tgtEl>
                                          <p:spTgt spid="2"/>
                                        </p:tgtEl>
                                      </p:cBhvr>
                                      <p:to x="100000" y="100000"/>
                                    </p:animScale>
                                  </p:childTnLst>
                                </p:cTn>
                              </p:par>
                              <p:par>
                                <p:cTn id="51" presetID="35" presetClass="entr" presetSubtype="0" fill="hold" nodeType="withEffect">
                                  <p:stCondLst>
                                    <p:cond delay="2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anim calcmode="lin" valueType="num">
                                      <p:cBhvr>
                                        <p:cTn id="54" dur="2000" fill="hold"/>
                                        <p:tgtEl>
                                          <p:spTgt spid="6"/>
                                        </p:tgtEl>
                                        <p:attrNameLst>
                                          <p:attrName>style.rotation</p:attrName>
                                        </p:attrNameLst>
                                      </p:cBhvr>
                                      <p:tavLst>
                                        <p:tav tm="0">
                                          <p:val>
                                            <p:fltVal val="720"/>
                                          </p:val>
                                        </p:tav>
                                        <p:tav tm="100000">
                                          <p:val>
                                            <p:fltVal val="0"/>
                                          </p:val>
                                        </p:tav>
                                      </p:tavLst>
                                    </p:anim>
                                    <p:anim calcmode="lin" valueType="num">
                                      <p:cBhvr>
                                        <p:cTn id="55" dur="2000" fill="hold"/>
                                        <p:tgtEl>
                                          <p:spTgt spid="6"/>
                                        </p:tgtEl>
                                        <p:attrNameLst>
                                          <p:attrName>ppt_h</p:attrName>
                                        </p:attrNameLst>
                                      </p:cBhvr>
                                      <p:tavLst>
                                        <p:tav tm="0">
                                          <p:val>
                                            <p:fltVal val="0"/>
                                          </p:val>
                                        </p:tav>
                                        <p:tav tm="100000">
                                          <p:val>
                                            <p:strVal val="#ppt_h"/>
                                          </p:val>
                                        </p:tav>
                                      </p:tavLst>
                                    </p:anim>
                                    <p:anim calcmode="lin" valueType="num">
                                      <p:cBhvr>
                                        <p:cTn id="5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F600E-2841-4B2F-BB10-27EBDBD1EBA1}"/>
              </a:ext>
            </a:extLst>
          </p:cNvPr>
          <p:cNvSpPr/>
          <p:nvPr/>
        </p:nvSpPr>
        <p:spPr>
          <a:xfrm>
            <a:off x="4611756" y="3140334"/>
            <a:ext cx="3591339" cy="172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5D6F3-E7AA-40E1-8EE9-CB32043FFA3C}"/>
              </a:ext>
            </a:extLst>
          </p:cNvPr>
          <p:cNvSpPr>
            <a:spLocks noGrp="1"/>
          </p:cNvSpPr>
          <p:nvPr>
            <p:ph type="title"/>
          </p:nvPr>
        </p:nvSpPr>
        <p:spPr>
          <a:solidFill>
            <a:srgbClr val="FFFF00"/>
          </a:solidFill>
          <a:ln>
            <a:solidFill>
              <a:srgbClr val="003300"/>
            </a:solidFill>
          </a:ln>
        </p:spPr>
        <p:txBody>
          <a:bodyPr>
            <a:normAutofit/>
          </a:bodyPr>
          <a:lstStyle/>
          <a:p>
            <a:r>
              <a:rPr lang="bn-BD" sz="5400" dirty="0">
                <a:solidFill>
                  <a:srgbClr val="000046"/>
                </a:solidFill>
                <a:latin typeface="NikoshBAN" panose="02000000000000000000" pitchFamily="2" charset="0"/>
                <a:cs typeface="NikoshBAN" panose="02000000000000000000" pitchFamily="2" charset="0"/>
              </a:rPr>
              <a:t>              </a:t>
            </a:r>
            <a:r>
              <a:rPr lang="en-US" sz="5400" dirty="0">
                <a:solidFill>
                  <a:srgbClr val="000046"/>
                </a:solidFill>
                <a:latin typeface="NikoshBAN" panose="02000000000000000000" pitchFamily="2" charset="0"/>
                <a:cs typeface="NikoshBAN" panose="02000000000000000000" pitchFamily="2" charset="0"/>
              </a:rPr>
              <a:t>  </a:t>
            </a:r>
            <a:r>
              <a:rPr lang="bn-BD" sz="5400" dirty="0">
                <a:solidFill>
                  <a:srgbClr val="000046"/>
                </a:solidFill>
                <a:latin typeface="NikoshBAN" panose="02000000000000000000" pitchFamily="2" charset="0"/>
                <a:cs typeface="NikoshBAN" panose="02000000000000000000" pitchFamily="2" charset="0"/>
              </a:rPr>
              <a:t>  </a:t>
            </a:r>
            <a:r>
              <a:rPr lang="bn-BD" sz="8000" dirty="0">
                <a:solidFill>
                  <a:srgbClr val="000046"/>
                </a:solidFill>
                <a:latin typeface="NikoshBAN" panose="02000000000000000000" pitchFamily="2" charset="0"/>
                <a:cs typeface="NikoshBAN" panose="02000000000000000000" pitchFamily="2" charset="0"/>
              </a:rPr>
              <a:t>পাঠ পরিচিতি </a:t>
            </a:r>
            <a:endParaRPr lang="en-US" sz="5400" dirty="0">
              <a:solidFill>
                <a:srgbClr val="000046"/>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3AD0155-916A-4D1C-AFC4-A347155D56B5}"/>
              </a:ext>
            </a:extLst>
          </p:cNvPr>
          <p:cNvSpPr>
            <a:spLocks noGrp="1"/>
          </p:cNvSpPr>
          <p:nvPr>
            <p:ph idx="1"/>
          </p:nvPr>
        </p:nvSpPr>
        <p:spPr>
          <a:solidFill>
            <a:srgbClr val="000046"/>
          </a:solidFill>
          <a:ln>
            <a:solidFill>
              <a:srgbClr val="FFFF00"/>
            </a:solidFill>
          </a:ln>
        </p:spPr>
        <p:txBody>
          <a:bodyPr/>
          <a:lstStyle/>
          <a:p>
            <a:pPr>
              <a:buFont typeface="Wingdings" panose="05000000000000000000" pitchFamily="2" charset="2"/>
              <a:buChar char="v"/>
            </a:pPr>
            <a:endParaRPr lang="bn-BD" dirty="0">
              <a:latin typeface="NikoshBAN" panose="02000000000000000000" pitchFamily="2" charset="0"/>
              <a:cs typeface="NikoshBAN" panose="02000000000000000000" pitchFamily="2" charset="0"/>
            </a:endParaRPr>
          </a:p>
          <a:p>
            <a:pPr marL="0" indent="0">
              <a:buNone/>
            </a:pPr>
            <a:r>
              <a:rPr lang="bn-BD" dirty="0">
                <a:solidFill>
                  <a:srgbClr val="FF0066"/>
                </a:solidFill>
                <a:latin typeface="NikoshBAN" panose="02000000000000000000" pitchFamily="2" charset="0"/>
                <a:cs typeface="NikoshBAN" panose="02000000000000000000" pitchFamily="2" charset="0"/>
              </a:rPr>
              <a:t>        </a:t>
            </a:r>
            <a:endParaRPr lang="bn-BD" dirty="0">
              <a:solidFill>
                <a:srgbClr val="003300"/>
              </a:solidFill>
              <a:latin typeface="NikoshBAN" panose="02000000000000000000" pitchFamily="2" charset="0"/>
              <a:cs typeface="NikoshBAN" panose="02000000000000000000" pitchFamily="2" charset="0"/>
            </a:endParaRPr>
          </a:p>
          <a:p>
            <a:pPr marL="0" indent="0">
              <a:buNone/>
            </a:pPr>
            <a:r>
              <a:rPr lang="bn-BD" dirty="0">
                <a:solidFill>
                  <a:srgbClr val="FF0066"/>
                </a:solidFill>
                <a:latin typeface="NikoshBAN" panose="02000000000000000000" pitchFamily="2" charset="0"/>
                <a:cs typeface="NikoshBAN" panose="02000000000000000000" pitchFamily="2" charset="0"/>
              </a:rPr>
              <a:t>                      </a:t>
            </a:r>
            <a:endParaRPr lang="en-US" dirty="0">
              <a:solidFill>
                <a:srgbClr val="FF0066"/>
              </a:solidFill>
              <a:latin typeface="NikoshBAN" panose="02000000000000000000" pitchFamily="2" charset="0"/>
              <a:cs typeface="NikoshBAN" panose="02000000000000000000" pitchFamily="2" charset="0"/>
            </a:endParaRPr>
          </a:p>
        </p:txBody>
      </p:sp>
      <p:sp>
        <p:nvSpPr>
          <p:cNvPr id="4" name="Scroll: Horizontal 3">
            <a:extLst>
              <a:ext uri="{FF2B5EF4-FFF2-40B4-BE49-F238E27FC236}">
                <a16:creationId xmlns:a16="http://schemas.microsoft.com/office/drawing/2014/main" id="{3E85FE8B-B70D-4582-B578-B36B43C17A0F}"/>
              </a:ext>
            </a:extLst>
          </p:cNvPr>
          <p:cNvSpPr/>
          <p:nvPr/>
        </p:nvSpPr>
        <p:spPr>
          <a:xfrm>
            <a:off x="2809461" y="2410675"/>
            <a:ext cx="6573078" cy="3380599"/>
          </a:xfrm>
          <a:prstGeom prst="horizontalScroll">
            <a:avLst/>
          </a:prstGeom>
          <a:solidFill>
            <a:srgbClr val="FFFF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endParaRPr lang="en-US" sz="4000" dirty="0">
              <a:solidFill>
                <a:srgbClr val="003300"/>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622551F-7CF3-4D6A-BBB0-D6B5DF4DBC99}"/>
              </a:ext>
            </a:extLst>
          </p:cNvPr>
          <p:cNvSpPr txBox="1"/>
          <p:nvPr/>
        </p:nvSpPr>
        <p:spPr>
          <a:xfrm>
            <a:off x="4097028" y="2946812"/>
            <a:ext cx="4397612" cy="2308324"/>
          </a:xfrm>
          <a:prstGeom prst="rect">
            <a:avLst/>
          </a:prstGeom>
          <a:noFill/>
        </p:spPr>
        <p:txBody>
          <a:bodyPr wrap="square" rtlCol="0">
            <a:spAutoFit/>
          </a:bodyPr>
          <a:lstStyle/>
          <a:p>
            <a:pPr marL="285750" indent="-285750">
              <a:buFont typeface="Wingdings" panose="05000000000000000000" pitchFamily="2" charset="2"/>
              <a:buChar char="v"/>
            </a:pPr>
            <a:r>
              <a:rPr lang="bn-BD" sz="4800" dirty="0">
                <a:solidFill>
                  <a:srgbClr val="000046"/>
                </a:solidFill>
                <a:latin typeface="NikoshBAN" panose="02000000000000000000" pitchFamily="2" charset="0"/>
                <a:cs typeface="NikoshBAN" panose="02000000000000000000" pitchFamily="2" charset="0"/>
              </a:rPr>
              <a:t>বিষয়ঃ সমাজকর্ম</a:t>
            </a:r>
          </a:p>
          <a:p>
            <a:pPr marL="285750" indent="-285750">
              <a:buFont typeface="Wingdings" panose="05000000000000000000" pitchFamily="2" charset="2"/>
              <a:buChar char="v"/>
            </a:pPr>
            <a:r>
              <a:rPr lang="bn-BD" sz="4800" dirty="0">
                <a:solidFill>
                  <a:srgbClr val="000046"/>
                </a:solidFill>
                <a:latin typeface="NikoshBAN" panose="02000000000000000000" pitchFamily="2" charset="0"/>
                <a:cs typeface="NikoshBAN" panose="02000000000000000000" pitchFamily="2" charset="0"/>
              </a:rPr>
              <a:t>শ্রেণিঃ একাদশ</a:t>
            </a:r>
          </a:p>
          <a:p>
            <a:pPr marL="285750" indent="-285750">
              <a:buFont typeface="Wingdings" panose="05000000000000000000" pitchFamily="2" charset="2"/>
              <a:buChar char="v"/>
            </a:pPr>
            <a:r>
              <a:rPr lang="bn-BD" sz="4800" dirty="0">
                <a:solidFill>
                  <a:srgbClr val="000046"/>
                </a:solidFill>
                <a:latin typeface="NikoshBAN" panose="02000000000000000000" pitchFamily="2" charset="0"/>
                <a:cs typeface="NikoshBAN" panose="02000000000000000000" pitchFamily="2" charset="0"/>
              </a:rPr>
              <a:t>অধ্যায়ঃ দ্বিতীয় </a:t>
            </a:r>
            <a:endParaRPr lang="en-US" sz="4800" dirty="0">
              <a:solidFill>
                <a:srgbClr val="00004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7939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8" presetClass="emph" presetSubtype="0" fill="hold" grpId="0" nodeType="withEffect">
                                  <p:stCondLst>
                                    <p:cond delay="3500"/>
                                  </p:stCondLst>
                                  <p:childTnLst>
                                    <p:animRot by="21600000">
                                      <p:cBhvr>
                                        <p:cTn id="11" dur="2000" fill="hold"/>
                                        <p:tgtEl>
                                          <p:spTgt spid="8"/>
                                        </p:tgtEl>
                                        <p:attrNameLst>
                                          <p:attrName>r</p:attrName>
                                        </p:attrNameLst>
                                      </p:cBhvr>
                                    </p:animRot>
                                  </p:childTnLst>
                                </p:cTn>
                              </p:par>
                              <p:par>
                                <p:cTn id="12" presetID="6" presetClass="entr" presetSubtype="16" fill="hold" grpId="0" nodeType="withEffect">
                                  <p:stCondLst>
                                    <p:cond delay="2000"/>
                                  </p:stCondLst>
                                  <p:childTnLst>
                                    <p:set>
                                      <p:cBhvr>
                                        <p:cTn id="13" dur="1" fill="hold">
                                          <p:stCondLst>
                                            <p:cond delay="0"/>
                                          </p:stCondLst>
                                        </p:cTn>
                                        <p:tgtEl>
                                          <p:spTgt spid="3">
                                            <p:bg/>
                                          </p:spTgt>
                                        </p:tgtEl>
                                        <p:attrNameLst>
                                          <p:attrName>style.visibility</p:attrName>
                                        </p:attrNameLst>
                                      </p:cBhvr>
                                      <p:to>
                                        <p:strVal val="visible"/>
                                      </p:to>
                                    </p:set>
                                    <p:animEffect transition="in" filter="circle(in)">
                                      <p:cBhvr>
                                        <p:cTn id="14" dur="2000"/>
                                        <p:tgtEl>
                                          <p:spTgt spid="3">
                                            <p:bg/>
                                          </p:spTgt>
                                        </p:tgtEl>
                                      </p:cBhvr>
                                    </p:animEffect>
                                  </p:childTnLst>
                                </p:cTn>
                              </p:par>
                              <p:par>
                                <p:cTn id="15" presetID="6" presetClass="entr" presetSubtype="16" fill="hold" grpId="0" nodeType="with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grpId="0" nodeType="withEffect">
                                  <p:stCondLst>
                                    <p:cond delay="2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B9AB-DF58-4CBE-8441-9B3FBF7ACF8D}"/>
              </a:ext>
            </a:extLst>
          </p:cNvPr>
          <p:cNvSpPr>
            <a:spLocks noGrp="1"/>
          </p:cNvSpPr>
          <p:nvPr>
            <p:ph type="title"/>
          </p:nvPr>
        </p:nvSpPr>
        <p:spPr>
          <a:solidFill>
            <a:srgbClr val="FFFF00"/>
          </a:solidFill>
          <a:ln>
            <a:solidFill>
              <a:srgbClr val="000046"/>
            </a:solidFill>
          </a:ln>
        </p:spPr>
        <p:txBody>
          <a:bodyPr>
            <a:normAutofit/>
          </a:bodyPr>
          <a:lstStyle/>
          <a:p>
            <a:r>
              <a:rPr lang="bn-BD" sz="8000" dirty="0">
                <a:solidFill>
                  <a:srgbClr val="000046"/>
                </a:solidFill>
                <a:latin typeface="NikoshBAN" panose="02000000000000000000" pitchFamily="2" charset="0"/>
                <a:cs typeface="NikoshBAN" panose="02000000000000000000" pitchFamily="2" charset="0"/>
              </a:rPr>
              <a:t>        ছবিগুলো লক্ষ্য কর - </a:t>
            </a:r>
            <a:endParaRPr lang="en-US" sz="8000" dirty="0">
              <a:solidFill>
                <a:srgbClr val="000046"/>
              </a:solidFill>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5212D59B-3530-43D2-A8E8-EDD0B24EBF96}"/>
              </a:ext>
            </a:extLst>
          </p:cNvPr>
          <p:cNvPicPr>
            <a:picLocks noGrp="1" noChangeAspect="1"/>
          </p:cNvPicPr>
          <p:nvPr>
            <p:ph idx="1"/>
          </p:nvPr>
        </p:nvPicPr>
        <p:blipFill>
          <a:blip r:embed="rId2"/>
          <a:stretch>
            <a:fillRect/>
          </a:stretch>
        </p:blipFill>
        <p:spPr>
          <a:xfrm>
            <a:off x="838200" y="1780139"/>
            <a:ext cx="5529752" cy="2500313"/>
          </a:xfrm>
          <a:ln>
            <a:solidFill>
              <a:srgbClr val="000046"/>
            </a:solidFill>
          </a:ln>
        </p:spPr>
      </p:pic>
      <p:pic>
        <p:nvPicPr>
          <p:cNvPr id="9" name="Picture 8">
            <a:extLst>
              <a:ext uri="{FF2B5EF4-FFF2-40B4-BE49-F238E27FC236}">
                <a16:creationId xmlns:a16="http://schemas.microsoft.com/office/drawing/2014/main" id="{E2D76A65-55AC-43D6-B019-9BDB37AA174C}"/>
              </a:ext>
            </a:extLst>
          </p:cNvPr>
          <p:cNvPicPr>
            <a:picLocks noChangeAspect="1"/>
          </p:cNvPicPr>
          <p:nvPr/>
        </p:nvPicPr>
        <p:blipFill>
          <a:blip r:embed="rId3"/>
          <a:stretch>
            <a:fillRect/>
          </a:stretch>
        </p:blipFill>
        <p:spPr>
          <a:xfrm>
            <a:off x="6467061" y="1780139"/>
            <a:ext cx="4886739" cy="4453283"/>
          </a:xfrm>
          <a:prstGeom prst="rect">
            <a:avLst/>
          </a:prstGeom>
          <a:ln>
            <a:solidFill>
              <a:srgbClr val="000046"/>
            </a:solidFill>
          </a:ln>
        </p:spPr>
      </p:pic>
      <p:pic>
        <p:nvPicPr>
          <p:cNvPr id="11" name="Picture 10">
            <a:extLst>
              <a:ext uri="{FF2B5EF4-FFF2-40B4-BE49-F238E27FC236}">
                <a16:creationId xmlns:a16="http://schemas.microsoft.com/office/drawing/2014/main" id="{40BE0648-78DE-429D-8173-A2A1E6B9F710}"/>
              </a:ext>
            </a:extLst>
          </p:cNvPr>
          <p:cNvPicPr>
            <a:picLocks noChangeAspect="1"/>
          </p:cNvPicPr>
          <p:nvPr/>
        </p:nvPicPr>
        <p:blipFill>
          <a:blip r:embed="rId4"/>
          <a:stretch>
            <a:fillRect/>
          </a:stretch>
        </p:blipFill>
        <p:spPr>
          <a:xfrm>
            <a:off x="838200" y="4369902"/>
            <a:ext cx="5529752" cy="1863519"/>
          </a:xfrm>
          <a:prstGeom prst="rect">
            <a:avLst/>
          </a:prstGeom>
          <a:ln>
            <a:solidFill>
              <a:srgbClr val="000046"/>
            </a:solidFill>
          </a:ln>
        </p:spPr>
      </p:pic>
    </p:spTree>
    <p:extLst>
      <p:ext uri="{BB962C8B-B14F-4D97-AF65-F5344CB8AC3E}">
        <p14:creationId xmlns:p14="http://schemas.microsoft.com/office/powerpoint/2010/main" val="150146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par>
                                <p:cTn id="9" presetID="35" presetClass="entr" presetSubtype="0" fill="hold" nodeType="with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35" presetClass="entr" presetSubtype="0" fill="hold" nodeType="withEffect">
                                  <p:stCondLst>
                                    <p:cond delay="7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style.rotation</p:attrName>
                                        </p:attrNameLst>
                                      </p:cBhvr>
                                      <p:tavLst>
                                        <p:tav tm="0">
                                          <p:val>
                                            <p:fltVal val="720"/>
                                          </p:val>
                                        </p:tav>
                                        <p:tav tm="100000">
                                          <p:val>
                                            <p:fltVal val="0"/>
                                          </p:val>
                                        </p:tav>
                                      </p:tavLst>
                                    </p:anim>
                                    <p:anim calcmode="lin" valueType="num">
                                      <p:cBhvr>
                                        <p:cTn id="19" dur="2000" fill="hold"/>
                                        <p:tgtEl>
                                          <p:spTgt spid="11"/>
                                        </p:tgtEl>
                                        <p:attrNameLst>
                                          <p:attrName>ppt_h</p:attrName>
                                        </p:attrNameLst>
                                      </p:cBhvr>
                                      <p:tavLst>
                                        <p:tav tm="0">
                                          <p:val>
                                            <p:fltVal val="0"/>
                                          </p:val>
                                        </p:tav>
                                        <p:tav tm="100000">
                                          <p:val>
                                            <p:strVal val="#ppt_h"/>
                                          </p:val>
                                        </p:tav>
                                      </p:tavLst>
                                    </p:anim>
                                    <p:anim calcmode="lin" valueType="num">
                                      <p:cBhvr>
                                        <p:cTn id="20" dur="2000" fill="hold"/>
                                        <p:tgtEl>
                                          <p:spTgt spid="11"/>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9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style.rotation</p:attrName>
                                        </p:attrNameLst>
                                      </p:cBhvr>
                                      <p:tavLst>
                                        <p:tav tm="0">
                                          <p:val>
                                            <p:fltVal val="720"/>
                                          </p:val>
                                        </p:tav>
                                        <p:tav tm="100000">
                                          <p:val>
                                            <p:fltVal val="0"/>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 calcmode="lin" valueType="num">
                                      <p:cBhvr>
                                        <p:cTn id="26"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0959-D24E-4AA6-861B-AE9276320F36}"/>
              </a:ext>
            </a:extLst>
          </p:cNvPr>
          <p:cNvSpPr>
            <a:spLocks noGrp="1"/>
          </p:cNvSpPr>
          <p:nvPr>
            <p:ph type="title"/>
          </p:nvPr>
        </p:nvSpPr>
        <p:spPr>
          <a:solidFill>
            <a:srgbClr val="FFFF00"/>
          </a:solidFill>
          <a:ln>
            <a:solidFill>
              <a:srgbClr val="000046"/>
            </a:solidFill>
          </a:ln>
        </p:spPr>
        <p:txBody>
          <a:bodyPr>
            <a:normAutofit/>
          </a:bodyPr>
          <a:lstStyle/>
          <a:p>
            <a:r>
              <a:rPr lang="bn-BD" sz="8000" dirty="0">
                <a:solidFill>
                  <a:srgbClr val="000046"/>
                </a:solidFill>
                <a:latin typeface="NikoshBAN" panose="02000000000000000000" pitchFamily="2" charset="0"/>
                <a:cs typeface="NikoshBAN" panose="02000000000000000000" pitchFamily="2" charset="0"/>
              </a:rPr>
              <a:t>             পাঠ ঘোষণা </a:t>
            </a:r>
            <a:endParaRPr lang="en-US" sz="8000" dirty="0">
              <a:solidFill>
                <a:srgbClr val="000046"/>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3A52653F-0260-4734-BEE8-38BCE4C10B62}"/>
              </a:ext>
            </a:extLst>
          </p:cNvPr>
          <p:cNvSpPr>
            <a:spLocks noGrp="1"/>
          </p:cNvSpPr>
          <p:nvPr>
            <p:ph idx="1"/>
          </p:nvPr>
        </p:nvSpPr>
        <p:spPr>
          <a:xfrm>
            <a:off x="838200" y="1865382"/>
            <a:ext cx="10515600" cy="4351338"/>
          </a:xfrm>
          <a:solidFill>
            <a:srgbClr val="000046"/>
          </a:solidFill>
          <a:ln>
            <a:solidFill>
              <a:srgbClr val="FFFF00"/>
            </a:solidFill>
          </a:ln>
        </p:spPr>
        <p:txBody>
          <a:bodyPr>
            <a:normAutofit/>
          </a:bodyPr>
          <a:lstStyle/>
          <a:p>
            <a:r>
              <a:rPr lang="bn-BD" sz="5400" dirty="0">
                <a:solidFill>
                  <a:srgbClr val="FFFF00"/>
                </a:solidFill>
                <a:latin typeface="NikoshBAN" panose="02000000000000000000" pitchFamily="2" charset="0"/>
                <a:cs typeface="NikoshBAN" panose="02000000000000000000" pitchFamily="2" charset="0"/>
              </a:rPr>
              <a:t> </a:t>
            </a:r>
            <a:r>
              <a:rPr lang="bn-BD" sz="6000" dirty="0">
                <a:solidFill>
                  <a:srgbClr val="FFFF00"/>
                </a:solidFill>
                <a:latin typeface="NikoshBAN" panose="02000000000000000000" pitchFamily="2" charset="0"/>
                <a:cs typeface="NikoshBAN" panose="02000000000000000000" pitchFamily="2" charset="0"/>
              </a:rPr>
              <a:t>আজকের পাঠের বিষয় -</a:t>
            </a:r>
          </a:p>
          <a:p>
            <a:pPr marL="0" indent="0">
              <a:buNone/>
            </a:pPr>
            <a:r>
              <a:rPr lang="bn-BD" sz="4400" dirty="0">
                <a:solidFill>
                  <a:srgbClr val="FFFF00"/>
                </a:solidFill>
                <a:latin typeface="NikoshBAN" panose="02000000000000000000" pitchFamily="2" charset="0"/>
                <a:cs typeface="NikoshBAN" panose="02000000000000000000" pitchFamily="2" charset="0"/>
              </a:rPr>
              <a:t>শিল্প বিপ্লব - </a:t>
            </a:r>
            <a:r>
              <a:rPr lang="bn-BD" sz="4400" dirty="0">
                <a:solidFill>
                  <a:srgbClr val="FFFF00"/>
                </a:solidFill>
                <a:latin typeface="Times New Roman" panose="02020603050405020304" pitchFamily="18" charset="0"/>
                <a:cs typeface="NikoshBAN" panose="02000000000000000000" pitchFamily="2" charset="0"/>
              </a:rPr>
              <a:t>Industrial Revolution </a:t>
            </a:r>
            <a:endParaRPr lang="en-US" sz="4400" dirty="0">
              <a:solidFill>
                <a:srgbClr val="FFFF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69AF0FA-3E6A-47DD-882D-39B2FB65F0BC}"/>
              </a:ext>
            </a:extLst>
          </p:cNvPr>
          <p:cNvPicPr>
            <a:picLocks noChangeAspect="1"/>
          </p:cNvPicPr>
          <p:nvPr/>
        </p:nvPicPr>
        <p:blipFill>
          <a:blip r:embed="rId2"/>
          <a:stretch>
            <a:fillRect/>
          </a:stretch>
        </p:blipFill>
        <p:spPr>
          <a:xfrm>
            <a:off x="838200" y="3468757"/>
            <a:ext cx="10515600" cy="2747963"/>
          </a:xfrm>
          <a:prstGeom prst="rect">
            <a:avLst/>
          </a:prstGeom>
          <a:ln>
            <a:solidFill>
              <a:srgbClr val="FFFF00"/>
            </a:solidFill>
          </a:ln>
        </p:spPr>
      </p:pic>
    </p:spTree>
    <p:extLst>
      <p:ext uri="{BB962C8B-B14F-4D97-AF65-F5344CB8AC3E}">
        <p14:creationId xmlns:p14="http://schemas.microsoft.com/office/powerpoint/2010/main" val="619730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par>
                                <p:cTn id="7" presetID="4" presetClass="entr" presetSubtype="16" fill="hold" grpId="0" nodeType="withEffect">
                                  <p:stCondLst>
                                    <p:cond delay="2000"/>
                                  </p:stCondLst>
                                  <p:childTnLst>
                                    <p:set>
                                      <p:cBhvr>
                                        <p:cTn id="8" dur="1" fill="hold">
                                          <p:stCondLst>
                                            <p:cond delay="0"/>
                                          </p:stCondLst>
                                        </p:cTn>
                                        <p:tgtEl>
                                          <p:spTgt spid="3">
                                            <p:bg/>
                                          </p:spTgt>
                                        </p:tgtEl>
                                        <p:attrNameLst>
                                          <p:attrName>style.visibility</p:attrName>
                                        </p:attrNameLst>
                                      </p:cBhvr>
                                      <p:to>
                                        <p:strVal val="visible"/>
                                      </p:to>
                                    </p:set>
                                    <p:animEffect transition="in" filter="box(in)">
                                      <p:cBhvr>
                                        <p:cTn id="9" dur="2000"/>
                                        <p:tgtEl>
                                          <p:spTgt spid="3">
                                            <p:bg/>
                                          </p:spTgt>
                                        </p:tgtEl>
                                      </p:cBhvr>
                                    </p:animEffect>
                                  </p:childTnLst>
                                </p:cTn>
                              </p:par>
                              <p:par>
                                <p:cTn id="10" presetID="4" presetClass="entr" presetSubtype="16" fill="hold" grpId="0" nodeType="withEffect">
                                  <p:stCondLst>
                                    <p:cond delay="4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par>
                                <p:cTn id="13" presetID="4" presetClass="entr" presetSubtype="16" fill="hold" grpId="0" nodeType="withEffect">
                                  <p:stCondLst>
                                    <p:cond delay="6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0C3F-0DB5-4E37-A5B4-A7C7C57CED51}"/>
              </a:ext>
            </a:extLst>
          </p:cNvPr>
          <p:cNvSpPr>
            <a:spLocks noGrp="1"/>
          </p:cNvSpPr>
          <p:nvPr>
            <p:ph type="title"/>
          </p:nvPr>
        </p:nvSpPr>
        <p:spPr>
          <a:solidFill>
            <a:srgbClr val="FFFF00"/>
          </a:solidFill>
          <a:ln>
            <a:solidFill>
              <a:srgbClr val="000046"/>
            </a:solidFill>
          </a:ln>
        </p:spPr>
        <p:txBody>
          <a:bodyPr>
            <a:normAutofit/>
          </a:bodyPr>
          <a:lstStyle/>
          <a:p>
            <a:r>
              <a:rPr lang="bn-BD" sz="8000" dirty="0">
                <a:solidFill>
                  <a:srgbClr val="000046"/>
                </a:solidFill>
                <a:latin typeface="NikoshBAN" panose="02000000000000000000" pitchFamily="2" charset="0"/>
                <a:cs typeface="NikoshBAN" panose="02000000000000000000" pitchFamily="2" charset="0"/>
              </a:rPr>
              <a:t>আজকের পাঠ শেষে শিক্ষার্থীরা - </a:t>
            </a:r>
            <a:endParaRPr lang="en-US" sz="8000" dirty="0">
              <a:solidFill>
                <a:srgbClr val="000046"/>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74E78FCD-5B3A-41D4-9D8E-8EF1594BD51E}"/>
              </a:ext>
            </a:extLst>
          </p:cNvPr>
          <p:cNvSpPr>
            <a:spLocks noGrp="1"/>
          </p:cNvSpPr>
          <p:nvPr>
            <p:ph idx="1"/>
          </p:nvPr>
        </p:nvSpPr>
        <p:spPr>
          <a:xfrm>
            <a:off x="838200" y="1865382"/>
            <a:ext cx="10515600" cy="4351338"/>
          </a:xfrm>
          <a:solidFill>
            <a:srgbClr val="000046"/>
          </a:solidFill>
          <a:ln>
            <a:solidFill>
              <a:srgbClr val="FFFF00"/>
            </a:solidFill>
          </a:ln>
        </p:spPr>
        <p:txBody>
          <a:bodyPr>
            <a:normAutofit/>
          </a:bodyPr>
          <a:lstStyle/>
          <a:p>
            <a:pPr>
              <a:buFont typeface="Wingdings" panose="05000000000000000000" pitchFamily="2" charset="2"/>
              <a:buChar char="v"/>
            </a:pPr>
            <a:r>
              <a:rPr lang="bn-BD" sz="5400" dirty="0">
                <a:solidFill>
                  <a:srgbClr val="FFFF00"/>
                </a:solidFill>
                <a:latin typeface="NikoshBAN" panose="02000000000000000000" pitchFamily="2" charset="0"/>
                <a:cs typeface="NikoshBAN" panose="02000000000000000000" pitchFamily="2" charset="0"/>
              </a:rPr>
              <a:t>শিল্প বিপ্লব কি তা জানতে পারবে । </a:t>
            </a:r>
          </a:p>
          <a:p>
            <a:pPr>
              <a:buFont typeface="Wingdings" panose="05000000000000000000" pitchFamily="2" charset="2"/>
              <a:buChar char="v"/>
            </a:pPr>
            <a:r>
              <a:rPr lang="bn-BD" sz="5400" dirty="0">
                <a:solidFill>
                  <a:srgbClr val="FFFF00"/>
                </a:solidFill>
                <a:latin typeface="NikoshBAN" panose="02000000000000000000" pitchFamily="2" charset="0"/>
                <a:cs typeface="NikoshBAN" panose="02000000000000000000" pitchFamily="2" charset="0"/>
              </a:rPr>
              <a:t>শিল্প বিপ্লবের বৈশিষ্ট্যগুলো বলতে পারবে ও লিখতে পারবে । </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1838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8" presetClass="entr" presetSubtype="0" accel="50000" fill="hold" grpId="0" nodeType="withEffect">
                                  <p:stCondLst>
                                    <p:cond delay="2500"/>
                                  </p:stCondLst>
                                  <p:iterate type="lt">
                                    <p:tmPct val="50000"/>
                                  </p:iterate>
                                  <p:childTnLst>
                                    <p:set>
                                      <p:cBhvr>
                                        <p:cTn id="12" dur="1" fill="hold">
                                          <p:stCondLst>
                                            <p:cond delay="0"/>
                                          </p:stCondLst>
                                        </p:cTn>
                                        <p:tgtEl>
                                          <p:spTgt spid="3">
                                            <p:bg/>
                                          </p:spTgt>
                                        </p:tgtEl>
                                        <p:attrNameLst>
                                          <p:attrName>style.visibility</p:attrName>
                                        </p:attrNameLst>
                                      </p:cBhvr>
                                      <p:to>
                                        <p:strVal val="visible"/>
                                      </p:to>
                                    </p:set>
                                    <p:set>
                                      <p:cBhvr>
                                        <p:cTn id="13" dur="455" fill="hold">
                                          <p:stCondLst>
                                            <p:cond delay="0"/>
                                          </p:stCondLst>
                                        </p:cTn>
                                        <p:tgtEl>
                                          <p:spTgt spid="3">
                                            <p:bg/>
                                          </p:spTgt>
                                        </p:tgtEl>
                                        <p:attrNameLst>
                                          <p:attrName>style.rotation</p:attrName>
                                        </p:attrNameLst>
                                      </p:cBhvr>
                                      <p:to>
                                        <p:strVal val="-45.0"/>
                                      </p:to>
                                    </p:set>
                                    <p:anim calcmode="lin" valueType="num">
                                      <p:cBhvr>
                                        <p:cTn id="14" dur="455" fill="hold">
                                          <p:stCondLst>
                                            <p:cond delay="455"/>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
                                            <p:bg/>
                                          </p:spTgt>
                                        </p:tgtEl>
                                        <p:attrNameLst>
                                          <p:attrName>ppt_y</p:attrName>
                                        </p:attrNameLst>
                                      </p:cBhvr>
                                      <p:tavLst>
                                        <p:tav tm="0">
                                          <p:val>
                                            <p:strVal val="#ppt_y-(0.354*#ppt_w-0.172*#ppt_h)"/>
                                          </p:val>
                                        </p:tav>
                                        <p:tav tm="100000">
                                          <p:val>
                                            <p:strVal val="#ppt_y"/>
                                          </p:val>
                                        </p:tav>
                                      </p:tavLst>
                                    </p:anim>
                                  </p:childTnLst>
                                </p:cTn>
                              </p:par>
                              <p:par>
                                <p:cTn id="18" presetID="38" presetClass="entr" presetSubtype="0" accel="50000" fill="hold" grpId="0" nodeType="withEffect">
                                  <p:stCondLst>
                                    <p:cond delay="250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set>
                                      <p:cBhvr>
                                        <p:cTn id="20" dur="455" fill="hold">
                                          <p:stCondLst>
                                            <p:cond delay="0"/>
                                          </p:stCondLst>
                                        </p:cTn>
                                        <p:tgtEl>
                                          <p:spTgt spid="3">
                                            <p:txEl>
                                              <p:pRg st="0" end="0"/>
                                            </p:txEl>
                                          </p:spTgt>
                                        </p:tgtEl>
                                        <p:attrNameLst>
                                          <p:attrName>style.rotation</p:attrName>
                                        </p:attrNameLst>
                                      </p:cBhvr>
                                      <p:to>
                                        <p:strVal val="-45.0"/>
                                      </p:to>
                                    </p:set>
                                    <p:anim calcmode="lin" valueType="num">
                                      <p:cBhvr>
                                        <p:cTn id="21"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25" presetID="38" presetClass="entr" presetSubtype="0" accel="50000" fill="hold" grpId="0" nodeType="withEffect">
                                  <p:stCondLst>
                                    <p:cond delay="2500"/>
                                  </p:stCondLst>
                                  <p:iterate type="lt">
                                    <p:tmPct val="50000"/>
                                  </p:iterate>
                                  <p:childTnLst>
                                    <p:set>
                                      <p:cBhvr>
                                        <p:cTn id="26" dur="1" fill="hold">
                                          <p:stCondLst>
                                            <p:cond delay="0"/>
                                          </p:stCondLst>
                                        </p:cTn>
                                        <p:tgtEl>
                                          <p:spTgt spid="3">
                                            <p:txEl>
                                              <p:pRg st="1" end="1"/>
                                            </p:txEl>
                                          </p:spTgt>
                                        </p:tgtEl>
                                        <p:attrNameLst>
                                          <p:attrName>style.visibility</p:attrName>
                                        </p:attrNameLst>
                                      </p:cBhvr>
                                      <p:to>
                                        <p:strVal val="visible"/>
                                      </p:to>
                                    </p:set>
                                    <p:set>
                                      <p:cBhvr>
                                        <p:cTn id="27" dur="455" fill="hold">
                                          <p:stCondLst>
                                            <p:cond delay="0"/>
                                          </p:stCondLst>
                                        </p:cTn>
                                        <p:tgtEl>
                                          <p:spTgt spid="3">
                                            <p:txEl>
                                              <p:pRg st="1" end="1"/>
                                            </p:txEl>
                                          </p:spTgt>
                                        </p:tgtEl>
                                        <p:attrNameLst>
                                          <p:attrName>style.rotation</p:attrName>
                                        </p:attrNameLst>
                                      </p:cBhvr>
                                      <p:to>
                                        <p:strVal val="-45.0"/>
                                      </p:to>
                                    </p:set>
                                    <p:anim calcmode="lin" valueType="num">
                                      <p:cBhvr>
                                        <p:cTn id="28"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EB1B8-BA8F-4221-9704-7652940045B3}"/>
              </a:ext>
            </a:extLst>
          </p:cNvPr>
          <p:cNvSpPr/>
          <p:nvPr/>
        </p:nvSpPr>
        <p:spPr>
          <a:xfrm>
            <a:off x="0" y="0"/>
            <a:ext cx="12192000" cy="6858000"/>
          </a:xfrm>
          <a:prstGeom prst="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FFFF00"/>
                </a:solidFill>
                <a:latin typeface="NikoshBAN" panose="02000000000000000000" pitchFamily="2" charset="0"/>
                <a:cs typeface="NikoshBAN" panose="02000000000000000000" pitchFamily="2" charset="0"/>
              </a:rPr>
              <a:t>শিল্প বিপ্লবের ধারণা     </a:t>
            </a:r>
          </a:p>
          <a:p>
            <a:pPr algn="ctr"/>
            <a:r>
              <a:rPr lang="bn-BD" sz="5400" dirty="0">
                <a:solidFill>
                  <a:srgbClr val="FFFF00"/>
                </a:solidFill>
                <a:latin typeface="Times New Roman" panose="02020603050405020304" pitchFamily="18" charset="0"/>
              </a:rPr>
              <a:t>Concept of Industrial Revolution</a:t>
            </a:r>
          </a:p>
          <a:p>
            <a:pPr algn="ctr"/>
            <a:r>
              <a:rPr lang="bn-BD" sz="4400" dirty="0">
                <a:solidFill>
                  <a:srgbClr val="FFFF00"/>
                </a:solidFill>
                <a:latin typeface="NikoshBAN" panose="02000000000000000000" pitchFamily="2" charset="0"/>
                <a:cs typeface="NikoshBAN" panose="02000000000000000000" pitchFamily="2" charset="0"/>
              </a:rPr>
              <a:t>বিশ্বসভ্যতা তথা মানবজাতির ইতিহাসের একটি যুগান্তকারী ঘটনা হচ্ছে শিল্প বিপ্লব । শিল্প বিপ্লব মানে অত্যন্ত দ্রুত এবং আমূল পরিবর্তন । তাই শিল্প বিপ্লব বলতে শিল্পক্ষেত্রে দ্রুত পরিবর্তনকে বোঝায় । মানব সভ্যতার এমন কোনো দিক নেই যেখানে শিল্প বিপ্লবের ছোঁয়া লাগেনি । মানুষের জীবনধারা বদলে দিয়েছে শিল্প বিপ্লব । শিল্প বিপ্লব কোনো বিচ্ছিন্ন ঘটনা নয় । এটি ১৭৬০ সাল হতে ১৮৫০ সালের মধ্যে ইংল্যান্ড এবং ইউরোপের অন্যান্য দেশে সংঘটিত সুদূরপ্রসারী কতকগুলো যুগান্তকারী পরিবর্তনের সমন্বিত রুপ ।</a:t>
            </a:r>
            <a:endParaRPr lang="en-US" sz="4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1091096"/>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3557BFA-29DB-49B3-858B-74891B2D175D}"/>
              </a:ext>
            </a:extLst>
          </p:cNvPr>
          <p:cNvSpPr>
            <a:spLocks noGrp="1"/>
          </p:cNvSpPr>
          <p:nvPr>
            <p:ph sz="half" idx="1"/>
          </p:nvPr>
        </p:nvSpPr>
        <p:spPr>
          <a:xfrm>
            <a:off x="0" y="0"/>
            <a:ext cx="7010400" cy="6858000"/>
          </a:xfrm>
          <a:solidFill>
            <a:srgbClr val="000046"/>
          </a:solidFill>
        </p:spPr>
        <p:txBody>
          <a:bodyPr>
            <a:normAutofit fontScale="40000" lnSpcReduction="20000"/>
          </a:bodyPr>
          <a:lstStyle/>
          <a:p>
            <a:pPr marL="0" indent="0" algn="ctr">
              <a:buNone/>
            </a:pPr>
            <a:endParaRPr lang="en-US" sz="5400" dirty="0">
              <a:solidFill>
                <a:srgbClr val="FFFF00"/>
              </a:solidFill>
              <a:latin typeface="NikoshBAN" panose="02000000000000000000" pitchFamily="2" charset="0"/>
              <a:cs typeface="NikoshBAN" panose="02000000000000000000" pitchFamily="2" charset="0"/>
            </a:endParaRPr>
          </a:p>
          <a:p>
            <a:pPr marL="0" indent="0" algn="ctr">
              <a:buNone/>
            </a:pPr>
            <a:r>
              <a:rPr lang="bn-BD" sz="12000" dirty="0">
                <a:solidFill>
                  <a:srgbClr val="FFFF00"/>
                </a:solidFill>
                <a:latin typeface="NikoshBAN" panose="02000000000000000000" pitchFamily="2" charset="0"/>
                <a:cs typeface="NikoshBAN" panose="02000000000000000000" pitchFamily="2" charset="0"/>
              </a:rPr>
              <a:t>আর এ যুগান্তকারী পরিবর্তনকেই</a:t>
            </a:r>
            <a:endParaRPr lang="en-US" sz="12000" dirty="0">
              <a:solidFill>
                <a:srgbClr val="FFFF00"/>
              </a:solidFill>
              <a:latin typeface="NikoshBAN" panose="02000000000000000000" pitchFamily="2" charset="0"/>
              <a:cs typeface="NikoshBAN" panose="02000000000000000000" pitchFamily="2" charset="0"/>
            </a:endParaRPr>
          </a:p>
          <a:p>
            <a:pPr marL="0" indent="0" algn="ctr">
              <a:buNone/>
            </a:pPr>
            <a:r>
              <a:rPr lang="bn-BD" sz="12000" dirty="0">
                <a:solidFill>
                  <a:srgbClr val="FFFF00"/>
                </a:solidFill>
                <a:latin typeface="NikoshBAN" panose="02000000000000000000" pitchFamily="2" charset="0"/>
                <a:cs typeface="NikoshBAN" panose="02000000000000000000" pitchFamily="2" charset="0"/>
              </a:rPr>
              <a:t> ঐতিহাসিক আরনল্ড টয়েনবি</a:t>
            </a:r>
            <a:endParaRPr lang="en-US" sz="12000" dirty="0">
              <a:solidFill>
                <a:srgbClr val="FFFF00"/>
              </a:solidFill>
              <a:latin typeface="NikoshBAN" panose="02000000000000000000" pitchFamily="2" charset="0"/>
              <a:cs typeface="NikoshBAN" panose="02000000000000000000" pitchFamily="2" charset="0"/>
            </a:endParaRPr>
          </a:p>
          <a:p>
            <a:pPr marL="0" indent="0" algn="ctr">
              <a:buNone/>
            </a:pPr>
            <a:r>
              <a:rPr lang="en-US" sz="12000" dirty="0">
                <a:solidFill>
                  <a:srgbClr val="FFFF00"/>
                </a:solidFill>
                <a:latin typeface="Times New Roman" panose="02020603050405020304" pitchFamily="18" charset="0"/>
                <a:cs typeface="Times New Roman" panose="02020603050405020304" pitchFamily="18" charset="0"/>
              </a:rPr>
              <a:t>(Arnold Toynbee) </a:t>
            </a:r>
            <a:r>
              <a:rPr lang="bn-BD" sz="12000" dirty="0">
                <a:solidFill>
                  <a:srgbClr val="FFFF00"/>
                </a:solidFill>
                <a:latin typeface="NikoshBAN" panose="02000000000000000000" pitchFamily="2" charset="0"/>
                <a:cs typeface="NikoshBAN" panose="02000000000000000000" pitchFamily="2" charset="0"/>
              </a:rPr>
              <a:t>শিল্প বিপ্লব</a:t>
            </a:r>
            <a:endParaRPr lang="en-US" sz="12000" dirty="0">
              <a:solidFill>
                <a:srgbClr val="FFFF00"/>
              </a:solidFill>
              <a:latin typeface="NikoshBAN" panose="02000000000000000000" pitchFamily="2" charset="0"/>
              <a:cs typeface="NikoshBAN" panose="02000000000000000000" pitchFamily="2" charset="0"/>
            </a:endParaRPr>
          </a:p>
          <a:p>
            <a:pPr marL="0" indent="0" algn="ctr">
              <a:buNone/>
            </a:pPr>
            <a:r>
              <a:rPr lang="bn-BD" sz="12000" dirty="0">
                <a:solidFill>
                  <a:srgbClr val="FFFF00"/>
                </a:solidFill>
                <a:latin typeface="NikoshBAN" panose="02000000000000000000" pitchFamily="2" charset="0"/>
                <a:cs typeface="NikoshBAN" panose="02000000000000000000" pitchFamily="2" charset="0"/>
              </a:rPr>
              <a:t>নামে আখ্যায়িত করেছেন । </a:t>
            </a:r>
            <a:r>
              <a:rPr lang="en-US" sz="12000" dirty="0">
                <a:solidFill>
                  <a:srgbClr val="FFFF00"/>
                </a:solidFill>
                <a:latin typeface="NikoshBAN" panose="02000000000000000000" pitchFamily="2" charset="0"/>
                <a:cs typeface="NikoshBAN" panose="02000000000000000000" pitchFamily="2" charset="0"/>
              </a:rPr>
              <a:t>১৮৮৪</a:t>
            </a:r>
          </a:p>
          <a:p>
            <a:pPr marL="0" indent="0" algn="ctr">
              <a:buNone/>
            </a:pPr>
            <a:r>
              <a:rPr lang="bn-BD" sz="12000" dirty="0">
                <a:solidFill>
                  <a:srgbClr val="FFFF00"/>
                </a:solidFill>
                <a:latin typeface="NikoshBAN" panose="02000000000000000000" pitchFamily="2" charset="0"/>
                <a:cs typeface="NikoshBAN" panose="02000000000000000000" pitchFamily="2" charset="0"/>
              </a:rPr>
              <a:t> সালে তাঁর লেখা বিখ্যাত</a:t>
            </a:r>
            <a:endParaRPr lang="en-US" sz="12000" dirty="0">
              <a:solidFill>
                <a:srgbClr val="FFFF00"/>
              </a:solidFill>
              <a:latin typeface="NikoshBAN" panose="02000000000000000000" pitchFamily="2" charset="0"/>
              <a:cs typeface="NikoshBAN" panose="02000000000000000000" pitchFamily="2" charset="0"/>
            </a:endParaRPr>
          </a:p>
          <a:p>
            <a:pPr marL="0" indent="0" algn="ctr">
              <a:buNone/>
            </a:pPr>
            <a:r>
              <a:rPr lang="en-US" sz="12000" dirty="0">
                <a:solidFill>
                  <a:srgbClr val="FFFF00"/>
                </a:solidFill>
                <a:latin typeface="NikoshBAN" panose="02000000000000000000" pitchFamily="2" charset="0"/>
                <a:cs typeface="NikoshBAN" panose="02000000000000000000" pitchFamily="2" charset="0"/>
              </a:rPr>
              <a:t>‘</a:t>
            </a:r>
            <a:r>
              <a:rPr lang="en-US" sz="12000" dirty="0">
                <a:solidFill>
                  <a:srgbClr val="FFFF00"/>
                </a:solidFill>
                <a:latin typeface="Times New Roman" panose="02020603050405020304" pitchFamily="18" charset="0"/>
                <a:cs typeface="Times New Roman" panose="02020603050405020304" pitchFamily="18" charset="0"/>
              </a:rPr>
              <a:t>Lectures on the Industrial</a:t>
            </a:r>
          </a:p>
          <a:p>
            <a:pPr marL="0" indent="0" algn="ctr">
              <a:buNone/>
            </a:pPr>
            <a:r>
              <a:rPr lang="en-US" sz="12000" dirty="0">
                <a:solidFill>
                  <a:srgbClr val="FFFF00"/>
                </a:solidFill>
                <a:latin typeface="Times New Roman" panose="02020603050405020304" pitchFamily="18" charset="0"/>
                <a:cs typeface="Times New Roman" panose="02020603050405020304" pitchFamily="18" charset="0"/>
              </a:rPr>
              <a:t> Revolution in England’</a:t>
            </a:r>
            <a:r>
              <a:rPr lang="bn-BD" sz="12000" dirty="0">
                <a:solidFill>
                  <a:srgbClr val="FFFF00"/>
                </a:solidFill>
                <a:latin typeface="Times New Roman" panose="02020603050405020304" pitchFamily="18" charset="0"/>
                <a:cs typeface="Times New Roman" panose="02020603050405020304" pitchFamily="18" charset="0"/>
              </a:rPr>
              <a:t> </a:t>
            </a:r>
            <a:r>
              <a:rPr lang="bn-BD" sz="12000" dirty="0">
                <a:solidFill>
                  <a:srgbClr val="FFFF00"/>
                </a:solidFill>
                <a:latin typeface="NikoshBAN" panose="02000000000000000000" pitchFamily="2" charset="0"/>
                <a:cs typeface="NikoshBAN" panose="02000000000000000000" pitchFamily="2" charset="0"/>
              </a:rPr>
              <a:t>গ্রন্থে</a:t>
            </a:r>
            <a:endParaRPr lang="en-US" sz="12000" dirty="0">
              <a:solidFill>
                <a:srgbClr val="FFFF00"/>
              </a:solidFill>
              <a:latin typeface="NikoshBAN" panose="02000000000000000000" pitchFamily="2" charset="0"/>
              <a:cs typeface="NikoshBAN" panose="02000000000000000000" pitchFamily="2" charset="0"/>
            </a:endParaRPr>
          </a:p>
          <a:p>
            <a:pPr marL="0" indent="0" algn="ctr">
              <a:buNone/>
            </a:pPr>
            <a:r>
              <a:rPr lang="bn-BD" sz="12000" dirty="0">
                <a:solidFill>
                  <a:srgbClr val="FFFF00"/>
                </a:solidFill>
                <a:latin typeface="NikoshBAN" panose="02000000000000000000" pitchFamily="2" charset="0"/>
                <a:cs typeface="NikoshBAN" panose="02000000000000000000" pitchFamily="2" charset="0"/>
              </a:rPr>
              <a:t> সর্বপ্রথম এ</a:t>
            </a:r>
            <a:r>
              <a:rPr lang="en-US" sz="12000" dirty="0">
                <a:solidFill>
                  <a:srgbClr val="FFFF00"/>
                </a:solidFill>
                <a:latin typeface="NikoshBAN" panose="02000000000000000000" pitchFamily="2" charset="0"/>
                <a:cs typeface="NikoshBAN" panose="02000000000000000000" pitchFamily="2" charset="0"/>
              </a:rPr>
              <a:t> </a:t>
            </a:r>
            <a:r>
              <a:rPr lang="bn-BD" sz="12000" dirty="0">
                <a:solidFill>
                  <a:srgbClr val="FFFF00"/>
                </a:solidFill>
                <a:latin typeface="NikoshBAN" panose="02000000000000000000" pitchFamily="2" charset="0"/>
                <a:cs typeface="NikoshBAN" panose="02000000000000000000" pitchFamily="2" charset="0"/>
              </a:rPr>
              <a:t>প্রত্যয়টি ব্যবহার করলে</a:t>
            </a:r>
            <a:endParaRPr lang="en-US" sz="12000" dirty="0">
              <a:solidFill>
                <a:srgbClr val="FFFF00"/>
              </a:solidFill>
              <a:latin typeface="NikoshBAN" panose="02000000000000000000" pitchFamily="2" charset="0"/>
              <a:cs typeface="NikoshBAN" panose="02000000000000000000" pitchFamily="2" charset="0"/>
            </a:endParaRPr>
          </a:p>
          <a:p>
            <a:pPr marL="0" indent="0" algn="ctr">
              <a:buNone/>
            </a:pPr>
            <a:r>
              <a:rPr lang="bn-BD" sz="12000" dirty="0">
                <a:solidFill>
                  <a:srgbClr val="FFFF00"/>
                </a:solidFill>
                <a:latin typeface="NikoshBAN" panose="02000000000000000000" pitchFamily="2" charset="0"/>
                <a:cs typeface="NikoshBAN" panose="02000000000000000000" pitchFamily="2" charset="0"/>
              </a:rPr>
              <a:t>শিল্প বিপ্লব</a:t>
            </a:r>
            <a:endParaRPr lang="en-US" sz="12000" dirty="0">
              <a:solidFill>
                <a:srgbClr val="FFFF00"/>
              </a:solidFill>
              <a:latin typeface="NikoshBAN" panose="02000000000000000000" pitchFamily="2" charset="0"/>
              <a:cs typeface="NikoshBAN" panose="02000000000000000000" pitchFamily="2" charset="0"/>
            </a:endParaRPr>
          </a:p>
          <a:p>
            <a:pPr marL="0" indent="0" algn="ctr">
              <a:buNone/>
            </a:pPr>
            <a:r>
              <a:rPr lang="bn-BD" sz="12000" dirty="0">
                <a:solidFill>
                  <a:srgbClr val="FFFF00"/>
                </a:solidFill>
                <a:latin typeface="NikoshBAN" panose="02000000000000000000" pitchFamily="2" charset="0"/>
                <a:cs typeface="NikoshBAN" panose="02000000000000000000" pitchFamily="2" charset="0"/>
              </a:rPr>
              <a:t> ধারণাটি ব্যাপক প্রসার ঘটে ।</a:t>
            </a:r>
            <a:endParaRPr lang="en-US" sz="12000" dirty="0">
              <a:solidFill>
                <a:srgbClr val="FFFF00"/>
              </a:solidFill>
              <a:latin typeface="Times New Roman" panose="02020603050405020304" pitchFamily="18" charset="0"/>
              <a:cs typeface="Times New Roman" panose="02020603050405020304" pitchFamily="18" charset="0"/>
            </a:endParaRPr>
          </a:p>
        </p:txBody>
      </p:sp>
      <p:pic>
        <p:nvPicPr>
          <p:cNvPr id="3" name="Content Placeholder 2">
            <a:extLst>
              <a:ext uri="{FF2B5EF4-FFF2-40B4-BE49-F238E27FC236}">
                <a16:creationId xmlns:a16="http://schemas.microsoft.com/office/drawing/2014/main" id="{C46C4C13-EFEB-4BE8-988E-70A112A95A55}"/>
              </a:ext>
            </a:extLst>
          </p:cNvPr>
          <p:cNvPicPr>
            <a:picLocks noGrp="1" noChangeAspect="1"/>
          </p:cNvPicPr>
          <p:nvPr>
            <p:ph sz="half" idx="2"/>
          </p:nvPr>
        </p:nvPicPr>
        <p:blipFill>
          <a:blip r:embed="rId2"/>
          <a:stretch>
            <a:fillRect/>
          </a:stretch>
        </p:blipFill>
        <p:spPr>
          <a:xfrm>
            <a:off x="7010400" y="0"/>
            <a:ext cx="5181600" cy="2849217"/>
          </a:xfrm>
          <a:ln>
            <a:noFill/>
          </a:ln>
        </p:spPr>
      </p:pic>
      <p:pic>
        <p:nvPicPr>
          <p:cNvPr id="7" name="Picture 6">
            <a:extLst>
              <a:ext uri="{FF2B5EF4-FFF2-40B4-BE49-F238E27FC236}">
                <a16:creationId xmlns:a16="http://schemas.microsoft.com/office/drawing/2014/main" id="{D9F24D31-902E-4803-A03F-D01960151208}"/>
              </a:ext>
            </a:extLst>
          </p:cNvPr>
          <p:cNvPicPr>
            <a:picLocks noChangeAspect="1"/>
          </p:cNvPicPr>
          <p:nvPr/>
        </p:nvPicPr>
        <p:blipFill>
          <a:blip r:embed="rId3"/>
          <a:stretch>
            <a:fillRect/>
          </a:stretch>
        </p:blipFill>
        <p:spPr>
          <a:xfrm>
            <a:off x="7010400" y="2836791"/>
            <a:ext cx="5181600" cy="4017067"/>
          </a:xfrm>
          <a:prstGeom prst="rect">
            <a:avLst/>
          </a:prstGeom>
        </p:spPr>
      </p:pic>
    </p:spTree>
    <p:extLst>
      <p:ext uri="{BB962C8B-B14F-4D97-AF65-F5344CB8AC3E}">
        <p14:creationId xmlns:p14="http://schemas.microsoft.com/office/powerpoint/2010/main" val="3700901564"/>
      </p:ext>
    </p:extLst>
  </p:cSld>
  <p:clrMapOvr>
    <a:masterClrMapping/>
  </p:clrMapOvr>
  <mc:AlternateContent xmlns:mc="http://schemas.openxmlformats.org/markup-compatibility/2006" xmlns:p14="http://schemas.microsoft.com/office/powerpoint/2010/main">
    <mc:Choice Requires="p14">
      <p:transition spd="slow" p14:dur="4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heel(1)">
                                      <p:cBhvr>
                                        <p:cTn id="7" dur="2000"/>
                                        <p:tgtEl>
                                          <p:spTgt spid="16">
                                            <p:bg/>
                                          </p:spTgt>
                                        </p:tgtEl>
                                      </p:cBhvr>
                                    </p:animEffect>
                                  </p:childTnLst>
                                </p:cTn>
                              </p:par>
                              <p:par>
                                <p:cTn id="8" presetID="21" presetClass="entr" presetSubtype="1" fill="hold" grpId="0" nodeType="withEffect">
                                  <p:stCondLst>
                                    <p:cond delay="200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heel(1)">
                                      <p:cBhvr>
                                        <p:cTn id="10" dur="2000"/>
                                        <p:tgtEl>
                                          <p:spTgt spid="16">
                                            <p:txEl>
                                              <p:pRg st="1" end="1"/>
                                            </p:txEl>
                                          </p:spTgt>
                                        </p:tgtEl>
                                      </p:cBhvr>
                                    </p:animEffect>
                                  </p:childTnLst>
                                </p:cTn>
                              </p:par>
                              <p:par>
                                <p:cTn id="11" presetID="21" presetClass="entr" presetSubtype="1" fill="hold" grpId="0" nodeType="withEffect">
                                  <p:stCondLst>
                                    <p:cond delay="400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heel(1)">
                                      <p:cBhvr>
                                        <p:cTn id="13" dur="2000"/>
                                        <p:tgtEl>
                                          <p:spTgt spid="16">
                                            <p:txEl>
                                              <p:pRg st="2" end="2"/>
                                            </p:txEl>
                                          </p:spTgt>
                                        </p:tgtEl>
                                      </p:cBhvr>
                                    </p:animEffect>
                                  </p:childTnLst>
                                </p:cTn>
                              </p:par>
                              <p:par>
                                <p:cTn id="14" presetID="21" presetClass="entr" presetSubtype="1" fill="hold" grpId="0" nodeType="withEffect">
                                  <p:stCondLst>
                                    <p:cond delay="600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heel(1)">
                                      <p:cBhvr>
                                        <p:cTn id="16" dur="2000"/>
                                        <p:tgtEl>
                                          <p:spTgt spid="16">
                                            <p:txEl>
                                              <p:pRg st="3" end="3"/>
                                            </p:txEl>
                                          </p:spTgt>
                                        </p:tgtEl>
                                      </p:cBhvr>
                                    </p:animEffect>
                                  </p:childTnLst>
                                </p:cTn>
                              </p:par>
                              <p:par>
                                <p:cTn id="17" presetID="21" presetClass="entr" presetSubtype="1" fill="hold" grpId="0" nodeType="withEffect">
                                  <p:stCondLst>
                                    <p:cond delay="800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wheel(1)">
                                      <p:cBhvr>
                                        <p:cTn id="19" dur="2000"/>
                                        <p:tgtEl>
                                          <p:spTgt spid="16">
                                            <p:txEl>
                                              <p:pRg st="4" end="4"/>
                                            </p:txEl>
                                          </p:spTgt>
                                        </p:tgtEl>
                                      </p:cBhvr>
                                    </p:animEffect>
                                  </p:childTnLst>
                                </p:cTn>
                              </p:par>
                              <p:par>
                                <p:cTn id="20" presetID="21" presetClass="entr" presetSubtype="1" fill="hold" grpId="0" nodeType="withEffect">
                                  <p:stCondLst>
                                    <p:cond delay="1000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wheel(1)">
                                      <p:cBhvr>
                                        <p:cTn id="22" dur="2000"/>
                                        <p:tgtEl>
                                          <p:spTgt spid="16">
                                            <p:txEl>
                                              <p:pRg st="5" end="5"/>
                                            </p:txEl>
                                          </p:spTgt>
                                        </p:tgtEl>
                                      </p:cBhvr>
                                    </p:animEffect>
                                  </p:childTnLst>
                                </p:cTn>
                              </p:par>
                              <p:par>
                                <p:cTn id="23" presetID="21" presetClass="entr" presetSubtype="1" fill="hold" grpId="0" nodeType="withEffect">
                                  <p:stCondLst>
                                    <p:cond delay="12000"/>
                                  </p:stCondLst>
                                  <p:childTnLst>
                                    <p:set>
                                      <p:cBhvr>
                                        <p:cTn id="24" dur="1" fill="hold">
                                          <p:stCondLst>
                                            <p:cond delay="0"/>
                                          </p:stCondLst>
                                        </p:cTn>
                                        <p:tgtEl>
                                          <p:spTgt spid="16">
                                            <p:txEl>
                                              <p:pRg st="6" end="6"/>
                                            </p:txEl>
                                          </p:spTgt>
                                        </p:tgtEl>
                                        <p:attrNameLst>
                                          <p:attrName>style.visibility</p:attrName>
                                        </p:attrNameLst>
                                      </p:cBhvr>
                                      <p:to>
                                        <p:strVal val="visible"/>
                                      </p:to>
                                    </p:set>
                                    <p:animEffect transition="in" filter="wheel(1)">
                                      <p:cBhvr>
                                        <p:cTn id="25" dur="2000"/>
                                        <p:tgtEl>
                                          <p:spTgt spid="16">
                                            <p:txEl>
                                              <p:pRg st="6" end="6"/>
                                            </p:txEl>
                                          </p:spTgt>
                                        </p:tgtEl>
                                      </p:cBhvr>
                                    </p:animEffect>
                                  </p:childTnLst>
                                </p:cTn>
                              </p:par>
                              <p:par>
                                <p:cTn id="26" presetID="21" presetClass="entr" presetSubtype="1" fill="hold" grpId="0" nodeType="withEffect">
                                  <p:stCondLst>
                                    <p:cond delay="14000"/>
                                  </p:stCondLst>
                                  <p:childTnLst>
                                    <p:set>
                                      <p:cBhvr>
                                        <p:cTn id="27" dur="1" fill="hold">
                                          <p:stCondLst>
                                            <p:cond delay="0"/>
                                          </p:stCondLst>
                                        </p:cTn>
                                        <p:tgtEl>
                                          <p:spTgt spid="16">
                                            <p:txEl>
                                              <p:pRg st="7" end="7"/>
                                            </p:txEl>
                                          </p:spTgt>
                                        </p:tgtEl>
                                        <p:attrNameLst>
                                          <p:attrName>style.visibility</p:attrName>
                                        </p:attrNameLst>
                                      </p:cBhvr>
                                      <p:to>
                                        <p:strVal val="visible"/>
                                      </p:to>
                                    </p:set>
                                    <p:animEffect transition="in" filter="wheel(1)">
                                      <p:cBhvr>
                                        <p:cTn id="28" dur="2000"/>
                                        <p:tgtEl>
                                          <p:spTgt spid="16">
                                            <p:txEl>
                                              <p:pRg st="7" end="7"/>
                                            </p:txEl>
                                          </p:spTgt>
                                        </p:tgtEl>
                                      </p:cBhvr>
                                    </p:animEffect>
                                  </p:childTnLst>
                                </p:cTn>
                              </p:par>
                              <p:par>
                                <p:cTn id="29" presetID="21" presetClass="entr" presetSubtype="1" fill="hold" grpId="0" nodeType="withEffect">
                                  <p:stCondLst>
                                    <p:cond delay="16000"/>
                                  </p:stCondLst>
                                  <p:childTnLst>
                                    <p:set>
                                      <p:cBhvr>
                                        <p:cTn id="30" dur="1" fill="hold">
                                          <p:stCondLst>
                                            <p:cond delay="0"/>
                                          </p:stCondLst>
                                        </p:cTn>
                                        <p:tgtEl>
                                          <p:spTgt spid="16">
                                            <p:txEl>
                                              <p:pRg st="8" end="8"/>
                                            </p:txEl>
                                          </p:spTgt>
                                        </p:tgtEl>
                                        <p:attrNameLst>
                                          <p:attrName>style.visibility</p:attrName>
                                        </p:attrNameLst>
                                      </p:cBhvr>
                                      <p:to>
                                        <p:strVal val="visible"/>
                                      </p:to>
                                    </p:set>
                                    <p:animEffect transition="in" filter="wheel(1)">
                                      <p:cBhvr>
                                        <p:cTn id="31" dur="2000"/>
                                        <p:tgtEl>
                                          <p:spTgt spid="16">
                                            <p:txEl>
                                              <p:pRg st="8" end="8"/>
                                            </p:txEl>
                                          </p:spTgt>
                                        </p:tgtEl>
                                      </p:cBhvr>
                                    </p:animEffect>
                                  </p:childTnLst>
                                </p:cTn>
                              </p:par>
                              <p:par>
                                <p:cTn id="32" presetID="21" presetClass="entr" presetSubtype="1" fill="hold" grpId="0" nodeType="withEffect">
                                  <p:stCondLst>
                                    <p:cond delay="18000"/>
                                  </p:stCondLst>
                                  <p:childTnLst>
                                    <p:set>
                                      <p:cBhvr>
                                        <p:cTn id="33" dur="1" fill="hold">
                                          <p:stCondLst>
                                            <p:cond delay="0"/>
                                          </p:stCondLst>
                                        </p:cTn>
                                        <p:tgtEl>
                                          <p:spTgt spid="16">
                                            <p:txEl>
                                              <p:pRg st="9" end="9"/>
                                            </p:txEl>
                                          </p:spTgt>
                                        </p:tgtEl>
                                        <p:attrNameLst>
                                          <p:attrName>style.visibility</p:attrName>
                                        </p:attrNameLst>
                                      </p:cBhvr>
                                      <p:to>
                                        <p:strVal val="visible"/>
                                      </p:to>
                                    </p:set>
                                    <p:animEffect transition="in" filter="wheel(1)">
                                      <p:cBhvr>
                                        <p:cTn id="34" dur="2000"/>
                                        <p:tgtEl>
                                          <p:spTgt spid="16">
                                            <p:txEl>
                                              <p:pRg st="9" end="9"/>
                                            </p:txEl>
                                          </p:spTgt>
                                        </p:tgtEl>
                                      </p:cBhvr>
                                    </p:animEffect>
                                  </p:childTnLst>
                                </p:cTn>
                              </p:par>
                              <p:par>
                                <p:cTn id="35" presetID="21" presetClass="entr" presetSubtype="1" fill="hold" grpId="0" nodeType="withEffect">
                                  <p:stCondLst>
                                    <p:cond delay="20000"/>
                                  </p:stCondLst>
                                  <p:childTnLst>
                                    <p:set>
                                      <p:cBhvr>
                                        <p:cTn id="36" dur="1" fill="hold">
                                          <p:stCondLst>
                                            <p:cond delay="0"/>
                                          </p:stCondLst>
                                        </p:cTn>
                                        <p:tgtEl>
                                          <p:spTgt spid="16">
                                            <p:txEl>
                                              <p:pRg st="10" end="10"/>
                                            </p:txEl>
                                          </p:spTgt>
                                        </p:tgtEl>
                                        <p:attrNameLst>
                                          <p:attrName>style.visibility</p:attrName>
                                        </p:attrNameLst>
                                      </p:cBhvr>
                                      <p:to>
                                        <p:strVal val="visible"/>
                                      </p:to>
                                    </p:set>
                                    <p:animEffect transition="in" filter="wheel(1)">
                                      <p:cBhvr>
                                        <p:cTn id="37" dur="2000"/>
                                        <p:tgtEl>
                                          <p:spTgt spid="16">
                                            <p:txEl>
                                              <p:pRg st="10" end="10"/>
                                            </p:txEl>
                                          </p:spTgt>
                                        </p:tgtEl>
                                      </p:cBhvr>
                                    </p:animEffect>
                                  </p:childTnLst>
                                </p:cTn>
                              </p:par>
                              <p:par>
                                <p:cTn id="38" presetID="31" presetClass="entr" presetSubtype="0" fill="hold" nodeType="withEffect">
                                  <p:stCondLst>
                                    <p:cond delay="2000"/>
                                  </p:stCondLst>
                                  <p:childTnLst>
                                    <p:set>
                                      <p:cBhvr>
                                        <p:cTn id="39" dur="1" fill="hold">
                                          <p:stCondLst>
                                            <p:cond delay="0"/>
                                          </p:stCondLst>
                                        </p:cTn>
                                        <p:tgtEl>
                                          <p:spTgt spid="3"/>
                                        </p:tgtEl>
                                        <p:attrNameLst>
                                          <p:attrName>style.visibility</p:attrName>
                                        </p:attrNameLst>
                                      </p:cBhvr>
                                      <p:to>
                                        <p:strVal val="visible"/>
                                      </p:to>
                                    </p:set>
                                    <p:anim calcmode="lin" valueType="num">
                                      <p:cBhvr>
                                        <p:cTn id="40" dur="2000" fill="hold"/>
                                        <p:tgtEl>
                                          <p:spTgt spid="3"/>
                                        </p:tgtEl>
                                        <p:attrNameLst>
                                          <p:attrName>ppt_w</p:attrName>
                                        </p:attrNameLst>
                                      </p:cBhvr>
                                      <p:tavLst>
                                        <p:tav tm="0">
                                          <p:val>
                                            <p:fltVal val="0"/>
                                          </p:val>
                                        </p:tav>
                                        <p:tav tm="100000">
                                          <p:val>
                                            <p:strVal val="#ppt_w"/>
                                          </p:val>
                                        </p:tav>
                                      </p:tavLst>
                                    </p:anim>
                                    <p:anim calcmode="lin" valueType="num">
                                      <p:cBhvr>
                                        <p:cTn id="41" dur="2000" fill="hold"/>
                                        <p:tgtEl>
                                          <p:spTgt spid="3"/>
                                        </p:tgtEl>
                                        <p:attrNameLst>
                                          <p:attrName>ppt_h</p:attrName>
                                        </p:attrNameLst>
                                      </p:cBhvr>
                                      <p:tavLst>
                                        <p:tav tm="0">
                                          <p:val>
                                            <p:fltVal val="0"/>
                                          </p:val>
                                        </p:tav>
                                        <p:tav tm="100000">
                                          <p:val>
                                            <p:strVal val="#ppt_h"/>
                                          </p:val>
                                        </p:tav>
                                      </p:tavLst>
                                    </p:anim>
                                    <p:anim calcmode="lin" valueType="num">
                                      <p:cBhvr>
                                        <p:cTn id="42" dur="2000" fill="hold"/>
                                        <p:tgtEl>
                                          <p:spTgt spid="3"/>
                                        </p:tgtEl>
                                        <p:attrNameLst>
                                          <p:attrName>style.rotation</p:attrName>
                                        </p:attrNameLst>
                                      </p:cBhvr>
                                      <p:tavLst>
                                        <p:tav tm="0">
                                          <p:val>
                                            <p:fltVal val="90"/>
                                          </p:val>
                                        </p:tav>
                                        <p:tav tm="100000">
                                          <p:val>
                                            <p:fltVal val="0"/>
                                          </p:val>
                                        </p:tav>
                                      </p:tavLst>
                                    </p:anim>
                                    <p:animEffect transition="in" filter="fade">
                                      <p:cBhvr>
                                        <p:cTn id="43" dur="2000"/>
                                        <p:tgtEl>
                                          <p:spTgt spid="3"/>
                                        </p:tgtEl>
                                      </p:cBhvr>
                                    </p:animEffect>
                                  </p:childTnLst>
                                </p:cTn>
                              </p:par>
                              <p:par>
                                <p:cTn id="44" presetID="25" presetClass="entr" presetSubtype="0" fill="hold" nodeType="withEffect">
                                  <p:stCondLst>
                                    <p:cond delay="40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7"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8"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49" dur="2000" fill="hold"/>
                                        <p:tgtEl>
                                          <p:spTgt spid="7"/>
                                        </p:tgtEl>
                                        <p:attrNameLst>
                                          <p:attrName>ppt_h</p:attrName>
                                        </p:attrNameLst>
                                      </p:cBhvr>
                                      <p:tavLst>
                                        <p:tav tm="0">
                                          <p:val>
                                            <p:strVal val="#ppt_h"/>
                                          </p:val>
                                        </p:tav>
                                        <p:tav tm="100000">
                                          <p:val>
                                            <p:strVal val="#ppt_h"/>
                                          </p:val>
                                        </p:tav>
                                      </p:tavLst>
                                    </p:anim>
                                    <p:anim calcmode="lin" valueType="num">
                                      <p:cBhvr>
                                        <p:cTn id="50"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1"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2"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53"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559</Words>
  <Application>Microsoft Office PowerPoint</Application>
  <PresentationFormat>Widescreen</PresentationFormat>
  <Paragraphs>53</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NikoshBAN</vt:lpstr>
      <vt:lpstr>Times New Roman</vt:lpstr>
      <vt:lpstr>Wingdings</vt:lpstr>
      <vt:lpstr>Office Theme</vt:lpstr>
      <vt:lpstr>PowerPoint Presentation</vt:lpstr>
      <vt:lpstr>PowerPoint Presentation</vt:lpstr>
      <vt:lpstr>             উপস্থাপনায় </vt:lpstr>
      <vt:lpstr>                  পাঠ পরিচিতি </vt:lpstr>
      <vt:lpstr>        ছবিগুলো লক্ষ্য কর - </vt:lpstr>
      <vt:lpstr>             পাঠ ঘোষণা </vt:lpstr>
      <vt:lpstr>আজকের পাঠ শেষে শিক্ষার্থীরা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বাড়ির কাজ </vt:lpstr>
      <vt:lpstr>          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Ataullah Sharif</dc:creator>
  <cp:lastModifiedBy>Ataullah Sharif</cp:lastModifiedBy>
  <cp:revision>50</cp:revision>
  <dcterms:created xsi:type="dcterms:W3CDTF">2021-04-23T16:26:42Z</dcterms:created>
  <dcterms:modified xsi:type="dcterms:W3CDTF">2021-05-02T17:49:22Z</dcterms:modified>
</cp:coreProperties>
</file>