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24" r:id="rId2"/>
    <p:sldId id="410" r:id="rId3"/>
    <p:sldId id="267" r:id="rId4"/>
    <p:sldId id="411" r:id="rId5"/>
    <p:sldId id="412" r:id="rId6"/>
    <p:sldId id="432" r:id="rId7"/>
    <p:sldId id="413" r:id="rId8"/>
    <p:sldId id="425" r:id="rId9"/>
    <p:sldId id="426" r:id="rId10"/>
    <p:sldId id="434" r:id="rId11"/>
    <p:sldId id="427" r:id="rId12"/>
    <p:sldId id="428" r:id="rId13"/>
    <p:sldId id="429" r:id="rId14"/>
    <p:sldId id="430" r:id="rId15"/>
    <p:sldId id="433" r:id="rId16"/>
    <p:sldId id="414" r:id="rId17"/>
    <p:sldId id="435" r:id="rId18"/>
    <p:sldId id="437" r:id="rId19"/>
    <p:sldId id="438" r:id="rId20"/>
    <p:sldId id="439" r:id="rId21"/>
    <p:sldId id="415" r:id="rId22"/>
    <p:sldId id="416" r:id="rId23"/>
    <p:sldId id="441" r:id="rId24"/>
    <p:sldId id="440" r:id="rId25"/>
    <p:sldId id="42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notesMaster" Target="notesMasters/notesMaster1.xml" /><Relationship Id="rId30"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EF512-A3AD-7A49-9622-473E22DA9777}" type="datetimeFigureOut">
              <a:rPr lang="en-US"/>
              <a:t>5/8/2021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E47B6-6390-7B41-B5DD-6DBA7913EF5A}" type="slidenum">
              <a:rPr lang="en-US"/>
              <a:t>‹#›</a:t>
            </a:fld>
            <a:endParaRPr lang="en-US"/>
          </a:p>
        </p:txBody>
      </p:sp>
    </p:spTree>
    <p:extLst>
      <p:ext uri="{BB962C8B-B14F-4D97-AF65-F5344CB8AC3E}">
        <p14:creationId xmlns:p14="http://schemas.microsoft.com/office/powerpoint/2010/main" val="111830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শিক্ষক পরিচিতি :</a:t>
            </a:r>
          </a:p>
          <a:p>
            <a:r>
              <a:rPr lang="en-US" b="1"/>
              <a:t>ফারহানা তাসমিন</a:t>
            </a:r>
          </a:p>
          <a:p>
            <a:r>
              <a:rPr lang="en-US" b="1"/>
              <a:t>প্রভাষক ( মনোবিজ্ঞান)</a:t>
            </a:r>
          </a:p>
          <a:p>
            <a:r>
              <a:rPr lang="en-US" b="1"/>
              <a:t>আব্দুল আউয়াল বিশ্ববিদ্যালয় কলেজ,আবদার,তেলিহাটী,শ্রীপুর, গাজীপুর। </a:t>
            </a:r>
          </a:p>
        </p:txBody>
      </p:sp>
      <p:sp>
        <p:nvSpPr>
          <p:cNvPr id="4" name="Slide Number Placeholder 3"/>
          <p:cNvSpPr>
            <a:spLocks noGrp="1"/>
          </p:cNvSpPr>
          <p:nvPr>
            <p:ph type="sldNum" sz="quarter" idx="10"/>
          </p:nvPr>
        </p:nvSpPr>
        <p:spPr/>
        <p:txBody>
          <a:bodyPr/>
          <a:lstStyle/>
          <a:p>
            <a:fld id="{37B7250B-16C4-E342-B6EB-B0A93D58CC48}" type="slidenum">
              <a:rPr lang="en-US"/>
              <a:t>2</a:t>
            </a:fld>
            <a:endParaRPr lang="en-US"/>
          </a:p>
        </p:txBody>
      </p:sp>
    </p:spTree>
    <p:extLst>
      <p:ext uri="{BB962C8B-B14F-4D97-AF65-F5344CB8AC3E}">
        <p14:creationId xmlns:p14="http://schemas.microsoft.com/office/powerpoint/2010/main" val="421085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D2437-9F0B-BF44-A5F5-DE98706C72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20690A-D28B-CE4D-875A-ABD2F89A8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C34599-48D0-4D4B-B876-CC6376B7C8B1}"/>
              </a:ext>
            </a:extLst>
          </p:cNvPr>
          <p:cNvSpPr>
            <a:spLocks noGrp="1"/>
          </p:cNvSpPr>
          <p:nvPr>
            <p:ph type="dt" sz="half" idx="10"/>
          </p:nvPr>
        </p:nvSpPr>
        <p:spPr/>
        <p:txBody>
          <a:bodyPr/>
          <a:lstStyle/>
          <a:p>
            <a:fld id="{C17DEA8B-A59C-454F-92F1-5471EE401DCA}" type="datetimeFigureOut">
              <a:rPr lang="en-US"/>
              <a:t>5/8/2021</a:t>
            </a:fld>
            <a:endParaRPr lang="en-US"/>
          </a:p>
        </p:txBody>
      </p:sp>
      <p:sp>
        <p:nvSpPr>
          <p:cNvPr id="5" name="Footer Placeholder 4">
            <a:extLst>
              <a:ext uri="{FF2B5EF4-FFF2-40B4-BE49-F238E27FC236}">
                <a16:creationId xmlns:a16="http://schemas.microsoft.com/office/drawing/2014/main" id="{91873CE4-D62D-F74A-B1A8-BA54188C8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F2C34-5BFB-D24E-BB05-8B867830BD91}"/>
              </a:ext>
            </a:extLst>
          </p:cNvPr>
          <p:cNvSpPr>
            <a:spLocks noGrp="1"/>
          </p:cNvSpPr>
          <p:nvPr>
            <p:ph type="sldNum" sz="quarter" idx="12"/>
          </p:nvPr>
        </p:nvSpPr>
        <p:spPr/>
        <p:txBody>
          <a:bodyPr/>
          <a:lstStyle/>
          <a:p>
            <a:fld id="{F560677C-9621-7D47-9732-2248E2A4A7B4}" type="slidenum">
              <a:rPr lang="en-US"/>
              <a:t>‹#›</a:t>
            </a:fld>
            <a:endParaRPr lang="en-US"/>
          </a:p>
        </p:txBody>
      </p:sp>
    </p:spTree>
    <p:extLst>
      <p:ext uri="{BB962C8B-B14F-4D97-AF65-F5344CB8AC3E}">
        <p14:creationId xmlns:p14="http://schemas.microsoft.com/office/powerpoint/2010/main" val="3745645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4E9B-884B-064E-9A8C-3ACEE8198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B45BC3-A036-4147-9777-134B3139F2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BA8A9-C32C-6B45-A9E0-2C780DEB25A8}"/>
              </a:ext>
            </a:extLst>
          </p:cNvPr>
          <p:cNvSpPr>
            <a:spLocks noGrp="1"/>
          </p:cNvSpPr>
          <p:nvPr>
            <p:ph type="dt" sz="half" idx="10"/>
          </p:nvPr>
        </p:nvSpPr>
        <p:spPr/>
        <p:txBody>
          <a:bodyPr/>
          <a:lstStyle/>
          <a:p>
            <a:fld id="{C17DEA8B-A59C-454F-92F1-5471EE401DCA}" type="datetimeFigureOut">
              <a:rPr lang="en-US"/>
              <a:t>5/8/2021</a:t>
            </a:fld>
            <a:endParaRPr lang="en-US"/>
          </a:p>
        </p:txBody>
      </p:sp>
      <p:sp>
        <p:nvSpPr>
          <p:cNvPr id="5" name="Footer Placeholder 4">
            <a:extLst>
              <a:ext uri="{FF2B5EF4-FFF2-40B4-BE49-F238E27FC236}">
                <a16:creationId xmlns:a16="http://schemas.microsoft.com/office/drawing/2014/main" id="{B37D1FC7-34FE-A348-889B-D5F986522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4152C-2A47-0F45-A28A-312FAF63B2B7}"/>
              </a:ext>
            </a:extLst>
          </p:cNvPr>
          <p:cNvSpPr>
            <a:spLocks noGrp="1"/>
          </p:cNvSpPr>
          <p:nvPr>
            <p:ph type="sldNum" sz="quarter" idx="12"/>
          </p:nvPr>
        </p:nvSpPr>
        <p:spPr/>
        <p:txBody>
          <a:bodyPr/>
          <a:lstStyle/>
          <a:p>
            <a:fld id="{F560677C-9621-7D47-9732-2248E2A4A7B4}" type="slidenum">
              <a:rPr lang="en-US"/>
              <a:t>‹#›</a:t>
            </a:fld>
            <a:endParaRPr lang="en-US"/>
          </a:p>
        </p:txBody>
      </p:sp>
    </p:spTree>
    <p:extLst>
      <p:ext uri="{BB962C8B-B14F-4D97-AF65-F5344CB8AC3E}">
        <p14:creationId xmlns:p14="http://schemas.microsoft.com/office/powerpoint/2010/main" val="2087850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88BEA1-B0CA-E249-B199-2DA1E4CEF5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1998F6-F750-934E-8F39-6D5E647D53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C35D5-8A17-4D49-8D40-1DC3A0DA9AD9}"/>
              </a:ext>
            </a:extLst>
          </p:cNvPr>
          <p:cNvSpPr>
            <a:spLocks noGrp="1"/>
          </p:cNvSpPr>
          <p:nvPr>
            <p:ph type="dt" sz="half" idx="10"/>
          </p:nvPr>
        </p:nvSpPr>
        <p:spPr/>
        <p:txBody>
          <a:bodyPr/>
          <a:lstStyle/>
          <a:p>
            <a:fld id="{C17DEA8B-A59C-454F-92F1-5471EE401DCA}" type="datetimeFigureOut">
              <a:rPr lang="en-US"/>
              <a:t>5/8/2021</a:t>
            </a:fld>
            <a:endParaRPr lang="en-US"/>
          </a:p>
        </p:txBody>
      </p:sp>
      <p:sp>
        <p:nvSpPr>
          <p:cNvPr id="5" name="Footer Placeholder 4">
            <a:extLst>
              <a:ext uri="{FF2B5EF4-FFF2-40B4-BE49-F238E27FC236}">
                <a16:creationId xmlns:a16="http://schemas.microsoft.com/office/drawing/2014/main" id="{3783E0DA-C73B-FA42-A115-457378077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ADE08-BE98-4A44-BC42-30D1091E9718}"/>
              </a:ext>
            </a:extLst>
          </p:cNvPr>
          <p:cNvSpPr>
            <a:spLocks noGrp="1"/>
          </p:cNvSpPr>
          <p:nvPr>
            <p:ph type="sldNum" sz="quarter" idx="12"/>
          </p:nvPr>
        </p:nvSpPr>
        <p:spPr/>
        <p:txBody>
          <a:bodyPr/>
          <a:lstStyle/>
          <a:p>
            <a:fld id="{F560677C-9621-7D47-9732-2248E2A4A7B4}" type="slidenum">
              <a:rPr lang="en-US"/>
              <a:t>‹#›</a:t>
            </a:fld>
            <a:endParaRPr lang="en-US"/>
          </a:p>
        </p:txBody>
      </p:sp>
    </p:spTree>
    <p:extLst>
      <p:ext uri="{BB962C8B-B14F-4D97-AF65-F5344CB8AC3E}">
        <p14:creationId xmlns:p14="http://schemas.microsoft.com/office/powerpoint/2010/main" val="620162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0835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E5B0-32DF-CB4F-940E-AF8CC2471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F6AB4-FEF2-C541-BD75-75F1805C5F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2B2F0-5D35-3B47-8CA8-2188FABD9925}"/>
              </a:ext>
            </a:extLst>
          </p:cNvPr>
          <p:cNvSpPr>
            <a:spLocks noGrp="1"/>
          </p:cNvSpPr>
          <p:nvPr>
            <p:ph type="dt" sz="half" idx="10"/>
          </p:nvPr>
        </p:nvSpPr>
        <p:spPr/>
        <p:txBody>
          <a:bodyPr/>
          <a:lstStyle/>
          <a:p>
            <a:fld id="{C17DEA8B-A59C-454F-92F1-5471EE401DCA}" type="datetimeFigureOut">
              <a:rPr lang="en-US"/>
              <a:t>5/8/2021</a:t>
            </a:fld>
            <a:endParaRPr lang="en-US"/>
          </a:p>
        </p:txBody>
      </p:sp>
      <p:sp>
        <p:nvSpPr>
          <p:cNvPr id="5" name="Footer Placeholder 4">
            <a:extLst>
              <a:ext uri="{FF2B5EF4-FFF2-40B4-BE49-F238E27FC236}">
                <a16:creationId xmlns:a16="http://schemas.microsoft.com/office/drawing/2014/main" id="{8AF625D5-034D-2F4A-A898-FA873FD4B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61963-64F7-A445-9AFF-7127C69A302A}"/>
              </a:ext>
            </a:extLst>
          </p:cNvPr>
          <p:cNvSpPr>
            <a:spLocks noGrp="1"/>
          </p:cNvSpPr>
          <p:nvPr>
            <p:ph type="sldNum" sz="quarter" idx="12"/>
          </p:nvPr>
        </p:nvSpPr>
        <p:spPr/>
        <p:txBody>
          <a:bodyPr/>
          <a:lstStyle/>
          <a:p>
            <a:fld id="{F560677C-9621-7D47-9732-2248E2A4A7B4}" type="slidenum">
              <a:rPr lang="en-US"/>
              <a:t>‹#›</a:t>
            </a:fld>
            <a:endParaRPr lang="en-US"/>
          </a:p>
        </p:txBody>
      </p:sp>
    </p:spTree>
    <p:extLst>
      <p:ext uri="{BB962C8B-B14F-4D97-AF65-F5344CB8AC3E}">
        <p14:creationId xmlns:p14="http://schemas.microsoft.com/office/powerpoint/2010/main" val="295030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7370-D881-4847-AA8A-33A178D36D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5A564E-BE22-5040-AC64-7BEEB9FE34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8E0224-95B5-6448-BD27-E7CB1084DDB1}"/>
              </a:ext>
            </a:extLst>
          </p:cNvPr>
          <p:cNvSpPr>
            <a:spLocks noGrp="1"/>
          </p:cNvSpPr>
          <p:nvPr>
            <p:ph type="dt" sz="half" idx="10"/>
          </p:nvPr>
        </p:nvSpPr>
        <p:spPr/>
        <p:txBody>
          <a:bodyPr/>
          <a:lstStyle/>
          <a:p>
            <a:fld id="{C17DEA8B-A59C-454F-92F1-5471EE401DCA}" type="datetimeFigureOut">
              <a:rPr lang="en-US"/>
              <a:t>5/8/2021</a:t>
            </a:fld>
            <a:endParaRPr lang="en-US"/>
          </a:p>
        </p:txBody>
      </p:sp>
      <p:sp>
        <p:nvSpPr>
          <p:cNvPr id="5" name="Footer Placeholder 4">
            <a:extLst>
              <a:ext uri="{FF2B5EF4-FFF2-40B4-BE49-F238E27FC236}">
                <a16:creationId xmlns:a16="http://schemas.microsoft.com/office/drawing/2014/main" id="{988D42CD-2E10-5D48-A6A1-A1D36BD53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7E4B7-8EF3-1E45-9B10-80F349A4CD88}"/>
              </a:ext>
            </a:extLst>
          </p:cNvPr>
          <p:cNvSpPr>
            <a:spLocks noGrp="1"/>
          </p:cNvSpPr>
          <p:nvPr>
            <p:ph type="sldNum" sz="quarter" idx="12"/>
          </p:nvPr>
        </p:nvSpPr>
        <p:spPr/>
        <p:txBody>
          <a:bodyPr/>
          <a:lstStyle/>
          <a:p>
            <a:fld id="{F560677C-9621-7D47-9732-2248E2A4A7B4}" type="slidenum">
              <a:rPr lang="en-US"/>
              <a:t>‹#›</a:t>
            </a:fld>
            <a:endParaRPr lang="en-US"/>
          </a:p>
        </p:txBody>
      </p:sp>
    </p:spTree>
    <p:extLst>
      <p:ext uri="{BB962C8B-B14F-4D97-AF65-F5344CB8AC3E}">
        <p14:creationId xmlns:p14="http://schemas.microsoft.com/office/powerpoint/2010/main" val="3731498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9B95-48D4-AE44-94C5-B946EF71B0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3AA5BF-CA95-6E4F-B221-70DC3D912F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1FFBC1-C435-5C4E-9B3B-7B2ADB36A3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B2FDBB-3F21-7D41-A0A3-4A3ED586E7FC}"/>
              </a:ext>
            </a:extLst>
          </p:cNvPr>
          <p:cNvSpPr>
            <a:spLocks noGrp="1"/>
          </p:cNvSpPr>
          <p:nvPr>
            <p:ph type="dt" sz="half" idx="10"/>
          </p:nvPr>
        </p:nvSpPr>
        <p:spPr/>
        <p:txBody>
          <a:bodyPr/>
          <a:lstStyle/>
          <a:p>
            <a:fld id="{C17DEA8B-A59C-454F-92F1-5471EE401DCA}" type="datetimeFigureOut">
              <a:rPr lang="en-US"/>
              <a:t>5/8/2021</a:t>
            </a:fld>
            <a:endParaRPr lang="en-US"/>
          </a:p>
        </p:txBody>
      </p:sp>
      <p:sp>
        <p:nvSpPr>
          <p:cNvPr id="6" name="Footer Placeholder 5">
            <a:extLst>
              <a:ext uri="{FF2B5EF4-FFF2-40B4-BE49-F238E27FC236}">
                <a16:creationId xmlns:a16="http://schemas.microsoft.com/office/drawing/2014/main" id="{C4626D43-EF96-1140-BB9B-EEA7C2872C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7D16E6-B6BF-A14C-8443-E31FE62B714B}"/>
              </a:ext>
            </a:extLst>
          </p:cNvPr>
          <p:cNvSpPr>
            <a:spLocks noGrp="1"/>
          </p:cNvSpPr>
          <p:nvPr>
            <p:ph type="sldNum" sz="quarter" idx="12"/>
          </p:nvPr>
        </p:nvSpPr>
        <p:spPr/>
        <p:txBody>
          <a:bodyPr/>
          <a:lstStyle/>
          <a:p>
            <a:fld id="{F560677C-9621-7D47-9732-2248E2A4A7B4}" type="slidenum">
              <a:rPr lang="en-US"/>
              <a:t>‹#›</a:t>
            </a:fld>
            <a:endParaRPr lang="en-US"/>
          </a:p>
        </p:txBody>
      </p:sp>
    </p:spTree>
    <p:extLst>
      <p:ext uri="{BB962C8B-B14F-4D97-AF65-F5344CB8AC3E}">
        <p14:creationId xmlns:p14="http://schemas.microsoft.com/office/powerpoint/2010/main" val="352708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9679-0778-5F45-8B70-7CE4CCBB6C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74FD64-ECC6-7B43-A27E-EC027DA0E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E411D-55C2-A74F-AE00-FB30A8D737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F264BA-433E-F542-8309-CD6CCDF6E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B4F40F-244B-F142-970D-E3E32B47CC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67F148-4547-B545-BC34-8379C5D66E16}"/>
              </a:ext>
            </a:extLst>
          </p:cNvPr>
          <p:cNvSpPr>
            <a:spLocks noGrp="1"/>
          </p:cNvSpPr>
          <p:nvPr>
            <p:ph type="dt" sz="half" idx="10"/>
          </p:nvPr>
        </p:nvSpPr>
        <p:spPr/>
        <p:txBody>
          <a:bodyPr/>
          <a:lstStyle/>
          <a:p>
            <a:fld id="{C17DEA8B-A59C-454F-92F1-5471EE401DCA}" type="datetimeFigureOut">
              <a:rPr lang="en-US"/>
              <a:t>5/8/2021</a:t>
            </a:fld>
            <a:endParaRPr lang="en-US"/>
          </a:p>
        </p:txBody>
      </p:sp>
      <p:sp>
        <p:nvSpPr>
          <p:cNvPr id="8" name="Footer Placeholder 7">
            <a:extLst>
              <a:ext uri="{FF2B5EF4-FFF2-40B4-BE49-F238E27FC236}">
                <a16:creationId xmlns:a16="http://schemas.microsoft.com/office/drawing/2014/main" id="{87A4C499-BB22-E44F-A7A4-EC58FD90F2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6FE553-54A8-1848-A72C-267A3D10021A}"/>
              </a:ext>
            </a:extLst>
          </p:cNvPr>
          <p:cNvSpPr>
            <a:spLocks noGrp="1"/>
          </p:cNvSpPr>
          <p:nvPr>
            <p:ph type="sldNum" sz="quarter" idx="12"/>
          </p:nvPr>
        </p:nvSpPr>
        <p:spPr/>
        <p:txBody>
          <a:bodyPr/>
          <a:lstStyle/>
          <a:p>
            <a:fld id="{F560677C-9621-7D47-9732-2248E2A4A7B4}" type="slidenum">
              <a:rPr lang="en-US"/>
              <a:t>‹#›</a:t>
            </a:fld>
            <a:endParaRPr lang="en-US"/>
          </a:p>
        </p:txBody>
      </p:sp>
    </p:spTree>
    <p:extLst>
      <p:ext uri="{BB962C8B-B14F-4D97-AF65-F5344CB8AC3E}">
        <p14:creationId xmlns:p14="http://schemas.microsoft.com/office/powerpoint/2010/main" val="2705473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1B9F-AF76-7C40-A509-BF07EF75C8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46743D-37BD-4841-B367-1B224A1E1E8C}"/>
              </a:ext>
            </a:extLst>
          </p:cNvPr>
          <p:cNvSpPr>
            <a:spLocks noGrp="1"/>
          </p:cNvSpPr>
          <p:nvPr>
            <p:ph type="dt" sz="half" idx="10"/>
          </p:nvPr>
        </p:nvSpPr>
        <p:spPr/>
        <p:txBody>
          <a:bodyPr/>
          <a:lstStyle/>
          <a:p>
            <a:fld id="{C17DEA8B-A59C-454F-92F1-5471EE401DCA}" type="datetimeFigureOut">
              <a:rPr lang="en-US"/>
              <a:t>5/8/2021</a:t>
            </a:fld>
            <a:endParaRPr lang="en-US"/>
          </a:p>
        </p:txBody>
      </p:sp>
      <p:sp>
        <p:nvSpPr>
          <p:cNvPr id="4" name="Footer Placeholder 3">
            <a:extLst>
              <a:ext uri="{FF2B5EF4-FFF2-40B4-BE49-F238E27FC236}">
                <a16:creationId xmlns:a16="http://schemas.microsoft.com/office/drawing/2014/main" id="{F44210DB-F0F7-2245-94F4-BC19EDF903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BA63CF-6388-4545-956C-6BD3679B3436}"/>
              </a:ext>
            </a:extLst>
          </p:cNvPr>
          <p:cNvSpPr>
            <a:spLocks noGrp="1"/>
          </p:cNvSpPr>
          <p:nvPr>
            <p:ph type="sldNum" sz="quarter" idx="12"/>
          </p:nvPr>
        </p:nvSpPr>
        <p:spPr/>
        <p:txBody>
          <a:bodyPr/>
          <a:lstStyle/>
          <a:p>
            <a:fld id="{F560677C-9621-7D47-9732-2248E2A4A7B4}" type="slidenum">
              <a:rPr lang="en-US"/>
              <a:t>‹#›</a:t>
            </a:fld>
            <a:endParaRPr lang="en-US"/>
          </a:p>
        </p:txBody>
      </p:sp>
    </p:spTree>
    <p:extLst>
      <p:ext uri="{BB962C8B-B14F-4D97-AF65-F5344CB8AC3E}">
        <p14:creationId xmlns:p14="http://schemas.microsoft.com/office/powerpoint/2010/main" val="1226318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1AC7D-7071-0346-B51B-FAF4B996FC3A}"/>
              </a:ext>
            </a:extLst>
          </p:cNvPr>
          <p:cNvSpPr>
            <a:spLocks noGrp="1"/>
          </p:cNvSpPr>
          <p:nvPr>
            <p:ph type="dt" sz="half" idx="10"/>
          </p:nvPr>
        </p:nvSpPr>
        <p:spPr/>
        <p:txBody>
          <a:bodyPr/>
          <a:lstStyle/>
          <a:p>
            <a:fld id="{C17DEA8B-A59C-454F-92F1-5471EE401DCA}" type="datetimeFigureOut">
              <a:rPr lang="en-US"/>
              <a:t>5/8/2021</a:t>
            </a:fld>
            <a:endParaRPr lang="en-US"/>
          </a:p>
        </p:txBody>
      </p:sp>
      <p:sp>
        <p:nvSpPr>
          <p:cNvPr id="3" name="Footer Placeholder 2">
            <a:extLst>
              <a:ext uri="{FF2B5EF4-FFF2-40B4-BE49-F238E27FC236}">
                <a16:creationId xmlns:a16="http://schemas.microsoft.com/office/drawing/2014/main" id="{6F5FEB04-4DDA-504E-88E8-5C3B23025E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D8EF60-422C-424F-8F53-36C7FA6B8E74}"/>
              </a:ext>
            </a:extLst>
          </p:cNvPr>
          <p:cNvSpPr>
            <a:spLocks noGrp="1"/>
          </p:cNvSpPr>
          <p:nvPr>
            <p:ph type="sldNum" sz="quarter" idx="12"/>
          </p:nvPr>
        </p:nvSpPr>
        <p:spPr/>
        <p:txBody>
          <a:bodyPr/>
          <a:lstStyle/>
          <a:p>
            <a:fld id="{F560677C-9621-7D47-9732-2248E2A4A7B4}" type="slidenum">
              <a:rPr lang="en-US"/>
              <a:t>‹#›</a:t>
            </a:fld>
            <a:endParaRPr lang="en-US"/>
          </a:p>
        </p:txBody>
      </p:sp>
    </p:spTree>
    <p:extLst>
      <p:ext uri="{BB962C8B-B14F-4D97-AF65-F5344CB8AC3E}">
        <p14:creationId xmlns:p14="http://schemas.microsoft.com/office/powerpoint/2010/main" val="259711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7256-DE16-084B-9876-978B6B874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6ED397-C901-A447-B9EA-E1B2B581C3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47B925-0698-8F47-8119-99BF22CB3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0CC6A-C8B9-C34D-B470-0DC30A7F025B}"/>
              </a:ext>
            </a:extLst>
          </p:cNvPr>
          <p:cNvSpPr>
            <a:spLocks noGrp="1"/>
          </p:cNvSpPr>
          <p:nvPr>
            <p:ph type="dt" sz="half" idx="10"/>
          </p:nvPr>
        </p:nvSpPr>
        <p:spPr/>
        <p:txBody>
          <a:bodyPr/>
          <a:lstStyle/>
          <a:p>
            <a:fld id="{C17DEA8B-A59C-454F-92F1-5471EE401DCA}" type="datetimeFigureOut">
              <a:rPr lang="en-US"/>
              <a:t>5/8/2021</a:t>
            </a:fld>
            <a:endParaRPr lang="en-US"/>
          </a:p>
        </p:txBody>
      </p:sp>
      <p:sp>
        <p:nvSpPr>
          <p:cNvPr id="6" name="Footer Placeholder 5">
            <a:extLst>
              <a:ext uri="{FF2B5EF4-FFF2-40B4-BE49-F238E27FC236}">
                <a16:creationId xmlns:a16="http://schemas.microsoft.com/office/drawing/2014/main" id="{B75FD636-FFF5-5E4E-8BC9-D849994FB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C38101-F53A-FC43-8157-9369F784A82A}"/>
              </a:ext>
            </a:extLst>
          </p:cNvPr>
          <p:cNvSpPr>
            <a:spLocks noGrp="1"/>
          </p:cNvSpPr>
          <p:nvPr>
            <p:ph type="sldNum" sz="quarter" idx="12"/>
          </p:nvPr>
        </p:nvSpPr>
        <p:spPr/>
        <p:txBody>
          <a:bodyPr/>
          <a:lstStyle/>
          <a:p>
            <a:fld id="{F560677C-9621-7D47-9732-2248E2A4A7B4}" type="slidenum">
              <a:rPr lang="en-US"/>
              <a:t>‹#›</a:t>
            </a:fld>
            <a:endParaRPr lang="en-US"/>
          </a:p>
        </p:txBody>
      </p:sp>
    </p:spTree>
    <p:extLst>
      <p:ext uri="{BB962C8B-B14F-4D97-AF65-F5344CB8AC3E}">
        <p14:creationId xmlns:p14="http://schemas.microsoft.com/office/powerpoint/2010/main" val="3252879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20E5-7E6C-AB4E-B78A-FF7B33A2B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F7C1BF-E881-1E46-A086-DE24B22F3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A58AF0-9BE1-424D-BAC0-134486A1D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1FCE9-C079-2746-B932-D21AE0B5D5FA}"/>
              </a:ext>
            </a:extLst>
          </p:cNvPr>
          <p:cNvSpPr>
            <a:spLocks noGrp="1"/>
          </p:cNvSpPr>
          <p:nvPr>
            <p:ph type="dt" sz="half" idx="10"/>
          </p:nvPr>
        </p:nvSpPr>
        <p:spPr/>
        <p:txBody>
          <a:bodyPr/>
          <a:lstStyle/>
          <a:p>
            <a:fld id="{C17DEA8B-A59C-454F-92F1-5471EE401DCA}" type="datetimeFigureOut">
              <a:rPr lang="en-US"/>
              <a:t>5/8/2021</a:t>
            </a:fld>
            <a:endParaRPr lang="en-US"/>
          </a:p>
        </p:txBody>
      </p:sp>
      <p:sp>
        <p:nvSpPr>
          <p:cNvPr id="6" name="Footer Placeholder 5">
            <a:extLst>
              <a:ext uri="{FF2B5EF4-FFF2-40B4-BE49-F238E27FC236}">
                <a16:creationId xmlns:a16="http://schemas.microsoft.com/office/drawing/2014/main" id="{CB7F36DE-1EA4-D043-8C94-496AB13BEE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1A55B3-0A83-884A-98CA-6A78C7BE95C9}"/>
              </a:ext>
            </a:extLst>
          </p:cNvPr>
          <p:cNvSpPr>
            <a:spLocks noGrp="1"/>
          </p:cNvSpPr>
          <p:nvPr>
            <p:ph type="sldNum" sz="quarter" idx="12"/>
          </p:nvPr>
        </p:nvSpPr>
        <p:spPr/>
        <p:txBody>
          <a:bodyPr/>
          <a:lstStyle/>
          <a:p>
            <a:fld id="{F560677C-9621-7D47-9732-2248E2A4A7B4}" type="slidenum">
              <a:rPr lang="en-US"/>
              <a:t>‹#›</a:t>
            </a:fld>
            <a:endParaRPr lang="en-US"/>
          </a:p>
        </p:txBody>
      </p:sp>
    </p:spTree>
    <p:extLst>
      <p:ext uri="{BB962C8B-B14F-4D97-AF65-F5344CB8AC3E}">
        <p14:creationId xmlns:p14="http://schemas.microsoft.com/office/powerpoint/2010/main" val="1897030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E2D82-8E21-AC45-AD76-278F91043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4D4277-9B25-AA49-8264-2CE1BB4BD8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6A307-2C41-2D4F-BC63-4D15CEE0DB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DEA8B-A59C-454F-92F1-5471EE401DCA}" type="datetimeFigureOut">
              <a:rPr lang="en-US"/>
              <a:t>5/8/2021</a:t>
            </a:fld>
            <a:endParaRPr lang="en-US"/>
          </a:p>
        </p:txBody>
      </p:sp>
      <p:sp>
        <p:nvSpPr>
          <p:cNvPr id="5" name="Footer Placeholder 4">
            <a:extLst>
              <a:ext uri="{FF2B5EF4-FFF2-40B4-BE49-F238E27FC236}">
                <a16:creationId xmlns:a16="http://schemas.microsoft.com/office/drawing/2014/main" id="{1E7A3DC4-9227-2343-9662-F0BFD7766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73B8B5-4B64-9B49-B7C0-EE28A2259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0677C-9621-7D47-9732-2248E2A4A7B4}" type="slidenum">
              <a:rPr lang="en-US"/>
              <a:t>‹#›</a:t>
            </a:fld>
            <a:endParaRPr lang="en-US"/>
          </a:p>
        </p:txBody>
      </p:sp>
    </p:spTree>
    <p:extLst>
      <p:ext uri="{BB962C8B-B14F-4D97-AF65-F5344CB8AC3E}">
        <p14:creationId xmlns:p14="http://schemas.microsoft.com/office/powerpoint/2010/main" val="2994949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gif" /><Relationship Id="rId2" Type="http://schemas.openxmlformats.org/officeDocument/2006/relationships/notesSlide" Target="../notesSlides/notesSlide1.xml" /><Relationship Id="rId1" Type="http://schemas.openxmlformats.org/officeDocument/2006/relationships/slideLayout" Target="../slideLayouts/slideLayout12.xml" /><Relationship Id="rId5" Type="http://schemas.openxmlformats.org/officeDocument/2006/relationships/image" Target="../media/image5.jpeg" /><Relationship Id="rId4" Type="http://schemas.openxmlformats.org/officeDocument/2006/relationships/image" Target="../media/image4.jpeg" /></Relationships>
</file>

<file path=ppt/slides/_rels/slide20.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 Id="rId4" Type="http://schemas.openxmlformats.org/officeDocument/2006/relationships/image" Target="../media/image30.jpeg" /></Relationships>
</file>

<file path=ppt/slides/_rels/slide21.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hyperlink" Target="https://bn.m.wikipedia.org/wiki/%E0%A6%A1%E0%A6%BF%E0%A6%B8%E0%A7%87%E0%A6%AE%E0%A7%8D%E0%A6%AC%E0%A6%B0_%E0%A7%A9" TargetMode="Externa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12.jpeg" /></Relationships>
</file>

<file path=ppt/slides/_rels/slide8.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4196952" y="365125"/>
            <a:ext cx="7156847" cy="1724422"/>
          </a:xfrm>
        </p:spPr>
        <p:txBody>
          <a:bodyPr>
            <a:normAutofit/>
          </a:bodyPr>
          <a:lstStyle/>
          <a:p>
            <a:r>
              <a:rPr lang="en-US" sz="5400" b="1">
                <a:solidFill>
                  <a:schemeClr val="bg1"/>
                </a:solidFill>
              </a:rPr>
              <a:t>মনোবিজ্ঞানের ক্লাসে সবাইকে স্বাগতম</a:t>
            </a:r>
          </a:p>
        </p:txBody>
      </p:sp>
      <p:pic>
        <p:nvPicPr>
          <p:cNvPr id="4" name="Picture 4">
            <a:extLst>
              <a:ext uri="{FF2B5EF4-FFF2-40B4-BE49-F238E27FC236}">
                <a16:creationId xmlns:a16="http://schemas.microsoft.com/office/drawing/2014/main" id="{E8B85C51-055A-4B42-969D-DC5CC572E7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2969" y="2363390"/>
            <a:ext cx="10460830" cy="4280298"/>
          </a:xfrm>
        </p:spPr>
      </p:pic>
    </p:spTree>
    <p:extLst>
      <p:ext uri="{BB962C8B-B14F-4D97-AF65-F5344CB8AC3E}">
        <p14:creationId xmlns:p14="http://schemas.microsoft.com/office/powerpoint/2010/main" val="10674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4768452" y="-232570"/>
            <a:ext cx="6067425" cy="1635125"/>
          </a:xfrm>
        </p:spPr>
        <p:txBody>
          <a:bodyPr/>
          <a:lstStyle/>
          <a:p>
            <a:r>
              <a:rPr lang="en-US" b="1">
                <a:solidFill>
                  <a:schemeClr val="bg1"/>
                </a:solidFill>
              </a:rPr>
              <a:t>বুদ্ধি প্রতিবন্ধিতার কারণঃ</a:t>
            </a:r>
          </a:p>
        </p:txBody>
      </p:sp>
      <p:pic>
        <p:nvPicPr>
          <p:cNvPr id="4" name="Picture 4">
            <a:extLst>
              <a:ext uri="{FF2B5EF4-FFF2-40B4-BE49-F238E27FC236}">
                <a16:creationId xmlns:a16="http://schemas.microsoft.com/office/drawing/2014/main" id="{333FCC1C-6847-5B40-B1DA-8B668F60A3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594" y="3982174"/>
            <a:ext cx="5627487" cy="2939093"/>
          </a:xfrm>
        </p:spPr>
      </p:pic>
      <p:pic>
        <p:nvPicPr>
          <p:cNvPr id="5" name="Picture 5">
            <a:extLst>
              <a:ext uri="{FF2B5EF4-FFF2-40B4-BE49-F238E27FC236}">
                <a16:creationId xmlns:a16="http://schemas.microsoft.com/office/drawing/2014/main" id="{F69EA4D0-5B69-2446-B03F-FAC07B454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784" y="3729818"/>
            <a:ext cx="6067425" cy="3170099"/>
          </a:xfrm>
          <a:prstGeom prst="rect">
            <a:avLst/>
          </a:prstGeom>
        </p:spPr>
      </p:pic>
      <p:sp>
        <p:nvSpPr>
          <p:cNvPr id="6" name="TextBox 5">
            <a:extLst>
              <a:ext uri="{FF2B5EF4-FFF2-40B4-BE49-F238E27FC236}">
                <a16:creationId xmlns:a16="http://schemas.microsoft.com/office/drawing/2014/main" id="{B0FF2BEC-109B-654B-BCD8-DCAEF9682F88}"/>
              </a:ext>
            </a:extLst>
          </p:cNvPr>
          <p:cNvSpPr txBox="1"/>
          <p:nvPr/>
        </p:nvSpPr>
        <p:spPr>
          <a:xfrm>
            <a:off x="3210518" y="812075"/>
            <a:ext cx="9183291" cy="3170099"/>
          </a:xfrm>
          <a:prstGeom prst="rect">
            <a:avLst/>
          </a:prstGeom>
          <a:noFill/>
        </p:spPr>
        <p:txBody>
          <a:bodyPr wrap="square" rtlCol="0">
            <a:spAutoFit/>
          </a:bodyPr>
          <a:lstStyle/>
          <a:p>
            <a:pPr algn="l"/>
            <a:r>
              <a:rPr lang="en-US" sz="4000" b="1"/>
              <a:t>৫/ মস্তিষ্কে অত্যাধিক পানি(Hydrocephaly) :এই রোগে মাথার খুলি অস্বাভাবিক বড় হয়ে থাকে।সেরিবোস্পাইনাল ফ্লুইড জমা হবার ফলে খুলি বড় হয়।ফলে অন্ধত্ব, বধিরতা, প্যারালাইসিস হতে পারে।</a:t>
            </a:r>
          </a:p>
        </p:txBody>
      </p:sp>
    </p:spTree>
    <p:extLst>
      <p:ext uri="{BB962C8B-B14F-4D97-AF65-F5344CB8AC3E}">
        <p14:creationId xmlns:p14="http://schemas.microsoft.com/office/powerpoint/2010/main" val="227851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4836318" y="-126336"/>
            <a:ext cx="6067425" cy="1635125"/>
          </a:xfrm>
        </p:spPr>
        <p:txBody>
          <a:bodyPr/>
          <a:lstStyle/>
          <a:p>
            <a:r>
              <a:rPr lang="en-US" b="1">
                <a:solidFill>
                  <a:schemeClr val="bg1"/>
                </a:solidFill>
              </a:rPr>
              <a:t>বুদ্ধি প্রতিবন্ধিতার কারণঃ</a:t>
            </a:r>
          </a:p>
        </p:txBody>
      </p:sp>
      <p:pic>
        <p:nvPicPr>
          <p:cNvPr id="4" name="Picture 4">
            <a:extLst>
              <a:ext uri="{FF2B5EF4-FFF2-40B4-BE49-F238E27FC236}">
                <a16:creationId xmlns:a16="http://schemas.microsoft.com/office/drawing/2014/main" id="{18A2B6C4-EF71-4F47-8F14-BE31F182D5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974" y="2813050"/>
            <a:ext cx="5304236" cy="3856038"/>
          </a:xfrm>
        </p:spPr>
      </p:pic>
      <p:pic>
        <p:nvPicPr>
          <p:cNvPr id="5" name="Picture 5">
            <a:extLst>
              <a:ext uri="{FF2B5EF4-FFF2-40B4-BE49-F238E27FC236}">
                <a16:creationId xmlns:a16="http://schemas.microsoft.com/office/drawing/2014/main" id="{7D521118-875D-2444-AE63-5EBF2F97F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210" y="2813051"/>
            <a:ext cx="5001816" cy="3856038"/>
          </a:xfrm>
          <a:prstGeom prst="rect">
            <a:avLst/>
          </a:prstGeom>
        </p:spPr>
      </p:pic>
      <p:sp>
        <p:nvSpPr>
          <p:cNvPr id="6" name="TextBox 5">
            <a:extLst>
              <a:ext uri="{FF2B5EF4-FFF2-40B4-BE49-F238E27FC236}">
                <a16:creationId xmlns:a16="http://schemas.microsoft.com/office/drawing/2014/main" id="{58FD9455-E793-1B4C-89F1-4378C218CCC7}"/>
              </a:ext>
            </a:extLst>
          </p:cNvPr>
          <p:cNvSpPr txBox="1"/>
          <p:nvPr/>
        </p:nvSpPr>
        <p:spPr>
          <a:xfrm>
            <a:off x="4836318" y="2514600"/>
            <a:ext cx="1828800" cy="1828800"/>
          </a:xfrm>
          <a:prstGeom prst="rect">
            <a:avLst/>
          </a:prstGeom>
          <a:noFill/>
        </p:spPr>
        <p:txBody>
          <a:bodyPr wrap="square" rtlCol="0">
            <a:spAutoFit/>
          </a:bodyPr>
          <a:lstStyle/>
          <a:p>
            <a:pPr algn="l"/>
            <a:endParaRPr lang="en-US"/>
          </a:p>
        </p:txBody>
      </p:sp>
      <p:sp>
        <p:nvSpPr>
          <p:cNvPr id="7" name="TextBox 6">
            <a:extLst>
              <a:ext uri="{FF2B5EF4-FFF2-40B4-BE49-F238E27FC236}">
                <a16:creationId xmlns:a16="http://schemas.microsoft.com/office/drawing/2014/main" id="{CC07D7B0-BDA3-2243-91EF-766E99AA1C79}"/>
              </a:ext>
            </a:extLst>
          </p:cNvPr>
          <p:cNvSpPr txBox="1"/>
          <p:nvPr/>
        </p:nvSpPr>
        <p:spPr>
          <a:xfrm>
            <a:off x="4550568" y="985048"/>
            <a:ext cx="7290199" cy="1938992"/>
          </a:xfrm>
          <a:prstGeom prst="rect">
            <a:avLst/>
          </a:prstGeom>
          <a:noFill/>
        </p:spPr>
        <p:txBody>
          <a:bodyPr wrap="square" rtlCol="0">
            <a:spAutoFit/>
          </a:bodyPr>
          <a:lstStyle/>
          <a:p>
            <a:pPr algn="l"/>
            <a:r>
              <a:rPr lang="en-US" sz="4000" b="1">
                <a:solidFill>
                  <a:schemeClr val="accent1">
                    <a:lumMod val="40000"/>
                    <a:lumOff val="60000"/>
                  </a:schemeClr>
                </a:solidFill>
              </a:rPr>
              <a:t>৬/ পুষ্টিঃগর্ভবতী মায়ের পুষ্টির ঘাটতি হলে অনেক সময় শিশু প্রতিবন্ধী হতে পারে। </a:t>
            </a:r>
          </a:p>
        </p:txBody>
      </p:sp>
    </p:spTree>
    <p:extLst>
      <p:ext uri="{BB962C8B-B14F-4D97-AF65-F5344CB8AC3E}">
        <p14:creationId xmlns:p14="http://schemas.microsoft.com/office/powerpoint/2010/main" val="845471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 calcmode="lin" valueType="num">
                                      <p:cBhvr>
                                        <p:cTn id="1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5456039" y="-397534"/>
            <a:ext cx="6067425" cy="1635125"/>
          </a:xfrm>
        </p:spPr>
        <p:txBody>
          <a:bodyPr/>
          <a:lstStyle/>
          <a:p>
            <a:r>
              <a:rPr lang="en-US" b="1">
                <a:solidFill>
                  <a:schemeClr val="bg1"/>
                </a:solidFill>
              </a:rPr>
              <a:t>বুদ্ধি প্রতিবন্ধিতার কারণঃ</a:t>
            </a:r>
          </a:p>
        </p:txBody>
      </p:sp>
      <p:pic>
        <p:nvPicPr>
          <p:cNvPr id="4" name="Picture 4">
            <a:extLst>
              <a:ext uri="{FF2B5EF4-FFF2-40B4-BE49-F238E27FC236}">
                <a16:creationId xmlns:a16="http://schemas.microsoft.com/office/drawing/2014/main" id="{E10684B0-CBE0-1447-A2AC-4A5C0BFA8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80" y="2990850"/>
            <a:ext cx="5830490" cy="3731253"/>
          </a:xfrm>
          <a:prstGeom prst="rect">
            <a:avLst/>
          </a:prstGeom>
        </p:spPr>
      </p:pic>
      <p:pic>
        <p:nvPicPr>
          <p:cNvPr id="5" name="Picture 5">
            <a:extLst>
              <a:ext uri="{FF2B5EF4-FFF2-40B4-BE49-F238E27FC236}">
                <a16:creationId xmlns:a16="http://schemas.microsoft.com/office/drawing/2014/main" id="{5F88B1AD-26CE-2C4B-9428-05BBD0573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770" y="2990850"/>
            <a:ext cx="5670950" cy="3820125"/>
          </a:xfrm>
          <a:prstGeom prst="rect">
            <a:avLst/>
          </a:prstGeom>
        </p:spPr>
      </p:pic>
      <p:sp>
        <p:nvSpPr>
          <p:cNvPr id="6" name="TextBox 5">
            <a:extLst>
              <a:ext uri="{FF2B5EF4-FFF2-40B4-BE49-F238E27FC236}">
                <a16:creationId xmlns:a16="http://schemas.microsoft.com/office/drawing/2014/main" id="{886BCF24-41E4-8047-9487-FA35AA03197D}"/>
              </a:ext>
            </a:extLst>
          </p:cNvPr>
          <p:cNvSpPr txBox="1"/>
          <p:nvPr/>
        </p:nvSpPr>
        <p:spPr>
          <a:xfrm>
            <a:off x="4541639" y="2514600"/>
            <a:ext cx="1828800" cy="1828800"/>
          </a:xfrm>
          <a:prstGeom prst="rect">
            <a:avLst/>
          </a:prstGeom>
          <a:noFill/>
        </p:spPr>
        <p:txBody>
          <a:bodyPr wrap="square" rtlCol="0">
            <a:spAutoFit/>
          </a:bodyPr>
          <a:lstStyle/>
          <a:p>
            <a:pPr algn="l"/>
            <a:endParaRPr lang="en-US"/>
          </a:p>
        </p:txBody>
      </p:sp>
      <p:sp>
        <p:nvSpPr>
          <p:cNvPr id="7" name="TextBox 6">
            <a:extLst>
              <a:ext uri="{FF2B5EF4-FFF2-40B4-BE49-F238E27FC236}">
                <a16:creationId xmlns:a16="http://schemas.microsoft.com/office/drawing/2014/main" id="{F8353E16-DBAF-FD48-AEC1-BFDC472956EC}"/>
              </a:ext>
            </a:extLst>
          </p:cNvPr>
          <p:cNvSpPr txBox="1"/>
          <p:nvPr/>
        </p:nvSpPr>
        <p:spPr>
          <a:xfrm>
            <a:off x="4435077" y="590727"/>
            <a:ext cx="7756923" cy="3908762"/>
          </a:xfrm>
          <a:prstGeom prst="rect">
            <a:avLst/>
          </a:prstGeom>
          <a:noFill/>
        </p:spPr>
        <p:txBody>
          <a:bodyPr wrap="square" rtlCol="0">
            <a:spAutoFit/>
          </a:bodyPr>
          <a:lstStyle/>
          <a:p>
            <a:pPr algn="l"/>
            <a:r>
              <a:rPr lang="en-US" sz="4000" b="1">
                <a:solidFill>
                  <a:schemeClr val="accent1">
                    <a:lumMod val="50000"/>
                  </a:schemeClr>
                </a:solidFill>
              </a:rPr>
              <a:t>৭/ প্রসবকাল ও প্রসব পরবর্তী সময়ঃ</a:t>
            </a:r>
            <a:r>
              <a:rPr lang="en-US" sz="2800" b="1">
                <a:solidFill>
                  <a:schemeClr val="bg1"/>
                </a:solidFill>
              </a:rPr>
              <a:t>জন্মের সময় ফরসেপের ব্যবহার, এসব প্রক্রিয়ায় দীর্ঘসূত্রিতা, জন্মের সময় মস্তিষ্কে আঘাত বা অক্সিজেনের অভাব হলে,অপুষ্ট সন্তান প্রসব হলে,ওজন কম হলে,নির্দিষ্ট সময় অতিবাহিত হবার পর শিশু প্রসব  না হলে, সদ্যপ্রসূত শিশুর রক্তক্ষরণ বা হঠাৎ কোনো দূর্ঘটনার কারণে প্রতিবন্ধিতা দেখা দেয়।</a:t>
            </a:r>
          </a:p>
        </p:txBody>
      </p:sp>
    </p:spTree>
    <p:extLst>
      <p:ext uri="{BB962C8B-B14F-4D97-AF65-F5344CB8AC3E}">
        <p14:creationId xmlns:p14="http://schemas.microsoft.com/office/powerpoint/2010/main" val="3035618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 calcmode="lin" valueType="num">
                                      <p:cBhvr>
                                        <p:cTn id="2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5286374" y="-295672"/>
            <a:ext cx="6067425" cy="1635125"/>
          </a:xfrm>
        </p:spPr>
        <p:txBody>
          <a:bodyPr/>
          <a:lstStyle/>
          <a:p>
            <a:r>
              <a:rPr lang="en-US" b="1">
                <a:solidFill>
                  <a:schemeClr val="bg1"/>
                </a:solidFill>
              </a:rPr>
              <a:t>বুদ্ধি প্রতিবন্ধিতার কারণঃ</a:t>
            </a:r>
          </a:p>
        </p:txBody>
      </p:sp>
      <p:pic>
        <p:nvPicPr>
          <p:cNvPr id="4" name="Picture 4">
            <a:extLst>
              <a:ext uri="{FF2B5EF4-FFF2-40B4-BE49-F238E27FC236}">
                <a16:creationId xmlns:a16="http://schemas.microsoft.com/office/drawing/2014/main" id="{F4094805-3D27-144E-ABC4-CC57DA121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87" y="2553494"/>
            <a:ext cx="10544712" cy="4153694"/>
          </a:xfrm>
          <a:prstGeom prst="rect">
            <a:avLst/>
          </a:prstGeom>
        </p:spPr>
      </p:pic>
      <p:sp>
        <p:nvSpPr>
          <p:cNvPr id="5" name="TextBox 4">
            <a:extLst>
              <a:ext uri="{FF2B5EF4-FFF2-40B4-BE49-F238E27FC236}">
                <a16:creationId xmlns:a16="http://schemas.microsoft.com/office/drawing/2014/main" id="{FCC82F77-D127-2345-BB40-164B7699DF11}"/>
              </a:ext>
            </a:extLst>
          </p:cNvPr>
          <p:cNvSpPr txBox="1"/>
          <p:nvPr/>
        </p:nvSpPr>
        <p:spPr>
          <a:xfrm>
            <a:off x="4375548" y="546090"/>
            <a:ext cx="8311156" cy="2800767"/>
          </a:xfrm>
          <a:prstGeom prst="rect">
            <a:avLst/>
          </a:prstGeom>
          <a:noFill/>
        </p:spPr>
        <p:txBody>
          <a:bodyPr wrap="square" rtlCol="0">
            <a:spAutoFit/>
          </a:bodyPr>
          <a:lstStyle/>
          <a:p>
            <a:pPr algn="l"/>
            <a:r>
              <a:rPr lang="en-US" sz="4400" b="1"/>
              <a:t>৮/ নিকট আত্মীয়ের বিবাহঃখালাতো,মামাতো,চাচাতো,ফুফাতো ভাইবোনের মধ্যে বিবাহ হলে সন্তান প্রতিবন্ধী হতে পারে ।</a:t>
            </a:r>
          </a:p>
        </p:txBody>
      </p:sp>
    </p:spTree>
    <p:extLst>
      <p:ext uri="{BB962C8B-B14F-4D97-AF65-F5344CB8AC3E}">
        <p14:creationId xmlns:p14="http://schemas.microsoft.com/office/powerpoint/2010/main" val="36071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4868761" y="-363141"/>
            <a:ext cx="6067425" cy="1635125"/>
          </a:xfrm>
        </p:spPr>
        <p:txBody>
          <a:bodyPr/>
          <a:lstStyle/>
          <a:p>
            <a:r>
              <a:rPr lang="en-US" b="1">
                <a:solidFill>
                  <a:schemeClr val="bg1"/>
                </a:solidFill>
              </a:rPr>
              <a:t>বুদ্ধি প্রতিবন্ধিতার কারণঃ</a:t>
            </a:r>
          </a:p>
        </p:txBody>
      </p:sp>
      <p:pic>
        <p:nvPicPr>
          <p:cNvPr id="4" name="Picture 4">
            <a:extLst>
              <a:ext uri="{FF2B5EF4-FFF2-40B4-BE49-F238E27FC236}">
                <a16:creationId xmlns:a16="http://schemas.microsoft.com/office/drawing/2014/main" id="{F8263EA4-AF3B-2345-8EE0-A5E6C9384B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4639" y="3214688"/>
            <a:ext cx="10419159" cy="3441700"/>
          </a:xfrm>
        </p:spPr>
      </p:pic>
      <p:sp>
        <p:nvSpPr>
          <p:cNvPr id="5" name="TextBox 4">
            <a:extLst>
              <a:ext uri="{FF2B5EF4-FFF2-40B4-BE49-F238E27FC236}">
                <a16:creationId xmlns:a16="http://schemas.microsoft.com/office/drawing/2014/main" id="{3079661C-8FE9-C14F-BB25-45C5589337E9}"/>
              </a:ext>
            </a:extLst>
          </p:cNvPr>
          <p:cNvSpPr txBox="1"/>
          <p:nvPr/>
        </p:nvSpPr>
        <p:spPr>
          <a:xfrm>
            <a:off x="3987997" y="914797"/>
            <a:ext cx="8579049" cy="2123658"/>
          </a:xfrm>
          <a:prstGeom prst="rect">
            <a:avLst/>
          </a:prstGeom>
          <a:noFill/>
        </p:spPr>
        <p:txBody>
          <a:bodyPr wrap="square" rtlCol="0">
            <a:spAutoFit/>
          </a:bodyPr>
          <a:lstStyle/>
          <a:p>
            <a:pPr algn="l"/>
            <a:r>
              <a:rPr lang="en-US" sz="4400" b="1"/>
              <a:t>৯/ পরিবেশঃমৃদু বুদ্ধি প্রতিবন্ধীদের প্রায় সকলেই </a:t>
            </a:r>
            <a:r>
              <a:rPr lang="as-IN" sz="4400" b="1"/>
              <a:t>দারিদ্র ক্লিষ্ট,অনুন্নত ও ত্রুটিপূর্ণ  পরিবার</a:t>
            </a:r>
            <a:r>
              <a:rPr lang="en-US" sz="4400" b="1"/>
              <a:t> থেকে আসে।</a:t>
            </a:r>
          </a:p>
        </p:txBody>
      </p:sp>
    </p:spTree>
    <p:extLst>
      <p:ext uri="{BB962C8B-B14F-4D97-AF65-F5344CB8AC3E}">
        <p14:creationId xmlns:p14="http://schemas.microsoft.com/office/powerpoint/2010/main" val="3292136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5286374" y="365126"/>
            <a:ext cx="6067425" cy="206374"/>
          </a:xfrm>
        </p:spPr>
        <p:txBody>
          <a:bodyPr/>
          <a:lstStyle/>
          <a:p>
            <a:r>
              <a:rPr lang="en-US" b="1">
                <a:solidFill>
                  <a:schemeClr val="bg1"/>
                </a:solidFill>
              </a:rPr>
              <a:t>বুদ্ধি প্রতিবন্ধিতার কারণঃ</a:t>
            </a:r>
          </a:p>
        </p:txBody>
      </p:sp>
      <p:pic>
        <p:nvPicPr>
          <p:cNvPr id="3" name="Picture 3">
            <a:extLst>
              <a:ext uri="{FF2B5EF4-FFF2-40B4-BE49-F238E27FC236}">
                <a16:creationId xmlns:a16="http://schemas.microsoft.com/office/drawing/2014/main" id="{2A9A591E-51CF-9541-99D8-695CA28CC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4" y="3196828"/>
            <a:ext cx="11218295" cy="3482578"/>
          </a:xfrm>
          <a:prstGeom prst="rect">
            <a:avLst/>
          </a:prstGeom>
        </p:spPr>
      </p:pic>
      <p:sp>
        <p:nvSpPr>
          <p:cNvPr id="4" name="TextBox 3">
            <a:extLst>
              <a:ext uri="{FF2B5EF4-FFF2-40B4-BE49-F238E27FC236}">
                <a16:creationId xmlns:a16="http://schemas.microsoft.com/office/drawing/2014/main" id="{6D3F6ACB-E332-2B41-A246-A5FBA59336ED}"/>
              </a:ext>
            </a:extLst>
          </p:cNvPr>
          <p:cNvSpPr txBox="1"/>
          <p:nvPr/>
        </p:nvSpPr>
        <p:spPr>
          <a:xfrm>
            <a:off x="4613076" y="2514600"/>
            <a:ext cx="1828800" cy="1828800"/>
          </a:xfrm>
          <a:prstGeom prst="rect">
            <a:avLst/>
          </a:prstGeom>
          <a:noFill/>
        </p:spPr>
        <p:txBody>
          <a:bodyPr wrap="square" rtlCol="0">
            <a:spAutoFit/>
          </a:bodyPr>
          <a:lstStyle/>
          <a:p>
            <a:pPr algn="l"/>
            <a:endParaRPr lang="en-US"/>
          </a:p>
        </p:txBody>
      </p:sp>
      <p:sp>
        <p:nvSpPr>
          <p:cNvPr id="5" name="TextBox 4">
            <a:extLst>
              <a:ext uri="{FF2B5EF4-FFF2-40B4-BE49-F238E27FC236}">
                <a16:creationId xmlns:a16="http://schemas.microsoft.com/office/drawing/2014/main" id="{9BEB1175-B3C2-C744-86FE-36271D4D864F}"/>
              </a:ext>
            </a:extLst>
          </p:cNvPr>
          <p:cNvSpPr txBox="1"/>
          <p:nvPr/>
        </p:nvSpPr>
        <p:spPr>
          <a:xfrm>
            <a:off x="3898701" y="807640"/>
            <a:ext cx="8084940" cy="2862322"/>
          </a:xfrm>
          <a:prstGeom prst="rect">
            <a:avLst/>
          </a:prstGeom>
          <a:noFill/>
        </p:spPr>
        <p:txBody>
          <a:bodyPr wrap="square" rtlCol="0">
            <a:spAutoFit/>
          </a:bodyPr>
          <a:lstStyle/>
          <a:p>
            <a:pPr algn="l"/>
            <a:r>
              <a:rPr lang="en-US" sz="3600" b="1">
                <a:solidFill>
                  <a:srgbClr val="C00000"/>
                </a:solidFill>
              </a:rPr>
              <a:t>১০/ স্বামী-স্ত্রীর রক্তের জটিলতাঃ যেকোনো রক্তের গ্রুপের ক্ষেত্রে মায়ের আর.এইচ নেগেটিভ,বাবার আর.এইচ পজিটিভ হলে সেই সন্তান ক্ষতিগ্রস্ত হতে পারে। </a:t>
            </a:r>
          </a:p>
        </p:txBody>
      </p:sp>
    </p:spTree>
    <p:extLst>
      <p:ext uri="{BB962C8B-B14F-4D97-AF65-F5344CB8AC3E}">
        <p14:creationId xmlns:p14="http://schemas.microsoft.com/office/powerpoint/2010/main" val="2977715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D74927-8297-514D-BAE5-D20F480F57CC}"/>
              </a:ext>
            </a:extLst>
          </p:cNvPr>
          <p:cNvSpPr txBox="1">
            <a:spLocks noGrp="1"/>
          </p:cNvSpPr>
          <p:nvPr>
            <p:ph type="title"/>
          </p:nvPr>
        </p:nvSpPr>
        <p:spPr>
          <a:xfrm>
            <a:off x="5054202" y="365126"/>
            <a:ext cx="6299597" cy="315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বুদ্ধি প্রতিবন্ধিতার কারণঃ</a:t>
            </a:r>
          </a:p>
        </p:txBody>
      </p:sp>
      <p:pic>
        <p:nvPicPr>
          <p:cNvPr id="2" name="Picture 2">
            <a:extLst>
              <a:ext uri="{FF2B5EF4-FFF2-40B4-BE49-F238E27FC236}">
                <a16:creationId xmlns:a16="http://schemas.microsoft.com/office/drawing/2014/main" id="{06230025-B960-A749-8606-AC7ABCF0F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946" y="2728118"/>
            <a:ext cx="10456070" cy="4129882"/>
          </a:xfrm>
          <a:prstGeom prst="rect">
            <a:avLst/>
          </a:prstGeom>
        </p:spPr>
      </p:pic>
      <p:sp>
        <p:nvSpPr>
          <p:cNvPr id="3" name="TextBox 2">
            <a:extLst>
              <a:ext uri="{FF2B5EF4-FFF2-40B4-BE49-F238E27FC236}">
                <a16:creationId xmlns:a16="http://schemas.microsoft.com/office/drawing/2014/main" id="{73308DE2-5663-414C-9B5A-B4B7C2C8189F}"/>
              </a:ext>
            </a:extLst>
          </p:cNvPr>
          <p:cNvSpPr txBox="1"/>
          <p:nvPr/>
        </p:nvSpPr>
        <p:spPr>
          <a:xfrm>
            <a:off x="4916686" y="2514600"/>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AD387E62-A052-2B4C-99EB-ED8804BF4427}"/>
              </a:ext>
            </a:extLst>
          </p:cNvPr>
          <p:cNvSpPr txBox="1"/>
          <p:nvPr/>
        </p:nvSpPr>
        <p:spPr>
          <a:xfrm>
            <a:off x="4107656" y="640953"/>
            <a:ext cx="7941469" cy="2739211"/>
          </a:xfrm>
          <a:prstGeom prst="rect">
            <a:avLst/>
          </a:prstGeom>
          <a:noFill/>
        </p:spPr>
        <p:txBody>
          <a:bodyPr wrap="square" rtlCol="0">
            <a:spAutoFit/>
          </a:bodyPr>
          <a:lstStyle/>
          <a:p>
            <a:pPr algn="l"/>
            <a:r>
              <a:rPr lang="en-US" sz="4400" b="1"/>
              <a:t>১১/মায়ের বয়সঃ</a:t>
            </a:r>
            <a:r>
              <a:rPr lang="en-US" sz="2800" b="1">
                <a:solidFill>
                  <a:schemeClr val="bg1"/>
                </a:solidFill>
              </a:rPr>
              <a:t>চিকিৎসা বিজ্ঞানের তথ্য থেকে জানা যায় ২০-৩৫ বছরের মায়েরা গর্ভধারণের জন্য সবচেয়ে উপযোগী। এই সময়ের  আগে পরে শিশু জন্মগ্রহণ করলে শিশুর মানসিক বা বুদ্ধি প্রতিবন্ধী হতে পারে।</a:t>
            </a:r>
            <a:r>
              <a:rPr lang="en-US" sz="4400" b="1"/>
              <a:t> </a:t>
            </a:r>
          </a:p>
        </p:txBody>
      </p:sp>
    </p:spTree>
    <p:extLst>
      <p:ext uri="{BB962C8B-B14F-4D97-AF65-F5344CB8AC3E}">
        <p14:creationId xmlns:p14="http://schemas.microsoft.com/office/powerpoint/2010/main" val="1467621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D74927-8297-514D-BAE5-D20F480F57CC}"/>
              </a:ext>
            </a:extLst>
          </p:cNvPr>
          <p:cNvSpPr txBox="1">
            <a:spLocks noGrp="1"/>
          </p:cNvSpPr>
          <p:nvPr>
            <p:ph type="title"/>
          </p:nvPr>
        </p:nvSpPr>
        <p:spPr>
          <a:xfrm>
            <a:off x="5054202" y="365126"/>
            <a:ext cx="6299597" cy="31591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বুদ্ধি প্রতিবন্ধিতার কারণঃ</a:t>
            </a:r>
          </a:p>
        </p:txBody>
      </p:sp>
      <p:pic>
        <p:nvPicPr>
          <p:cNvPr id="2" name="Picture 2">
            <a:extLst>
              <a:ext uri="{FF2B5EF4-FFF2-40B4-BE49-F238E27FC236}">
                <a16:creationId xmlns:a16="http://schemas.microsoft.com/office/drawing/2014/main" id="{800E61C1-5C01-6E4C-8CF7-4D5F33ED4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31" y="3013210"/>
            <a:ext cx="5845969" cy="3719774"/>
          </a:xfrm>
          <a:prstGeom prst="rect">
            <a:avLst/>
          </a:prstGeom>
        </p:spPr>
      </p:pic>
      <p:pic>
        <p:nvPicPr>
          <p:cNvPr id="3" name="Picture 3">
            <a:extLst>
              <a:ext uri="{FF2B5EF4-FFF2-40B4-BE49-F238E27FC236}">
                <a16:creationId xmlns:a16="http://schemas.microsoft.com/office/drawing/2014/main" id="{B25A923D-2DF3-E74F-9445-A6F051002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13210"/>
            <a:ext cx="6172200" cy="3719774"/>
          </a:xfrm>
          <a:prstGeom prst="rect">
            <a:avLst/>
          </a:prstGeom>
        </p:spPr>
      </p:pic>
      <p:sp>
        <p:nvSpPr>
          <p:cNvPr id="4" name="TextBox 3">
            <a:extLst>
              <a:ext uri="{FF2B5EF4-FFF2-40B4-BE49-F238E27FC236}">
                <a16:creationId xmlns:a16="http://schemas.microsoft.com/office/drawing/2014/main" id="{6BDFE9AB-EE5B-9D43-958A-74F435C5AA6D}"/>
              </a:ext>
            </a:extLst>
          </p:cNvPr>
          <p:cNvSpPr txBox="1"/>
          <p:nvPr/>
        </p:nvSpPr>
        <p:spPr>
          <a:xfrm>
            <a:off x="3333747" y="681038"/>
            <a:ext cx="9398796" cy="2800767"/>
          </a:xfrm>
          <a:prstGeom prst="rect">
            <a:avLst/>
          </a:prstGeom>
          <a:noFill/>
        </p:spPr>
        <p:txBody>
          <a:bodyPr wrap="square" rtlCol="0">
            <a:spAutoFit/>
          </a:bodyPr>
          <a:lstStyle/>
          <a:p>
            <a:pPr algn="l"/>
            <a:r>
              <a:rPr lang="en-US" sz="4400" b="1"/>
              <a:t>১২/দুর্ঘটনাঃউঁচু স্থান থেকে পড়ে গেলে বা গাড়ির সঙ্গে ধাক্কা লাগলে মস্তিষ্কের ক্ষতি হয় এবং মানসিক প্রতিবন্ধিতা দেখা দেয়।</a:t>
            </a:r>
          </a:p>
        </p:txBody>
      </p:sp>
    </p:spTree>
    <p:extLst>
      <p:ext uri="{BB962C8B-B14F-4D97-AF65-F5344CB8AC3E}">
        <p14:creationId xmlns:p14="http://schemas.microsoft.com/office/powerpoint/2010/main" val="1387605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D74927-8297-514D-BAE5-D20F480F57CC}"/>
              </a:ext>
            </a:extLst>
          </p:cNvPr>
          <p:cNvSpPr txBox="1">
            <a:spLocks noGrp="1"/>
          </p:cNvSpPr>
          <p:nvPr>
            <p:ph type="title"/>
          </p:nvPr>
        </p:nvSpPr>
        <p:spPr>
          <a:xfrm>
            <a:off x="4857749" y="206277"/>
            <a:ext cx="6299597" cy="31591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বুদ্ধি প্রতিবন্ধিতার কারণঃ</a:t>
            </a:r>
          </a:p>
        </p:txBody>
      </p:sp>
      <p:pic>
        <p:nvPicPr>
          <p:cNvPr id="2" name="Picture 2">
            <a:extLst>
              <a:ext uri="{FF2B5EF4-FFF2-40B4-BE49-F238E27FC236}">
                <a16:creationId xmlns:a16="http://schemas.microsoft.com/office/drawing/2014/main" id="{51C081CE-FD4F-1C4F-BA26-7D8B4470F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86" y="3206750"/>
            <a:ext cx="11045429" cy="3651250"/>
          </a:xfrm>
          <a:prstGeom prst="rect">
            <a:avLst/>
          </a:prstGeom>
        </p:spPr>
      </p:pic>
      <p:sp>
        <p:nvSpPr>
          <p:cNvPr id="3" name="TextBox 2">
            <a:extLst>
              <a:ext uri="{FF2B5EF4-FFF2-40B4-BE49-F238E27FC236}">
                <a16:creationId xmlns:a16="http://schemas.microsoft.com/office/drawing/2014/main" id="{BCE9F160-C928-864C-A725-C5B3DF0BC5FD}"/>
              </a:ext>
            </a:extLst>
          </p:cNvPr>
          <p:cNvSpPr txBox="1"/>
          <p:nvPr/>
        </p:nvSpPr>
        <p:spPr>
          <a:xfrm>
            <a:off x="4622006" y="2514600"/>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3B0822C3-0A43-4543-9A42-BE913793E8E2}"/>
              </a:ext>
            </a:extLst>
          </p:cNvPr>
          <p:cNvSpPr txBox="1"/>
          <p:nvPr/>
        </p:nvSpPr>
        <p:spPr>
          <a:xfrm>
            <a:off x="3185515" y="606564"/>
            <a:ext cx="8988626" cy="2862322"/>
          </a:xfrm>
          <a:prstGeom prst="rect">
            <a:avLst/>
          </a:prstGeom>
          <a:noFill/>
        </p:spPr>
        <p:txBody>
          <a:bodyPr wrap="square" rtlCol="0">
            <a:spAutoFit/>
          </a:bodyPr>
          <a:lstStyle/>
          <a:p>
            <a:pPr algn="l"/>
            <a:r>
              <a:rPr lang="en-US" sz="4000" b="1"/>
              <a:t>১৩/ পরিবেশ  দূষণঃ </a:t>
            </a:r>
            <a:r>
              <a:rPr lang="en-US" sz="2800" b="1">
                <a:solidFill>
                  <a:schemeClr val="bg1"/>
                </a:solidFill>
              </a:rPr>
              <a:t>জলাশয়ের দূষিত পানির মাছের মধ্যে পারদ শরীরে প্রবেশ করলে বিষক্রিয়া ঘটায়,ঠিক  তেমনিভাবে যানবাহনের,কারখানার  ধোঁয়া,রং ইত্যাদির মাধ্যমে সীসার বিষ শরীরে প্রবেশ করলে কিডনি ও মস্তিষ্কের ক্ষতি হয়,রক্তশূন্যতা দেখা দেয়,মানসিক প্রতিবন্ধিতা দেখা দেয়।</a:t>
            </a:r>
          </a:p>
        </p:txBody>
      </p:sp>
    </p:spTree>
    <p:extLst>
      <p:ext uri="{BB962C8B-B14F-4D97-AF65-F5344CB8AC3E}">
        <p14:creationId xmlns:p14="http://schemas.microsoft.com/office/powerpoint/2010/main" val="2363208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D74927-8297-514D-BAE5-D20F480F57CC}"/>
              </a:ext>
            </a:extLst>
          </p:cNvPr>
          <p:cNvSpPr txBox="1">
            <a:spLocks noGrp="1"/>
          </p:cNvSpPr>
          <p:nvPr>
            <p:ph type="title"/>
          </p:nvPr>
        </p:nvSpPr>
        <p:spPr>
          <a:xfrm rot="10800000" flipV="1">
            <a:off x="5054201" y="196453"/>
            <a:ext cx="6299597" cy="16867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বুদ্ধি প্রতিবন্ধিতার কারণঃ</a:t>
            </a:r>
          </a:p>
        </p:txBody>
      </p:sp>
      <p:pic>
        <p:nvPicPr>
          <p:cNvPr id="2" name="Picture 2">
            <a:extLst>
              <a:ext uri="{FF2B5EF4-FFF2-40B4-BE49-F238E27FC236}">
                <a16:creationId xmlns:a16="http://schemas.microsoft.com/office/drawing/2014/main" id="{F0EDBDE4-9023-A247-8B63-A78B69D69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31" y="3429000"/>
            <a:ext cx="10721579" cy="3429000"/>
          </a:xfrm>
          <a:prstGeom prst="rect">
            <a:avLst/>
          </a:prstGeom>
        </p:spPr>
      </p:pic>
      <p:sp>
        <p:nvSpPr>
          <p:cNvPr id="3" name="TextBox 2">
            <a:extLst>
              <a:ext uri="{FF2B5EF4-FFF2-40B4-BE49-F238E27FC236}">
                <a16:creationId xmlns:a16="http://schemas.microsoft.com/office/drawing/2014/main" id="{91278D0F-FD8C-3C41-8F02-EB2CF5CF3FAA}"/>
              </a:ext>
            </a:extLst>
          </p:cNvPr>
          <p:cNvSpPr txBox="1"/>
          <p:nvPr/>
        </p:nvSpPr>
        <p:spPr>
          <a:xfrm>
            <a:off x="4764881" y="2514600"/>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BF40472A-8255-D34A-A80F-AA3AD0423F17}"/>
              </a:ext>
            </a:extLst>
          </p:cNvPr>
          <p:cNvSpPr txBox="1"/>
          <p:nvPr/>
        </p:nvSpPr>
        <p:spPr>
          <a:xfrm>
            <a:off x="3962397" y="282177"/>
            <a:ext cx="8483203" cy="3416320"/>
          </a:xfrm>
          <a:prstGeom prst="rect">
            <a:avLst/>
          </a:prstGeom>
          <a:noFill/>
        </p:spPr>
        <p:txBody>
          <a:bodyPr wrap="square" rtlCol="0">
            <a:spAutoFit/>
          </a:bodyPr>
          <a:lstStyle/>
          <a:p>
            <a:pPr algn="l"/>
            <a:r>
              <a:rPr lang="en-US" sz="4400" b="1"/>
              <a:t>১৪/খাদ্যে আয়োডিনের অভাবঃ</a:t>
            </a:r>
            <a:r>
              <a:rPr lang="en-US" sz="3200" b="1">
                <a:solidFill>
                  <a:schemeClr val="tx2">
                    <a:lumMod val="75000"/>
                  </a:schemeClr>
                </a:solidFill>
              </a:rPr>
              <a:t>শিশুদের খাদ্যে আয়োডিনের অভাবে থাইরয়েড গ্রন্থি কাজ করতে পারে না এবং শরীরে ক্যালসিয়ামকে কাজ লাগাতে পারে  না।তখন শিশুদের মধ্যে অস্থিবিকৃতি দেখা দেয়, মাথা ছোট হয়, মানসিক প্রতিবন্ধিতা দেখা দেয়।</a:t>
            </a:r>
            <a:endParaRPr lang="en-US" sz="4400" b="1">
              <a:solidFill>
                <a:schemeClr val="tx2">
                  <a:lumMod val="75000"/>
                </a:schemeClr>
              </a:solidFill>
            </a:endParaRPr>
          </a:p>
        </p:txBody>
      </p:sp>
    </p:spTree>
    <p:extLst>
      <p:ext uri="{BB962C8B-B14F-4D97-AF65-F5344CB8AC3E}">
        <p14:creationId xmlns:p14="http://schemas.microsoft.com/office/powerpoint/2010/main" val="1035461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33E9-AB03-4443-9C8F-F60AD29DA76B}"/>
              </a:ext>
            </a:extLst>
          </p:cNvPr>
          <p:cNvSpPr>
            <a:spLocks noGrp="1"/>
          </p:cNvSpPr>
          <p:nvPr>
            <p:ph type="title"/>
          </p:nvPr>
        </p:nvSpPr>
        <p:spPr>
          <a:xfrm>
            <a:off x="3259370" y="409539"/>
            <a:ext cx="10515600" cy="1188641"/>
          </a:xfrm>
        </p:spPr>
        <p:txBody>
          <a:bodyPr/>
          <a:lstStyle/>
          <a:p>
            <a:r>
              <a:rPr lang="en-US"/>
              <a:t>শিক্ষক পরিচিতি :</a:t>
            </a:r>
          </a:p>
        </p:txBody>
      </p:sp>
      <p:sp>
        <p:nvSpPr>
          <p:cNvPr id="3" name="Content Placeholder 2">
            <a:extLst>
              <a:ext uri="{FF2B5EF4-FFF2-40B4-BE49-F238E27FC236}">
                <a16:creationId xmlns:a16="http://schemas.microsoft.com/office/drawing/2014/main" id="{2B079101-34C6-2340-9CC6-5BACC2255038}"/>
              </a:ext>
            </a:extLst>
          </p:cNvPr>
          <p:cNvSpPr>
            <a:spLocks noGrp="1"/>
          </p:cNvSpPr>
          <p:nvPr>
            <p:ph sz="quarter" idx="13"/>
          </p:nvPr>
        </p:nvSpPr>
        <p:spPr>
          <a:xfrm>
            <a:off x="2420641" y="1798121"/>
            <a:ext cx="7041896" cy="1695235"/>
          </a:xfrm>
        </p:spPr>
        <p:txBody>
          <a:bodyPr>
            <a:noAutofit/>
          </a:bodyPr>
          <a:lstStyle/>
          <a:p>
            <a:r>
              <a:rPr lang="en-US" b="1"/>
              <a:t>ফারহানা তাসমিন</a:t>
            </a:r>
          </a:p>
          <a:p>
            <a:r>
              <a:rPr lang="en-US" b="1"/>
              <a:t>প্রভাষক ( মনোবিজ্ঞান)</a:t>
            </a:r>
          </a:p>
          <a:p>
            <a:r>
              <a:rPr lang="en-US" b="1"/>
              <a:t>আব্দুল আউয়াল বিশ্ববিদ্যালয় কলেজ,তেলিহাটি,শ্রীপুর, গাজীপুর। </a:t>
            </a:r>
            <a:endParaRPr lang="en-US"/>
          </a:p>
        </p:txBody>
      </p:sp>
      <p:sp>
        <p:nvSpPr>
          <p:cNvPr id="4" name="TextBox 3">
            <a:extLst>
              <a:ext uri="{FF2B5EF4-FFF2-40B4-BE49-F238E27FC236}">
                <a16:creationId xmlns:a16="http://schemas.microsoft.com/office/drawing/2014/main" id="{FEAE71DC-815C-3E4C-B3BC-0B4A1F2E0274}"/>
              </a:ext>
            </a:extLst>
          </p:cNvPr>
          <p:cNvSpPr txBox="1"/>
          <p:nvPr/>
        </p:nvSpPr>
        <p:spPr>
          <a:xfrm>
            <a:off x="0" y="0"/>
            <a:ext cx="12192000" cy="369332"/>
          </a:xfrm>
          <a:prstGeom prst="rect">
            <a:avLst/>
          </a:prstGeom>
          <a:solidFill>
            <a:schemeClr val="accent4">
              <a:lumMod val="20000"/>
              <a:lumOff val="80000"/>
            </a:schemeClr>
          </a:solidFill>
        </p:spPr>
        <p:txBody>
          <a:bodyPr wrap="square" rtlCol="0">
            <a:spAutoFit/>
          </a:bodyPr>
          <a:lstStyle/>
          <a:p>
            <a:pPr algn="l"/>
            <a:r>
              <a:rPr lang="en-US" b="1"/>
              <a:t>শিক্ষক পরিচিতি :</a:t>
            </a:r>
            <a:endParaRPr lang="en-US"/>
          </a:p>
        </p:txBody>
      </p:sp>
      <p:sp>
        <p:nvSpPr>
          <p:cNvPr id="5" name="Rectangle 4">
            <a:extLst>
              <a:ext uri="{FF2B5EF4-FFF2-40B4-BE49-F238E27FC236}">
                <a16:creationId xmlns:a16="http://schemas.microsoft.com/office/drawing/2014/main" id="{522B61AC-763C-C543-AFC6-4F0C23AA3010}"/>
              </a:ext>
            </a:extLst>
          </p:cNvPr>
          <p:cNvSpPr/>
          <p:nvPr/>
        </p:nvSpPr>
        <p:spPr>
          <a:xfrm>
            <a:off x="7911702" y="339329"/>
            <a:ext cx="4280297" cy="3798219"/>
          </a:xfrm>
          <a:prstGeom prst="rect">
            <a:avLst/>
          </a:prstGeom>
          <a:solidFill>
            <a:schemeClr val="accent6">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পাঠ পরিচিতিঃ</a:t>
            </a:r>
          </a:p>
          <a:p>
            <a:pPr algn="ctr"/>
            <a:r>
              <a:rPr lang="en-US" sz="2800" b="1">
                <a:solidFill>
                  <a:schemeClr val="tx1"/>
                </a:solidFill>
              </a:rPr>
              <a:t>উচ্চমাধ্যমিক মনোবিজ্ঞান ২য় পত্র</a:t>
            </a:r>
          </a:p>
          <a:p>
            <a:pPr algn="ctr"/>
            <a:r>
              <a:rPr lang="en-US" sz="2800" b="1">
                <a:solidFill>
                  <a:schemeClr val="tx1"/>
                </a:solidFill>
              </a:rPr>
              <a:t>বিষয় কোডঃ১২৪</a:t>
            </a:r>
          </a:p>
          <a:p>
            <a:pPr algn="ctr"/>
            <a:r>
              <a:rPr lang="en-US" sz="2800" b="1">
                <a:solidFill>
                  <a:schemeClr val="tx1"/>
                </a:solidFill>
              </a:rPr>
              <a:t>অধ্যায়ঃ বুদ্ধি   </a:t>
            </a:r>
          </a:p>
          <a:p>
            <a:pPr algn="ctr"/>
            <a:r>
              <a:rPr lang="en-US" sz="2800" b="1">
                <a:solidFill>
                  <a:schemeClr val="tx1"/>
                </a:solidFill>
              </a:rPr>
              <a:t> </a:t>
            </a:r>
          </a:p>
        </p:txBody>
      </p:sp>
      <p:pic>
        <p:nvPicPr>
          <p:cNvPr id="9" name="Picture 8">
            <a:extLst>
              <a:ext uri="{FF2B5EF4-FFF2-40B4-BE49-F238E27FC236}">
                <a16:creationId xmlns:a16="http://schemas.microsoft.com/office/drawing/2014/main" id="{FB765DE0-B6EC-6245-8595-DC256C1E4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7" y="3724312"/>
            <a:ext cx="12191999" cy="3133688"/>
          </a:xfrm>
          <a:prstGeom prst="rect">
            <a:avLst/>
          </a:prstGeom>
        </p:spPr>
      </p:pic>
      <p:sp>
        <p:nvSpPr>
          <p:cNvPr id="12" name="Rectangle 11">
            <a:extLst>
              <a:ext uri="{FF2B5EF4-FFF2-40B4-BE49-F238E27FC236}">
                <a16:creationId xmlns:a16="http://schemas.microsoft.com/office/drawing/2014/main" id="{34096EB3-1AC9-794F-B957-7C684113306E}"/>
              </a:ext>
            </a:extLst>
          </p:cNvPr>
          <p:cNvSpPr/>
          <p:nvPr/>
        </p:nvSpPr>
        <p:spPr>
          <a:xfrm>
            <a:off x="1106091" y="4436327"/>
            <a:ext cx="9979818" cy="19110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3">
            <a:extLst>
              <a:ext uri="{FF2B5EF4-FFF2-40B4-BE49-F238E27FC236}">
                <a16:creationId xmlns:a16="http://schemas.microsoft.com/office/drawing/2014/main" id="{47CB095D-722E-894E-B1D6-C6F92F453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091" y="4006218"/>
            <a:ext cx="9979818" cy="2512453"/>
          </a:xfrm>
          <a:prstGeom prst="rect">
            <a:avLst/>
          </a:prstGeom>
        </p:spPr>
      </p:pic>
      <p:pic>
        <p:nvPicPr>
          <p:cNvPr id="14" name="Picture 14">
            <a:extLst>
              <a:ext uri="{FF2B5EF4-FFF2-40B4-BE49-F238E27FC236}">
                <a16:creationId xmlns:a16="http://schemas.microsoft.com/office/drawing/2014/main" id="{BC3FA922-EF47-5944-9706-EC26488A6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308" y="4009736"/>
            <a:ext cx="11109723" cy="2642834"/>
          </a:xfrm>
          <a:prstGeom prst="rect">
            <a:avLst/>
          </a:prstGeom>
        </p:spPr>
      </p:pic>
    </p:spTree>
    <p:extLst>
      <p:ext uri="{BB962C8B-B14F-4D97-AF65-F5344CB8AC3E}">
        <p14:creationId xmlns:p14="http://schemas.microsoft.com/office/powerpoint/2010/main" val="2522039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4711303" y="-287071"/>
            <a:ext cx="7165182" cy="1662242"/>
          </a:xfrm>
        </p:spPr>
        <p:txBody>
          <a:bodyPr/>
          <a:lstStyle/>
          <a:p>
            <a:r>
              <a:rPr lang="en-US" b="1">
                <a:solidFill>
                  <a:schemeClr val="bg1"/>
                </a:solidFill>
              </a:rPr>
              <a:t>বুদ্ধি প্রতিবন্ধিতার প্রতিরোধঃ</a:t>
            </a:r>
          </a:p>
        </p:txBody>
      </p:sp>
      <p:pic>
        <p:nvPicPr>
          <p:cNvPr id="4" name="Picture 4">
            <a:extLst>
              <a:ext uri="{FF2B5EF4-FFF2-40B4-BE49-F238E27FC236}">
                <a16:creationId xmlns:a16="http://schemas.microsoft.com/office/drawing/2014/main" id="{18A2B6C4-EF71-4F47-8F14-BE31F182D5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974" y="3233340"/>
            <a:ext cx="5304236" cy="3435748"/>
          </a:xfrm>
        </p:spPr>
      </p:pic>
      <p:pic>
        <p:nvPicPr>
          <p:cNvPr id="5" name="Picture 5">
            <a:extLst>
              <a:ext uri="{FF2B5EF4-FFF2-40B4-BE49-F238E27FC236}">
                <a16:creationId xmlns:a16="http://schemas.microsoft.com/office/drawing/2014/main" id="{7D521118-875D-2444-AE63-5EBF2F97F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210" y="3233339"/>
            <a:ext cx="5001816" cy="3435749"/>
          </a:xfrm>
          <a:prstGeom prst="rect">
            <a:avLst/>
          </a:prstGeom>
        </p:spPr>
      </p:pic>
      <p:sp>
        <p:nvSpPr>
          <p:cNvPr id="6" name="TextBox 5">
            <a:extLst>
              <a:ext uri="{FF2B5EF4-FFF2-40B4-BE49-F238E27FC236}">
                <a16:creationId xmlns:a16="http://schemas.microsoft.com/office/drawing/2014/main" id="{58FD9455-E793-1B4C-89F1-4378C218CCC7}"/>
              </a:ext>
            </a:extLst>
          </p:cNvPr>
          <p:cNvSpPr txBox="1"/>
          <p:nvPr/>
        </p:nvSpPr>
        <p:spPr>
          <a:xfrm>
            <a:off x="4836318" y="2514600"/>
            <a:ext cx="1828800" cy="1828800"/>
          </a:xfrm>
          <a:prstGeom prst="rect">
            <a:avLst/>
          </a:prstGeom>
          <a:noFill/>
        </p:spPr>
        <p:txBody>
          <a:bodyPr wrap="square" rtlCol="0">
            <a:spAutoFit/>
          </a:bodyPr>
          <a:lstStyle/>
          <a:p>
            <a:pPr algn="l"/>
            <a:endParaRPr lang="en-US"/>
          </a:p>
        </p:txBody>
      </p:sp>
      <p:sp>
        <p:nvSpPr>
          <p:cNvPr id="7" name="TextBox 6">
            <a:extLst>
              <a:ext uri="{FF2B5EF4-FFF2-40B4-BE49-F238E27FC236}">
                <a16:creationId xmlns:a16="http://schemas.microsoft.com/office/drawing/2014/main" id="{CC07D7B0-BDA3-2243-91EF-766E99AA1C79}"/>
              </a:ext>
            </a:extLst>
          </p:cNvPr>
          <p:cNvSpPr txBox="1"/>
          <p:nvPr/>
        </p:nvSpPr>
        <p:spPr>
          <a:xfrm>
            <a:off x="3482578" y="755082"/>
            <a:ext cx="8709422" cy="2677656"/>
          </a:xfrm>
          <a:prstGeom prst="rect">
            <a:avLst/>
          </a:prstGeom>
          <a:noFill/>
        </p:spPr>
        <p:txBody>
          <a:bodyPr wrap="square" rtlCol="0">
            <a:spAutoFit/>
          </a:bodyPr>
          <a:lstStyle/>
          <a:p>
            <a:pPr algn="l"/>
            <a:r>
              <a:rPr lang="en-US" sz="2800" b="1"/>
              <a:t>গর্ভবতী মহিলাদের নিয়মিত ডাক্তার দেখানো হলে বুদ্ধি প্রতিবন্ধিতা কিছুটা হলেও প্রতিরোধ করা যায়।গর্ভবতী অবস্থায় মাকে পুষ্টিকর খাবার দেওয়ার মাধ্যমে প্রতিবন্ধিতা রোধ করা যায়।পরিবেশ বা দরিদ্রতার কারণে  যেসব প্রতিবন্ধিতা দেখা দেয় সেসব ক্ষেত্রে পরিবেশের সমৃদ্ধি করা যায়।</a:t>
            </a:r>
          </a:p>
        </p:txBody>
      </p:sp>
      <p:pic>
        <p:nvPicPr>
          <p:cNvPr id="9" name="Picture 9">
            <a:extLst>
              <a:ext uri="{FF2B5EF4-FFF2-40B4-BE49-F238E27FC236}">
                <a16:creationId xmlns:a16="http://schemas.microsoft.com/office/drawing/2014/main" id="{FD94C98C-06E5-4D4B-84D4-53591CC84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74" y="3249664"/>
            <a:ext cx="10481073" cy="3624660"/>
          </a:xfrm>
          <a:prstGeom prst="rect">
            <a:avLst/>
          </a:prstGeom>
        </p:spPr>
      </p:pic>
    </p:spTree>
    <p:extLst>
      <p:ext uri="{BB962C8B-B14F-4D97-AF65-F5344CB8AC3E}">
        <p14:creationId xmlns:p14="http://schemas.microsoft.com/office/powerpoint/2010/main" val="3045833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 calcmode="lin" valueType="num">
                                      <p:cBhvr>
                                        <p:cTn id="1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4269134" y="-91533"/>
            <a:ext cx="7554517" cy="1778000"/>
          </a:xfrm>
        </p:spPr>
        <p:txBody>
          <a:bodyPr/>
          <a:lstStyle/>
          <a:p>
            <a:r>
              <a:rPr lang="en-US" b="1"/>
              <a:t>বুদ্ধি প্রতিবন্ধিতার চিকিৎসা ও করণীয়ঃ</a:t>
            </a:r>
          </a:p>
        </p:txBody>
      </p:sp>
      <p:pic>
        <p:nvPicPr>
          <p:cNvPr id="4" name="Picture 4">
            <a:extLst>
              <a:ext uri="{FF2B5EF4-FFF2-40B4-BE49-F238E27FC236}">
                <a16:creationId xmlns:a16="http://schemas.microsoft.com/office/drawing/2014/main" id="{FE47B44E-FF7E-0F45-B4E4-6E7ADCC71A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9297" y="2347794"/>
            <a:ext cx="4833938" cy="3153092"/>
          </a:xfrm>
        </p:spPr>
      </p:pic>
      <p:sp>
        <p:nvSpPr>
          <p:cNvPr id="8" name="Thought Bubble: Cloud 7">
            <a:extLst>
              <a:ext uri="{FF2B5EF4-FFF2-40B4-BE49-F238E27FC236}">
                <a16:creationId xmlns:a16="http://schemas.microsoft.com/office/drawing/2014/main" id="{B714EE7D-0110-DB45-996E-D3E9C9DD541E}"/>
              </a:ext>
            </a:extLst>
          </p:cNvPr>
          <p:cNvSpPr/>
          <p:nvPr/>
        </p:nvSpPr>
        <p:spPr>
          <a:xfrm>
            <a:off x="8306990" y="2485787"/>
            <a:ext cx="4122539" cy="1777999"/>
          </a:xfrm>
          <a:prstGeom prst="cloudCallout">
            <a:avLst>
              <a:gd name="adj1" fmla="val -27115"/>
              <a:gd name="adj2" fmla="val -16601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আচরণমূলক চিকিৎসা </a:t>
            </a:r>
          </a:p>
        </p:txBody>
      </p:sp>
      <p:sp>
        <p:nvSpPr>
          <p:cNvPr id="10" name="Thought Bubble: Cloud 9">
            <a:extLst>
              <a:ext uri="{FF2B5EF4-FFF2-40B4-BE49-F238E27FC236}">
                <a16:creationId xmlns:a16="http://schemas.microsoft.com/office/drawing/2014/main" id="{C4BD5447-348D-4746-B9E8-37B30395A6B6}"/>
              </a:ext>
            </a:extLst>
          </p:cNvPr>
          <p:cNvSpPr/>
          <p:nvPr/>
        </p:nvSpPr>
        <p:spPr>
          <a:xfrm>
            <a:off x="8086726" y="3674944"/>
            <a:ext cx="4453533" cy="2215285"/>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বুদ্ধিভিত্তিক হস্তক্ষেপমূলক চিকিৎসা </a:t>
            </a:r>
          </a:p>
        </p:txBody>
      </p:sp>
      <p:sp>
        <p:nvSpPr>
          <p:cNvPr id="12" name="Thought Bubble: Cloud 11">
            <a:extLst>
              <a:ext uri="{FF2B5EF4-FFF2-40B4-BE49-F238E27FC236}">
                <a16:creationId xmlns:a16="http://schemas.microsoft.com/office/drawing/2014/main" id="{B329309C-2383-E34B-A50C-9C44859C195F}"/>
              </a:ext>
            </a:extLst>
          </p:cNvPr>
          <p:cNvSpPr/>
          <p:nvPr/>
        </p:nvSpPr>
        <p:spPr>
          <a:xfrm>
            <a:off x="7516565" y="5454004"/>
            <a:ext cx="4520654" cy="1611286"/>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কাউন্সেলিং </a:t>
            </a:r>
          </a:p>
        </p:txBody>
      </p:sp>
      <p:sp>
        <p:nvSpPr>
          <p:cNvPr id="14" name="Thought Bubble: Cloud 13">
            <a:extLst>
              <a:ext uri="{FF2B5EF4-FFF2-40B4-BE49-F238E27FC236}">
                <a16:creationId xmlns:a16="http://schemas.microsoft.com/office/drawing/2014/main" id="{BF33B74B-63F9-F144-AF63-0D5A36F19ECC}"/>
              </a:ext>
            </a:extLst>
          </p:cNvPr>
          <p:cNvSpPr/>
          <p:nvPr/>
        </p:nvSpPr>
        <p:spPr>
          <a:xfrm rot="10800000" flipV="1">
            <a:off x="3586758" y="5050855"/>
            <a:ext cx="5018484" cy="2075124"/>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ফিজিওথেরাপি </a:t>
            </a:r>
          </a:p>
        </p:txBody>
      </p:sp>
      <p:sp>
        <p:nvSpPr>
          <p:cNvPr id="16" name="Thought Bubble: Cloud 15">
            <a:extLst>
              <a:ext uri="{FF2B5EF4-FFF2-40B4-BE49-F238E27FC236}">
                <a16:creationId xmlns:a16="http://schemas.microsoft.com/office/drawing/2014/main" id="{357A288B-7825-8D41-8311-00B003C2F197}"/>
              </a:ext>
            </a:extLst>
          </p:cNvPr>
          <p:cNvSpPr/>
          <p:nvPr/>
        </p:nvSpPr>
        <p:spPr>
          <a:xfrm>
            <a:off x="-554235" y="4996140"/>
            <a:ext cx="4833937" cy="1831896"/>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স্পিচথেরাপি</a:t>
            </a:r>
          </a:p>
        </p:txBody>
      </p:sp>
      <p:sp>
        <p:nvSpPr>
          <p:cNvPr id="18" name="Thought Bubble: Cloud 17">
            <a:extLst>
              <a:ext uri="{FF2B5EF4-FFF2-40B4-BE49-F238E27FC236}">
                <a16:creationId xmlns:a16="http://schemas.microsoft.com/office/drawing/2014/main" id="{B7E80DE5-34BD-8246-B3DA-B21587758B40}"/>
              </a:ext>
            </a:extLst>
          </p:cNvPr>
          <p:cNvSpPr/>
          <p:nvPr/>
        </p:nvSpPr>
        <p:spPr>
          <a:xfrm>
            <a:off x="3770711" y="1205921"/>
            <a:ext cx="4833937" cy="1831896"/>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বিশেষ শিক্ষা ও প্রশিক্ষণ </a:t>
            </a:r>
          </a:p>
        </p:txBody>
      </p:sp>
      <p:sp>
        <p:nvSpPr>
          <p:cNvPr id="20" name="Thought Bubble: Cloud 19">
            <a:extLst>
              <a:ext uri="{FF2B5EF4-FFF2-40B4-BE49-F238E27FC236}">
                <a16:creationId xmlns:a16="http://schemas.microsoft.com/office/drawing/2014/main" id="{1D87EE23-2608-8846-8151-34F0DBE62C0A}"/>
              </a:ext>
            </a:extLst>
          </p:cNvPr>
          <p:cNvSpPr/>
          <p:nvPr/>
        </p:nvSpPr>
        <p:spPr>
          <a:xfrm>
            <a:off x="7548263" y="967772"/>
            <a:ext cx="4991996" cy="1578500"/>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বাসভবনভিত্তিক চিকিৎসা </a:t>
            </a:r>
          </a:p>
        </p:txBody>
      </p:sp>
      <p:sp>
        <p:nvSpPr>
          <p:cNvPr id="22" name="Thought Bubble: Cloud 21">
            <a:extLst>
              <a:ext uri="{FF2B5EF4-FFF2-40B4-BE49-F238E27FC236}">
                <a16:creationId xmlns:a16="http://schemas.microsoft.com/office/drawing/2014/main" id="{986A45BB-4186-9C45-B2FD-FFC853C72417}"/>
              </a:ext>
            </a:extLst>
          </p:cNvPr>
          <p:cNvSpPr/>
          <p:nvPr/>
        </p:nvSpPr>
        <p:spPr>
          <a:xfrm>
            <a:off x="-564803" y="3824678"/>
            <a:ext cx="4833937" cy="1831896"/>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মনোচিকিৎসা </a:t>
            </a:r>
          </a:p>
        </p:txBody>
      </p:sp>
      <p:sp>
        <p:nvSpPr>
          <p:cNvPr id="24" name="Thought Bubble: Cloud 23">
            <a:extLst>
              <a:ext uri="{FF2B5EF4-FFF2-40B4-BE49-F238E27FC236}">
                <a16:creationId xmlns:a16="http://schemas.microsoft.com/office/drawing/2014/main" id="{0D494660-E0F9-894C-AC53-3E829E229704}"/>
              </a:ext>
            </a:extLst>
          </p:cNvPr>
          <p:cNvSpPr/>
          <p:nvPr/>
        </p:nvSpPr>
        <p:spPr>
          <a:xfrm>
            <a:off x="-351235" y="2528576"/>
            <a:ext cx="4833937" cy="1831896"/>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পুনর্বাসন </a:t>
            </a:r>
          </a:p>
        </p:txBody>
      </p:sp>
    </p:spTree>
    <p:extLst>
      <p:ext uri="{BB962C8B-B14F-4D97-AF65-F5344CB8AC3E}">
        <p14:creationId xmlns:p14="http://schemas.microsoft.com/office/powerpoint/2010/main" val="565874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anim calcmode="lin" valueType="num">
                                      <p:cBhvr>
                                        <p:cTn id="17" dur="2000" fill="hold"/>
                                        <p:tgtEl>
                                          <p:spTgt spid="20"/>
                                        </p:tgtEl>
                                        <p:attrNameLst>
                                          <p:attrName>ppt_w</p:attrName>
                                        </p:attrNameLst>
                                      </p:cBhvr>
                                      <p:tavLst>
                                        <p:tav tm="0" fmla="#ppt_w*sin(2.5*pi*$)">
                                          <p:val>
                                            <p:fltVal val="0"/>
                                          </p:val>
                                        </p:tav>
                                        <p:tav tm="100000">
                                          <p:val>
                                            <p:fltVal val="1"/>
                                          </p:val>
                                        </p:tav>
                                      </p:tavLst>
                                    </p:anim>
                                    <p:anim calcmode="lin" valueType="num">
                                      <p:cBhvr>
                                        <p:cTn id="18"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anim calcmode="lin" valueType="num">
                                      <p:cBhvr>
                                        <p:cTn id="24" dur="2000" fill="hold"/>
                                        <p:tgtEl>
                                          <p:spTgt spid="8"/>
                                        </p:tgtEl>
                                        <p:attrNameLst>
                                          <p:attrName>ppt_w</p:attrName>
                                        </p:attrNameLst>
                                      </p:cBhvr>
                                      <p:tavLst>
                                        <p:tav tm="0" fmla="#ppt_w*sin(2.5*pi*$)">
                                          <p:val>
                                            <p:fltVal val="0"/>
                                          </p:val>
                                        </p:tav>
                                        <p:tav tm="100000">
                                          <p:val>
                                            <p:fltVal val="1"/>
                                          </p:val>
                                        </p:tav>
                                      </p:tavLst>
                                    </p:anim>
                                    <p:anim calcmode="lin" valueType="num">
                                      <p:cBhvr>
                                        <p:cTn id="2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anim calcmode="lin" valueType="num">
                                      <p:cBhvr>
                                        <p:cTn id="31" dur="2000" fill="hold"/>
                                        <p:tgtEl>
                                          <p:spTgt spid="10"/>
                                        </p:tgtEl>
                                        <p:attrNameLst>
                                          <p:attrName>ppt_w</p:attrName>
                                        </p:attrNameLst>
                                      </p:cBhvr>
                                      <p:tavLst>
                                        <p:tav tm="0" fmla="#ppt_w*sin(2.5*pi*$)">
                                          <p:val>
                                            <p:fltVal val="0"/>
                                          </p:val>
                                        </p:tav>
                                        <p:tav tm="100000">
                                          <p:val>
                                            <p:fltVal val="1"/>
                                          </p:val>
                                        </p:tav>
                                      </p:tavLst>
                                    </p:anim>
                                    <p:anim calcmode="lin" valueType="num">
                                      <p:cBhvr>
                                        <p:cTn id="3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anim calcmode="lin" valueType="num">
                                      <p:cBhvr>
                                        <p:cTn id="38" dur="2000" fill="hold"/>
                                        <p:tgtEl>
                                          <p:spTgt spid="12"/>
                                        </p:tgtEl>
                                        <p:attrNameLst>
                                          <p:attrName>ppt_w</p:attrName>
                                        </p:attrNameLst>
                                      </p:cBhvr>
                                      <p:tavLst>
                                        <p:tav tm="0" fmla="#ppt_w*sin(2.5*pi*$)">
                                          <p:val>
                                            <p:fltVal val="0"/>
                                          </p:val>
                                        </p:tav>
                                        <p:tav tm="100000">
                                          <p:val>
                                            <p:fltVal val="1"/>
                                          </p:val>
                                        </p:tav>
                                      </p:tavLst>
                                    </p:anim>
                                    <p:anim calcmode="lin" valueType="num">
                                      <p:cBhvr>
                                        <p:cTn id="3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000"/>
                                        <p:tgtEl>
                                          <p:spTgt spid="14"/>
                                        </p:tgtEl>
                                      </p:cBhvr>
                                    </p:animEffect>
                                    <p:anim calcmode="lin" valueType="num">
                                      <p:cBhvr>
                                        <p:cTn id="45" dur="2000" fill="hold"/>
                                        <p:tgtEl>
                                          <p:spTgt spid="14"/>
                                        </p:tgtEl>
                                        <p:attrNameLst>
                                          <p:attrName>ppt_w</p:attrName>
                                        </p:attrNameLst>
                                      </p:cBhvr>
                                      <p:tavLst>
                                        <p:tav tm="0" fmla="#ppt_w*sin(2.5*pi*$)">
                                          <p:val>
                                            <p:fltVal val="0"/>
                                          </p:val>
                                        </p:tav>
                                        <p:tav tm="100000">
                                          <p:val>
                                            <p:fltVal val="1"/>
                                          </p:val>
                                        </p:tav>
                                      </p:tavLst>
                                    </p:anim>
                                    <p:anim calcmode="lin" valueType="num">
                                      <p:cBhvr>
                                        <p:cTn id="4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2000"/>
                                        <p:tgtEl>
                                          <p:spTgt spid="16"/>
                                        </p:tgtEl>
                                      </p:cBhvr>
                                    </p:animEffect>
                                    <p:anim calcmode="lin" valueType="num">
                                      <p:cBhvr>
                                        <p:cTn id="52" dur="2000" fill="hold"/>
                                        <p:tgtEl>
                                          <p:spTgt spid="16"/>
                                        </p:tgtEl>
                                        <p:attrNameLst>
                                          <p:attrName>ppt_w</p:attrName>
                                        </p:attrNameLst>
                                      </p:cBhvr>
                                      <p:tavLst>
                                        <p:tav tm="0" fmla="#ppt_w*sin(2.5*pi*$)">
                                          <p:val>
                                            <p:fltVal val="0"/>
                                          </p:val>
                                        </p:tav>
                                        <p:tav tm="100000">
                                          <p:val>
                                            <p:fltVal val="1"/>
                                          </p:val>
                                        </p:tav>
                                      </p:tavLst>
                                    </p:anim>
                                    <p:anim calcmode="lin" valueType="num">
                                      <p:cBhvr>
                                        <p:cTn id="53"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0"/>
                                        <p:tgtEl>
                                          <p:spTgt spid="22"/>
                                        </p:tgtEl>
                                      </p:cBhvr>
                                    </p:animEffect>
                                    <p:anim calcmode="lin" valueType="num">
                                      <p:cBhvr>
                                        <p:cTn id="59" dur="2000" fill="hold"/>
                                        <p:tgtEl>
                                          <p:spTgt spid="22"/>
                                        </p:tgtEl>
                                        <p:attrNameLst>
                                          <p:attrName>ppt_w</p:attrName>
                                        </p:attrNameLst>
                                      </p:cBhvr>
                                      <p:tavLst>
                                        <p:tav tm="0" fmla="#ppt_w*sin(2.5*pi*$)">
                                          <p:val>
                                            <p:fltVal val="0"/>
                                          </p:val>
                                        </p:tav>
                                        <p:tav tm="100000">
                                          <p:val>
                                            <p:fltVal val="1"/>
                                          </p:val>
                                        </p:tav>
                                      </p:tavLst>
                                    </p:anim>
                                    <p:anim calcmode="lin" valueType="num">
                                      <p:cBhvr>
                                        <p:cTn id="60"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2000"/>
                                        <p:tgtEl>
                                          <p:spTgt spid="24"/>
                                        </p:tgtEl>
                                      </p:cBhvr>
                                    </p:animEffect>
                                    <p:anim calcmode="lin" valueType="num">
                                      <p:cBhvr>
                                        <p:cTn id="66" dur="2000" fill="hold"/>
                                        <p:tgtEl>
                                          <p:spTgt spid="24"/>
                                        </p:tgtEl>
                                        <p:attrNameLst>
                                          <p:attrName>ppt_w</p:attrName>
                                        </p:attrNameLst>
                                      </p:cBhvr>
                                      <p:tavLst>
                                        <p:tav tm="0" fmla="#ppt_w*sin(2.5*pi*$)">
                                          <p:val>
                                            <p:fltVal val="0"/>
                                          </p:val>
                                        </p:tav>
                                        <p:tav tm="100000">
                                          <p:val>
                                            <p:fltVal val="1"/>
                                          </p:val>
                                        </p:tav>
                                      </p:tavLst>
                                    </p:anim>
                                    <p:anim calcmode="lin" valueType="num">
                                      <p:cBhvr>
                                        <p:cTn id="67"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000"/>
                                        <p:tgtEl>
                                          <p:spTgt spid="18"/>
                                        </p:tgtEl>
                                      </p:cBhvr>
                                    </p:animEffect>
                                    <p:anim calcmode="lin" valueType="num">
                                      <p:cBhvr>
                                        <p:cTn id="73" dur="2000" fill="hold"/>
                                        <p:tgtEl>
                                          <p:spTgt spid="18"/>
                                        </p:tgtEl>
                                        <p:attrNameLst>
                                          <p:attrName>ppt_w</p:attrName>
                                        </p:attrNameLst>
                                      </p:cBhvr>
                                      <p:tavLst>
                                        <p:tav tm="0" fmla="#ppt_w*sin(2.5*pi*$)">
                                          <p:val>
                                            <p:fltVal val="0"/>
                                          </p:val>
                                        </p:tav>
                                        <p:tav tm="100000">
                                          <p:val>
                                            <p:fltVal val="1"/>
                                          </p:val>
                                        </p:tav>
                                      </p:tavLst>
                                    </p:anim>
                                    <p:anim calcmode="lin" valueType="num">
                                      <p:cBhvr>
                                        <p:cTn id="7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2" grpId="0" animBg="1"/>
      <p:bldP spid="14" grpId="0" animBg="1"/>
      <p:bldP spid="16" grpId="0" animBg="1"/>
      <p:bldP spid="18" grpId="0" animBg="1"/>
      <p:bldP spid="20" grpId="0" animBg="1"/>
      <p:bldP spid="22"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5786438" y="2192734"/>
            <a:ext cx="6638924" cy="2879329"/>
          </a:xfrm>
        </p:spPr>
        <p:txBody>
          <a:bodyPr>
            <a:normAutofit fontScale="90000"/>
          </a:bodyPr>
          <a:lstStyle/>
          <a:p>
            <a:r>
              <a:rPr lang="as-IN" b="0" i="0">
                <a:solidFill>
                  <a:srgbClr val="202122"/>
                </a:solidFill>
                <a:effectLst/>
                <a:latin typeface="-apple-system"/>
              </a:rPr>
              <a:t>প্রতিবছর </a:t>
            </a:r>
            <a:r>
              <a:rPr lang="as-IN" b="0" i="0" u="none" strike="noStrike">
                <a:solidFill>
                  <a:srgbClr val="3366CC"/>
                </a:solidFill>
                <a:effectLst/>
                <a:latin typeface="-apple-system"/>
                <a:hlinkClick r:id="rId2" tooltip="ডিসেম্বর ৩"/>
              </a:rPr>
              <a:t>৩ ডিসেম্বরকে</a:t>
            </a:r>
            <a:r>
              <a:rPr lang="as-IN" b="0" i="0">
                <a:solidFill>
                  <a:srgbClr val="202122"/>
                </a:solidFill>
                <a:effectLst/>
                <a:latin typeface="-apple-system"/>
              </a:rPr>
              <a:t> </a:t>
            </a:r>
            <a:r>
              <a:rPr lang="as-IN" b="1" i="0">
                <a:solidFill>
                  <a:srgbClr val="202122"/>
                </a:solidFill>
                <a:effectLst/>
                <a:latin typeface="-apple-system"/>
              </a:rPr>
              <a:t>বিশ্ব প্রতিবন্ধী দিবস</a:t>
            </a:r>
            <a:r>
              <a:rPr lang="as-IN" b="0" i="0">
                <a:solidFill>
                  <a:srgbClr val="202122"/>
                </a:solidFill>
                <a:effectLst/>
                <a:latin typeface="-apple-system"/>
              </a:rPr>
              <a:t> হিসেবে পালন করা হয়।১৯৯২ সাল থেকে এই দিবসটি পালিত হয়ে আসছে জাতিসংঘের</a:t>
            </a:r>
            <a:r>
              <a:rPr lang="en-US" b="0" i="0">
                <a:solidFill>
                  <a:srgbClr val="202122"/>
                </a:solidFill>
                <a:effectLst/>
                <a:latin typeface="-apple-system"/>
              </a:rPr>
              <a:t> </a:t>
            </a:r>
            <a:r>
              <a:rPr lang="as-IN" b="0" i="0">
                <a:solidFill>
                  <a:srgbClr val="202122"/>
                </a:solidFill>
                <a:effectLst/>
                <a:latin typeface="-apple-system"/>
              </a:rPr>
              <a:t>তত্ত্বাবধানে।</a:t>
            </a:r>
            <a:r>
              <a:rPr lang="en-US" b="0" i="0">
                <a:solidFill>
                  <a:srgbClr val="202122"/>
                </a:solidFill>
                <a:effectLst/>
                <a:latin typeface="-apple-system"/>
              </a:rPr>
              <a:t>মানসিক ও</a:t>
            </a:r>
            <a:r>
              <a:rPr lang="as-IN" b="0" i="0">
                <a:solidFill>
                  <a:srgbClr val="202122"/>
                </a:solidFill>
                <a:effectLst/>
                <a:latin typeface="-apple-system"/>
              </a:rPr>
              <a:t> শারীরিকভাবে অসম্পূর্ন মানুষদের প্রতি সহমর্মিতা ও সহযোগীতা প্রদর্শন ও তাদের কর্মকান্ডের প্রতি সম্মান জানানোর উদ্দেশ্যেই এই দিবসটির সূচনা।</a:t>
            </a:r>
            <a:endParaRPr lang="en-US"/>
          </a:p>
        </p:txBody>
      </p:sp>
      <p:pic>
        <p:nvPicPr>
          <p:cNvPr id="3" name="Picture 3">
            <a:extLst>
              <a:ext uri="{FF2B5EF4-FFF2-40B4-BE49-F238E27FC236}">
                <a16:creationId xmlns:a16="http://schemas.microsoft.com/office/drawing/2014/main" id="{51B21C96-0A0F-304B-9FF3-382BD753E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68" y="2758678"/>
            <a:ext cx="5214937" cy="3920728"/>
          </a:xfrm>
          <a:prstGeom prst="rect">
            <a:avLst/>
          </a:prstGeom>
        </p:spPr>
      </p:pic>
    </p:spTree>
    <p:extLst>
      <p:ext uri="{BB962C8B-B14F-4D97-AF65-F5344CB8AC3E}">
        <p14:creationId xmlns:p14="http://schemas.microsoft.com/office/powerpoint/2010/main" val="3192747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4822030" y="365125"/>
            <a:ext cx="6531769" cy="1795859"/>
          </a:xfrm>
        </p:spPr>
        <p:txBody>
          <a:bodyPr/>
          <a:lstStyle/>
          <a:p>
            <a:r>
              <a:rPr lang="en-US" b="1"/>
              <a:t>মূল্যায়নঃ</a:t>
            </a:r>
          </a:p>
        </p:txBody>
      </p:sp>
      <p:sp>
        <p:nvSpPr>
          <p:cNvPr id="3" name="Content Placeholder 2">
            <a:extLst>
              <a:ext uri="{FF2B5EF4-FFF2-40B4-BE49-F238E27FC236}">
                <a16:creationId xmlns:a16="http://schemas.microsoft.com/office/drawing/2014/main" id="{6C87178B-6EE7-1A4E-8EA2-2F9C9F4F6F2A}"/>
              </a:ext>
            </a:extLst>
          </p:cNvPr>
          <p:cNvSpPr>
            <a:spLocks noGrp="1"/>
          </p:cNvSpPr>
          <p:nvPr>
            <p:ph idx="1"/>
          </p:nvPr>
        </p:nvSpPr>
        <p:spPr>
          <a:xfrm>
            <a:off x="1660922" y="2685256"/>
            <a:ext cx="10531078" cy="4029869"/>
          </a:xfrm>
        </p:spPr>
        <p:txBody>
          <a:bodyPr>
            <a:normAutofit fontScale="92500" lnSpcReduction="10000"/>
          </a:bodyPr>
          <a:lstStyle/>
          <a:p>
            <a:pPr marL="0" indent="0">
              <a:buNone/>
            </a:pPr>
            <a:r>
              <a:rPr lang="en-US" sz="3200">
                <a:solidFill>
                  <a:schemeClr val="bg1"/>
                </a:solidFill>
              </a:rPr>
              <a:t># বুদ্ধি প্রতিবন্ধিতার কারণ হতে পারে-</a:t>
            </a:r>
          </a:p>
          <a:p>
            <a:pPr marL="0" indent="0">
              <a:buNone/>
            </a:pPr>
            <a:r>
              <a:rPr lang="en-US" sz="3200">
                <a:solidFill>
                  <a:schemeClr val="bg1"/>
                </a:solidFill>
              </a:rPr>
              <a:t>(i) বংশগতি</a:t>
            </a:r>
          </a:p>
          <a:p>
            <a:pPr marL="0" indent="0">
              <a:buNone/>
            </a:pPr>
            <a:r>
              <a:rPr lang="en-US" sz="3200">
                <a:solidFill>
                  <a:schemeClr val="bg1"/>
                </a:solidFill>
              </a:rPr>
              <a:t>(ii)মস্তিষ্কে আঘাত</a:t>
            </a:r>
          </a:p>
          <a:p>
            <a:pPr marL="0" indent="0">
              <a:buNone/>
            </a:pPr>
            <a:r>
              <a:rPr lang="en-US" sz="3200">
                <a:solidFill>
                  <a:schemeClr val="bg1"/>
                </a:solidFill>
              </a:rPr>
              <a:t>(iii)নিকট আত্মীয়ের বিয়ে</a:t>
            </a:r>
          </a:p>
          <a:p>
            <a:pPr marL="0" indent="0">
              <a:buNone/>
            </a:pPr>
            <a:r>
              <a:rPr lang="en-US" sz="3200">
                <a:solidFill>
                  <a:schemeClr val="bg1"/>
                </a:solidFill>
              </a:rPr>
              <a:t>নিচের কোনটি সঠিক? </a:t>
            </a:r>
          </a:p>
          <a:p>
            <a:pPr marL="0" indent="0">
              <a:buNone/>
            </a:pPr>
            <a:r>
              <a:rPr lang="en-US" sz="3200">
                <a:solidFill>
                  <a:schemeClr val="bg1"/>
                </a:solidFill>
              </a:rPr>
              <a:t>(ক) i ও ii   (খ) i ও iii  (গ) ii ও iii   (ঘ) i, ii ও iii</a:t>
            </a:r>
          </a:p>
          <a:p>
            <a:pPr marL="0" indent="0">
              <a:buNone/>
            </a:pPr>
            <a:r>
              <a:rPr lang="en-US" sz="3200">
                <a:solidFill>
                  <a:schemeClr val="bg1"/>
                </a:solidFill>
              </a:rPr>
              <a:t>#বিশ্ব প্রতিবন্ধী দিবস কোনটি?</a:t>
            </a:r>
          </a:p>
          <a:p>
            <a:pPr marL="0" indent="0">
              <a:buNone/>
            </a:pPr>
            <a:r>
              <a:rPr lang="en-US" sz="3200">
                <a:solidFill>
                  <a:schemeClr val="bg1"/>
                </a:solidFill>
              </a:rPr>
              <a:t>(ক) ৩ ডিসেম্বর   (খ) ৩ জানুয়ারি (গ) ৩ ফেব্রুয়ারি (ঘ) ৩ মার্চ</a:t>
            </a:r>
          </a:p>
        </p:txBody>
      </p:sp>
      <p:sp>
        <p:nvSpPr>
          <p:cNvPr id="4" name="Oval 3">
            <a:extLst>
              <a:ext uri="{FF2B5EF4-FFF2-40B4-BE49-F238E27FC236}">
                <a16:creationId xmlns:a16="http://schemas.microsoft.com/office/drawing/2014/main" id="{85C2EF61-696B-8A4E-8E7C-D0A0FFDB988A}"/>
              </a:ext>
            </a:extLst>
          </p:cNvPr>
          <p:cNvSpPr/>
          <p:nvPr/>
        </p:nvSpPr>
        <p:spPr>
          <a:xfrm>
            <a:off x="6491883" y="5036343"/>
            <a:ext cx="434578" cy="51792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CB82210-1484-884E-A65A-3B245A8A4D87}"/>
              </a:ext>
            </a:extLst>
          </p:cNvPr>
          <p:cNvSpPr/>
          <p:nvPr/>
        </p:nvSpPr>
        <p:spPr>
          <a:xfrm>
            <a:off x="1813322" y="6028134"/>
            <a:ext cx="434578" cy="51792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082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circle(in)">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circle(in)">
                                      <p:cBhvr>
                                        <p:cTn id="6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CF5E-A321-A441-BF7D-E1ED41781799}"/>
              </a:ext>
            </a:extLst>
          </p:cNvPr>
          <p:cNvSpPr>
            <a:spLocks noGrp="1"/>
          </p:cNvSpPr>
          <p:nvPr>
            <p:ph type="title"/>
          </p:nvPr>
        </p:nvSpPr>
        <p:spPr>
          <a:xfrm>
            <a:off x="4555926" y="740172"/>
            <a:ext cx="6442472" cy="1974453"/>
          </a:xfrm>
        </p:spPr>
        <p:txBody>
          <a:bodyPr>
            <a:normAutofit fontScale="90000"/>
          </a:bodyPr>
          <a:lstStyle/>
          <a:p>
            <a:r>
              <a:rPr lang="en-US">
                <a:solidFill>
                  <a:schemeClr val="bg1"/>
                </a:solidFill>
              </a:rPr>
              <a:t>বাড়িরকাজঃ </a:t>
            </a:r>
            <a:br>
              <a:rPr lang="en-US">
                <a:solidFill>
                  <a:schemeClr val="bg1"/>
                </a:solidFill>
              </a:rPr>
            </a:br>
            <a:r>
              <a:rPr lang="en-US">
                <a:solidFill>
                  <a:schemeClr val="bg1"/>
                </a:solidFill>
              </a:rPr>
              <a:t># বুদ্ধি প্রতিবন্ধিতার কারণ ও প্রতিরোধ ব্যাখ্যা কর। </a:t>
            </a:r>
            <a:br>
              <a:rPr lang="en-US">
                <a:solidFill>
                  <a:schemeClr val="bg1"/>
                </a:solidFill>
              </a:rPr>
            </a:br>
            <a:r>
              <a:rPr lang="en-US">
                <a:solidFill>
                  <a:schemeClr val="bg1"/>
                </a:solidFill>
              </a:rPr>
              <a:t># বুদ্ধি প্রতিবন্ধিতার জন্য চিকিৎসা ও করণীয় ব্যাখ্যা কর। </a:t>
            </a:r>
          </a:p>
        </p:txBody>
      </p:sp>
      <p:pic>
        <p:nvPicPr>
          <p:cNvPr id="4" name="Picture 4">
            <a:extLst>
              <a:ext uri="{FF2B5EF4-FFF2-40B4-BE49-F238E27FC236}">
                <a16:creationId xmlns:a16="http://schemas.microsoft.com/office/drawing/2014/main" id="{AA52F266-E8F1-6242-80B7-5D69F21BBA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601" y="3429000"/>
            <a:ext cx="9804797" cy="3429000"/>
          </a:xfrm>
        </p:spPr>
      </p:pic>
    </p:spTree>
    <p:extLst>
      <p:ext uri="{BB962C8B-B14F-4D97-AF65-F5344CB8AC3E}">
        <p14:creationId xmlns:p14="http://schemas.microsoft.com/office/powerpoint/2010/main" val="3969751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4679156" y="365125"/>
            <a:ext cx="6674644" cy="2724547"/>
          </a:xfrm>
        </p:spPr>
        <p:txBody>
          <a:bodyPr>
            <a:normAutofit/>
          </a:bodyPr>
          <a:lstStyle/>
          <a:p>
            <a:r>
              <a:rPr lang="en-US" sz="6600" b="1">
                <a:solidFill>
                  <a:schemeClr val="bg1"/>
                </a:solidFill>
              </a:rPr>
              <a:t>সবাইকে অসংখ্য ধন্যবাদ </a:t>
            </a:r>
          </a:p>
        </p:txBody>
      </p:sp>
      <p:pic>
        <p:nvPicPr>
          <p:cNvPr id="4" name="Picture 4">
            <a:extLst>
              <a:ext uri="{FF2B5EF4-FFF2-40B4-BE49-F238E27FC236}">
                <a16:creationId xmlns:a16="http://schemas.microsoft.com/office/drawing/2014/main" id="{F958210C-FD21-9B4F-8B43-855C136D7E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7305" y="2667992"/>
            <a:ext cx="10049553" cy="3564930"/>
          </a:xfrm>
        </p:spPr>
      </p:pic>
    </p:spTree>
    <p:extLst>
      <p:ext uri="{BB962C8B-B14F-4D97-AF65-F5344CB8AC3E}">
        <p14:creationId xmlns:p14="http://schemas.microsoft.com/office/powerpoint/2010/main" val="3721169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5481-D631-354F-B214-EE6EC52DA8C5}"/>
              </a:ext>
            </a:extLst>
          </p:cNvPr>
          <p:cNvSpPr>
            <a:spLocks noGrp="1"/>
          </p:cNvSpPr>
          <p:nvPr>
            <p:ph type="title"/>
          </p:nvPr>
        </p:nvSpPr>
        <p:spPr>
          <a:xfrm>
            <a:off x="3839764" y="0"/>
            <a:ext cx="8518922" cy="2819398"/>
          </a:xfrm>
        </p:spPr>
        <p:txBody>
          <a:bodyPr>
            <a:normAutofit/>
          </a:bodyPr>
          <a:lstStyle/>
          <a:p>
            <a:r>
              <a:rPr lang="en-US" sz="3200" b="1">
                <a:solidFill>
                  <a:srgbClr val="FF0000"/>
                </a:solidFill>
              </a:rPr>
              <a:t>যে শিশু বা ব্যক্তি বা ব্যক্তিবর্গের বুদ্ধি সাধারণের চেয়ে কম বা বুদ্ধ্যঙ্ক ৭০ এর নিচে এবং যারা সমাজের কাজকর্মে স্বাভাবিকভাবে অংশগ্রহনে অপারগ তারাই </a:t>
            </a:r>
            <a:r>
              <a:rPr lang="en-US" sz="3200" b="1">
                <a:solidFill>
                  <a:srgbClr val="FFC000"/>
                </a:solidFill>
              </a:rPr>
              <a:t>বুদ্ধি প্রতিবন্ধী</a:t>
            </a:r>
            <a:r>
              <a:rPr lang="en-US" sz="3200" b="1">
                <a:solidFill>
                  <a:srgbClr val="FF0000"/>
                </a:solidFill>
              </a:rPr>
              <a:t>। </a:t>
            </a:r>
          </a:p>
        </p:txBody>
      </p:sp>
      <p:pic>
        <p:nvPicPr>
          <p:cNvPr id="4" name="Picture 4">
            <a:extLst>
              <a:ext uri="{FF2B5EF4-FFF2-40B4-BE49-F238E27FC236}">
                <a16:creationId xmlns:a16="http://schemas.microsoft.com/office/drawing/2014/main" id="{6CF457CD-7253-F84F-A1A9-2A2E2B2AA8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406" y="2483248"/>
            <a:ext cx="11275219" cy="2303066"/>
          </a:xfrm>
        </p:spPr>
      </p:pic>
      <p:sp>
        <p:nvSpPr>
          <p:cNvPr id="6" name="Title 1">
            <a:extLst>
              <a:ext uri="{FF2B5EF4-FFF2-40B4-BE49-F238E27FC236}">
                <a16:creationId xmlns:a16="http://schemas.microsoft.com/office/drawing/2014/main" id="{F1F0F04C-F54F-374F-B2EC-3DA433804DB1}"/>
              </a:ext>
            </a:extLst>
          </p:cNvPr>
          <p:cNvSpPr>
            <a:spLocks noGrp="1"/>
          </p:cNvSpPr>
          <p:nvPr>
            <p:ph type="title"/>
          </p:nvPr>
        </p:nvSpPr>
        <p:spPr>
          <a:xfrm>
            <a:off x="583406" y="4786314"/>
            <a:ext cx="11275218" cy="2303066"/>
          </a:xfrm>
        </p:spPr>
        <p:txBody>
          <a:bodyPr>
            <a:normAutofit/>
          </a:bodyPr>
          <a:lstStyle/>
          <a:p>
            <a:r>
              <a:rPr lang="en-US" sz="3200" b="1">
                <a:solidFill>
                  <a:srgbClr val="FF0000"/>
                </a:solidFill>
              </a:rPr>
              <a:t>বুদ্ধি প্রতিবন্ধিতা</a:t>
            </a:r>
            <a:r>
              <a:rPr lang="en-US" sz="3200" b="1">
                <a:solidFill>
                  <a:srgbClr val="FFC000"/>
                </a:solidFill>
              </a:rPr>
              <a:t> বলতে বোঝায় – কোনো শিশু বা ব্যক্তির  বুদ্ধিবৃত্তিমূলক কাজে গড়ের চেয়ে কম দক্ষতা থাকা, সমাজে খাপ খাইয়ে চলার অক্ষমতা এবং কোনো উপযোগী আচরণ করতে ব্যর্থতা।</a:t>
            </a:r>
          </a:p>
        </p:txBody>
      </p:sp>
      <p:sp>
        <p:nvSpPr>
          <p:cNvPr id="3" name="TextBox 2">
            <a:extLst>
              <a:ext uri="{FF2B5EF4-FFF2-40B4-BE49-F238E27FC236}">
                <a16:creationId xmlns:a16="http://schemas.microsoft.com/office/drawing/2014/main" id="{C3533728-8FFA-4D46-AF43-6DD754693DB6}"/>
              </a:ext>
            </a:extLst>
          </p:cNvPr>
          <p:cNvSpPr txBox="1"/>
          <p:nvPr/>
        </p:nvSpPr>
        <p:spPr>
          <a:xfrm>
            <a:off x="4943475" y="2557788"/>
            <a:ext cx="4075509" cy="523220"/>
          </a:xfrm>
          <a:prstGeom prst="rect">
            <a:avLst/>
          </a:prstGeom>
          <a:noFill/>
        </p:spPr>
        <p:txBody>
          <a:bodyPr wrap="square" rtlCol="0">
            <a:spAutoFit/>
          </a:bodyPr>
          <a:lstStyle/>
          <a:p>
            <a:pPr algn="l"/>
            <a:r>
              <a:rPr lang="en-US" sz="2800" b="1">
                <a:solidFill>
                  <a:schemeClr val="accent4">
                    <a:lumMod val="50000"/>
                  </a:schemeClr>
                </a:solidFill>
              </a:rPr>
              <a:t>পূর্ব পাঠের অবগতকরণ</a:t>
            </a:r>
          </a:p>
        </p:txBody>
      </p:sp>
    </p:spTree>
    <p:extLst>
      <p:ext uri="{BB962C8B-B14F-4D97-AF65-F5344CB8AC3E}">
        <p14:creationId xmlns:p14="http://schemas.microsoft.com/office/powerpoint/2010/main" val="3436598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6876-27DD-5A4E-AFFF-E2B4D36486F7}"/>
              </a:ext>
            </a:extLst>
          </p:cNvPr>
          <p:cNvSpPr>
            <a:spLocks noGrp="1"/>
          </p:cNvSpPr>
          <p:nvPr>
            <p:ph type="title"/>
          </p:nvPr>
        </p:nvSpPr>
        <p:spPr>
          <a:xfrm>
            <a:off x="1197886" y="365124"/>
            <a:ext cx="10155913" cy="1599407"/>
          </a:xfrm>
        </p:spPr>
        <p:txBody>
          <a:bodyPr>
            <a:normAutofit fontScale="90000"/>
          </a:bodyPr>
          <a:lstStyle/>
          <a:p>
            <a:r>
              <a:rPr lang="en-US" b="1">
                <a:solidFill>
                  <a:schemeClr val="bg1"/>
                </a:solidFill>
              </a:rPr>
              <a:t>আজকের পাঠঃ বুদ্ধি প্রতিবন্ধিতার কারণ, প্রতিরোধ ও চিকিৎসা (Causes &amp; Prevention, Treatment of Intelligence Retardation) </a:t>
            </a:r>
          </a:p>
        </p:txBody>
      </p:sp>
      <p:pic>
        <p:nvPicPr>
          <p:cNvPr id="4" name="Picture 4">
            <a:extLst>
              <a:ext uri="{FF2B5EF4-FFF2-40B4-BE49-F238E27FC236}">
                <a16:creationId xmlns:a16="http://schemas.microsoft.com/office/drawing/2014/main" id="{3FB955C3-7768-9149-A429-E1FF614C54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516" y="2361406"/>
            <a:ext cx="11358562" cy="4351338"/>
          </a:xfrm>
        </p:spPr>
      </p:pic>
      <p:sp>
        <p:nvSpPr>
          <p:cNvPr id="5" name="TextBox 4">
            <a:extLst>
              <a:ext uri="{FF2B5EF4-FFF2-40B4-BE49-F238E27FC236}">
                <a16:creationId xmlns:a16="http://schemas.microsoft.com/office/drawing/2014/main" id="{6BF20D4D-B198-3944-A7EE-255E75753145}"/>
              </a:ext>
            </a:extLst>
          </p:cNvPr>
          <p:cNvSpPr txBox="1"/>
          <p:nvPr/>
        </p:nvSpPr>
        <p:spPr>
          <a:xfrm>
            <a:off x="1482179" y="2272109"/>
            <a:ext cx="10288606" cy="2123658"/>
          </a:xfrm>
          <a:prstGeom prst="rect">
            <a:avLst/>
          </a:prstGeom>
          <a:noFill/>
        </p:spPr>
        <p:txBody>
          <a:bodyPr wrap="square" rtlCol="0">
            <a:spAutoFit/>
          </a:bodyPr>
          <a:lstStyle/>
          <a:p>
            <a:pPr algn="l"/>
            <a:r>
              <a:rPr lang="en-US" sz="6600" b="1">
                <a:solidFill>
                  <a:schemeClr val="bg1"/>
                </a:solidFill>
              </a:rPr>
              <a:t>Causes , Prevention &amp; Treatment  of Intelligence or</a:t>
            </a:r>
          </a:p>
        </p:txBody>
      </p:sp>
    </p:spTree>
    <p:extLst>
      <p:ext uri="{BB962C8B-B14F-4D97-AF65-F5344CB8AC3E}">
        <p14:creationId xmlns:p14="http://schemas.microsoft.com/office/powerpoint/2010/main" val="3057243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1"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CF5E-A321-A441-BF7D-E1ED41781799}"/>
              </a:ext>
            </a:extLst>
          </p:cNvPr>
          <p:cNvSpPr>
            <a:spLocks noGrp="1"/>
          </p:cNvSpPr>
          <p:nvPr>
            <p:ph type="title"/>
          </p:nvPr>
        </p:nvSpPr>
        <p:spPr>
          <a:xfrm>
            <a:off x="4555926" y="740172"/>
            <a:ext cx="6442472" cy="1974453"/>
          </a:xfrm>
        </p:spPr>
        <p:txBody>
          <a:bodyPr>
            <a:normAutofit fontScale="90000"/>
          </a:bodyPr>
          <a:lstStyle/>
          <a:p>
            <a:r>
              <a:rPr lang="en-US">
                <a:solidFill>
                  <a:schemeClr val="bg1"/>
                </a:solidFill>
              </a:rPr>
              <a:t>শিখনফলঃ </a:t>
            </a:r>
            <a:br>
              <a:rPr lang="en-US">
                <a:solidFill>
                  <a:schemeClr val="bg1"/>
                </a:solidFill>
              </a:rPr>
            </a:br>
            <a:r>
              <a:rPr lang="en-US">
                <a:solidFill>
                  <a:schemeClr val="bg1"/>
                </a:solidFill>
              </a:rPr>
              <a:t># বুদ্ধি প্রতিবন্ধিতার কারণ ও প্রতিরোধ ব্যাখ্যা করতে পারবে। </a:t>
            </a:r>
            <a:br>
              <a:rPr lang="en-US">
                <a:solidFill>
                  <a:schemeClr val="bg1"/>
                </a:solidFill>
              </a:rPr>
            </a:br>
            <a:r>
              <a:rPr lang="en-US">
                <a:solidFill>
                  <a:schemeClr val="bg1"/>
                </a:solidFill>
              </a:rPr>
              <a:t># বুদ্ধি প্রতিবন্ধিতার জন্য চিকিৎসা ও করণীয় ব্যাখ্যা করতে পারবে। </a:t>
            </a:r>
          </a:p>
        </p:txBody>
      </p:sp>
      <p:pic>
        <p:nvPicPr>
          <p:cNvPr id="4" name="Picture 4">
            <a:extLst>
              <a:ext uri="{FF2B5EF4-FFF2-40B4-BE49-F238E27FC236}">
                <a16:creationId xmlns:a16="http://schemas.microsoft.com/office/drawing/2014/main" id="{AA52F266-E8F1-6242-80B7-5D69F21BBA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601" y="3429000"/>
            <a:ext cx="9804797" cy="3429000"/>
          </a:xfrm>
        </p:spPr>
      </p:pic>
    </p:spTree>
    <p:extLst>
      <p:ext uri="{BB962C8B-B14F-4D97-AF65-F5344CB8AC3E}">
        <p14:creationId xmlns:p14="http://schemas.microsoft.com/office/powerpoint/2010/main" val="2384922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5286374" y="365125"/>
            <a:ext cx="6067425" cy="1635125"/>
          </a:xfrm>
        </p:spPr>
        <p:txBody>
          <a:bodyPr/>
          <a:lstStyle/>
          <a:p>
            <a:r>
              <a:rPr lang="en-US" b="1">
                <a:solidFill>
                  <a:schemeClr val="bg1"/>
                </a:solidFill>
              </a:rPr>
              <a:t>বুদ্ধি প্রতিবন্ধিতার কারণঃ</a:t>
            </a:r>
            <a:br>
              <a:rPr lang="en-US" b="1">
                <a:solidFill>
                  <a:schemeClr val="bg1"/>
                </a:solidFill>
              </a:rPr>
            </a:br>
            <a:r>
              <a:rPr lang="en-US" b="1">
                <a:solidFill>
                  <a:schemeClr val="bg1"/>
                </a:solidFill>
              </a:rPr>
              <a:t>১/ অজ্ঞাত কারণঃ</a:t>
            </a:r>
          </a:p>
        </p:txBody>
      </p:sp>
      <p:pic>
        <p:nvPicPr>
          <p:cNvPr id="4" name="Picture 4">
            <a:extLst>
              <a:ext uri="{FF2B5EF4-FFF2-40B4-BE49-F238E27FC236}">
                <a16:creationId xmlns:a16="http://schemas.microsoft.com/office/drawing/2014/main" id="{5D4FC66C-9F62-D246-A39B-E064F086F5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656" y="2141537"/>
            <a:ext cx="11513343" cy="4484291"/>
          </a:xfrm>
        </p:spPr>
      </p:pic>
      <p:sp>
        <p:nvSpPr>
          <p:cNvPr id="5" name="TextBox 4">
            <a:extLst>
              <a:ext uri="{FF2B5EF4-FFF2-40B4-BE49-F238E27FC236}">
                <a16:creationId xmlns:a16="http://schemas.microsoft.com/office/drawing/2014/main" id="{09171320-62A2-714D-A7CC-C02CEB472843}"/>
              </a:ext>
            </a:extLst>
          </p:cNvPr>
          <p:cNvSpPr txBox="1"/>
          <p:nvPr/>
        </p:nvSpPr>
        <p:spPr>
          <a:xfrm>
            <a:off x="5184576" y="2514600"/>
            <a:ext cx="1828800" cy="369332"/>
          </a:xfrm>
          <a:prstGeom prst="rect">
            <a:avLst/>
          </a:prstGeom>
          <a:noFill/>
        </p:spPr>
        <p:txBody>
          <a:bodyPr wrap="square" rtlCol="0">
            <a:spAutoFit/>
          </a:bodyPr>
          <a:lstStyle/>
          <a:p>
            <a:pPr algn="l"/>
            <a:endParaRPr lang="en-US" b="1"/>
          </a:p>
        </p:txBody>
      </p:sp>
      <p:sp>
        <p:nvSpPr>
          <p:cNvPr id="6" name="TextBox 5">
            <a:extLst>
              <a:ext uri="{FF2B5EF4-FFF2-40B4-BE49-F238E27FC236}">
                <a16:creationId xmlns:a16="http://schemas.microsoft.com/office/drawing/2014/main" id="{56BCE566-57E4-5144-AB36-29E011E60768}"/>
              </a:ext>
            </a:extLst>
          </p:cNvPr>
          <p:cNvSpPr txBox="1"/>
          <p:nvPr/>
        </p:nvSpPr>
        <p:spPr>
          <a:xfrm>
            <a:off x="3232547" y="2983298"/>
            <a:ext cx="7090172" cy="2800767"/>
          </a:xfrm>
          <a:prstGeom prst="rect">
            <a:avLst/>
          </a:prstGeom>
          <a:noFill/>
        </p:spPr>
        <p:txBody>
          <a:bodyPr wrap="square" rtlCol="0">
            <a:spAutoFit/>
          </a:bodyPr>
          <a:lstStyle/>
          <a:p>
            <a:pPr algn="l"/>
            <a:r>
              <a:rPr lang="en-US" sz="4400" b="1">
                <a:solidFill>
                  <a:srgbClr val="7030A0"/>
                </a:solidFill>
              </a:rPr>
              <a:t>বুদ্ধি প্রতিবন্ধিতার জন্য মস্তিষ্কের কোনো শনাক্তকরণ যোগ্য জৈবিক বা স্নায়বিক ত্রুটিকে দায়ী করা যায় না।</a:t>
            </a:r>
          </a:p>
        </p:txBody>
      </p:sp>
    </p:spTree>
    <p:extLst>
      <p:ext uri="{BB962C8B-B14F-4D97-AF65-F5344CB8AC3E}">
        <p14:creationId xmlns:p14="http://schemas.microsoft.com/office/powerpoint/2010/main" val="3637953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8F8666E-BC10-A148-998C-DC30F82928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291" y="4196953"/>
            <a:ext cx="11509772" cy="2661047"/>
          </a:xfrm>
        </p:spPr>
      </p:pic>
      <p:pic>
        <p:nvPicPr>
          <p:cNvPr id="3" name="Picture 4">
            <a:extLst>
              <a:ext uri="{FF2B5EF4-FFF2-40B4-BE49-F238E27FC236}">
                <a16:creationId xmlns:a16="http://schemas.microsoft.com/office/drawing/2014/main" id="{9B0F1C9F-5D33-8249-8BE7-37BE1B0B3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91" y="2000250"/>
            <a:ext cx="11771709" cy="2484151"/>
          </a:xfrm>
          <a:prstGeom prst="rect">
            <a:avLst/>
          </a:prstGeom>
        </p:spPr>
      </p:pic>
      <p:pic>
        <p:nvPicPr>
          <p:cNvPr id="5" name="Picture 5">
            <a:extLst>
              <a:ext uri="{FF2B5EF4-FFF2-40B4-BE49-F238E27FC236}">
                <a16:creationId xmlns:a16="http://schemas.microsoft.com/office/drawing/2014/main" id="{A1ADAF24-D5E2-3144-ACF2-744F24398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91" y="2161580"/>
            <a:ext cx="11771708" cy="2484151"/>
          </a:xfrm>
          <a:prstGeom prst="rect">
            <a:avLst/>
          </a:prstGeom>
        </p:spPr>
      </p:pic>
      <p:sp>
        <p:nvSpPr>
          <p:cNvPr id="7" name="Title 1">
            <a:extLst>
              <a:ext uri="{FF2B5EF4-FFF2-40B4-BE49-F238E27FC236}">
                <a16:creationId xmlns:a16="http://schemas.microsoft.com/office/drawing/2014/main" id="{FC6B8EA6-511A-CF48-9584-30EC815DE916}"/>
              </a:ext>
            </a:extLst>
          </p:cNvPr>
          <p:cNvSpPr>
            <a:spLocks noGrp="1"/>
          </p:cNvSpPr>
          <p:nvPr>
            <p:ph type="title"/>
          </p:nvPr>
        </p:nvSpPr>
        <p:spPr>
          <a:xfrm>
            <a:off x="4632722" y="450652"/>
            <a:ext cx="7297341" cy="2134592"/>
          </a:xfrm>
        </p:spPr>
        <p:txBody>
          <a:bodyPr>
            <a:normAutofit fontScale="90000"/>
          </a:bodyPr>
          <a:lstStyle/>
          <a:p>
            <a:r>
              <a:rPr lang="en-US" b="1">
                <a:solidFill>
                  <a:schemeClr val="bg1"/>
                </a:solidFill>
              </a:rPr>
              <a:t>বুদ্ধি প্রতিবন্ধিতার কারণঃ</a:t>
            </a:r>
            <a:br>
              <a:rPr lang="en-US" b="1">
                <a:solidFill>
                  <a:schemeClr val="bg1"/>
                </a:solidFill>
              </a:rPr>
            </a:br>
            <a:r>
              <a:rPr lang="en-US" b="1">
                <a:solidFill>
                  <a:schemeClr val="bg1"/>
                </a:solidFill>
              </a:rPr>
              <a:t>২/ জৈবিক কারণঃ</a:t>
            </a:r>
            <a:r>
              <a:rPr lang="en-US" sz="2800" b="1">
                <a:solidFill>
                  <a:srgbClr val="002060"/>
                </a:solidFill>
              </a:rPr>
              <a:t>ক্রোমোজোমের ত্রুটি নিয়ে যেসব শিশু জন্মগ্রহণ করে তাদের ডাউন সিনড্রোম,ক্লিনেফেলটারস সিনড্রোম, টার্নার সিনড্রোম  রোগ দেখা দেয়।যাদের মধ্যে ডাউন সিনড্রোম থাকে তারা মাঝারি থেকে গুরুতর মানসিক প্রতিবন্ধী হয়।</a:t>
            </a:r>
            <a:endParaRPr lang="en-US" b="1">
              <a:solidFill>
                <a:srgbClr val="002060"/>
              </a:solidFill>
            </a:endParaRPr>
          </a:p>
        </p:txBody>
      </p:sp>
    </p:spTree>
    <p:extLst>
      <p:ext uri="{BB962C8B-B14F-4D97-AF65-F5344CB8AC3E}">
        <p14:creationId xmlns:p14="http://schemas.microsoft.com/office/powerpoint/2010/main" val="1876199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5286374" y="365125"/>
            <a:ext cx="6067425" cy="1635125"/>
          </a:xfrm>
        </p:spPr>
        <p:txBody>
          <a:bodyPr/>
          <a:lstStyle/>
          <a:p>
            <a:r>
              <a:rPr lang="en-US" b="1">
                <a:solidFill>
                  <a:schemeClr val="bg1"/>
                </a:solidFill>
              </a:rPr>
              <a:t>বুদ্ধি প্রতিবন্ধিতার কারণঃ</a:t>
            </a:r>
          </a:p>
        </p:txBody>
      </p:sp>
      <p:pic>
        <p:nvPicPr>
          <p:cNvPr id="4" name="Picture 4">
            <a:extLst>
              <a:ext uri="{FF2B5EF4-FFF2-40B4-BE49-F238E27FC236}">
                <a16:creationId xmlns:a16="http://schemas.microsoft.com/office/drawing/2014/main" id="{F44AC554-8B8B-C04E-A3FD-3E52A017A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68" y="2295526"/>
            <a:ext cx="11150204" cy="4197350"/>
          </a:xfrm>
          <a:prstGeom prst="rect">
            <a:avLst/>
          </a:prstGeom>
        </p:spPr>
      </p:pic>
      <p:sp>
        <p:nvSpPr>
          <p:cNvPr id="6" name="Content Placeholder 2">
            <a:extLst>
              <a:ext uri="{FF2B5EF4-FFF2-40B4-BE49-F238E27FC236}">
                <a16:creationId xmlns:a16="http://schemas.microsoft.com/office/drawing/2014/main" id="{5D29D3BD-D050-AE4B-96C1-76A7A3EABBEA}"/>
              </a:ext>
            </a:extLst>
          </p:cNvPr>
          <p:cNvSpPr>
            <a:spLocks noGrp="1"/>
          </p:cNvSpPr>
          <p:nvPr>
            <p:ph idx="1"/>
          </p:nvPr>
        </p:nvSpPr>
        <p:spPr>
          <a:xfrm>
            <a:off x="529828" y="2491979"/>
            <a:ext cx="6899672" cy="3062287"/>
          </a:xfrm>
        </p:spPr>
        <p:txBody>
          <a:bodyPr>
            <a:normAutofit/>
          </a:bodyPr>
          <a:lstStyle/>
          <a:p>
            <a:pPr marL="0" indent="0">
              <a:buNone/>
            </a:pPr>
            <a:r>
              <a:rPr lang="en-US" sz="3200" b="1">
                <a:solidFill>
                  <a:schemeClr val="accent4">
                    <a:lumMod val="60000"/>
                    <a:lumOff val="40000"/>
                  </a:schemeClr>
                </a:solidFill>
              </a:rPr>
              <a:t>৩/সংক্রামক ব্যাধিঃশিশু মাতৃগর্ভে থাকাকালীন মা যদি জার্মান হাম বা রুবেলা ভাইরাসে আক্রান্ত হয় তবে শিশু প্রতিবন্ধী হতে পারে।</a:t>
            </a:r>
          </a:p>
        </p:txBody>
      </p:sp>
    </p:spTree>
    <p:extLst>
      <p:ext uri="{BB962C8B-B14F-4D97-AF65-F5344CB8AC3E}">
        <p14:creationId xmlns:p14="http://schemas.microsoft.com/office/powerpoint/2010/main" val="1699764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ED2D-8052-5543-809C-6AB28B9160B2}"/>
              </a:ext>
            </a:extLst>
          </p:cNvPr>
          <p:cNvSpPr>
            <a:spLocks noGrp="1"/>
          </p:cNvSpPr>
          <p:nvPr>
            <p:ph type="title"/>
          </p:nvPr>
        </p:nvSpPr>
        <p:spPr>
          <a:xfrm>
            <a:off x="5286374" y="365125"/>
            <a:ext cx="6067425" cy="1635125"/>
          </a:xfrm>
        </p:spPr>
        <p:txBody>
          <a:bodyPr/>
          <a:lstStyle/>
          <a:p>
            <a:r>
              <a:rPr lang="en-US" b="1">
                <a:solidFill>
                  <a:schemeClr val="bg1"/>
                </a:solidFill>
              </a:rPr>
              <a:t>বুদ্ধি প্রতিবন্ধিতার কারণঃ</a:t>
            </a:r>
          </a:p>
        </p:txBody>
      </p:sp>
      <p:sp>
        <p:nvSpPr>
          <p:cNvPr id="6" name="TextBox 5">
            <a:extLst>
              <a:ext uri="{FF2B5EF4-FFF2-40B4-BE49-F238E27FC236}">
                <a16:creationId xmlns:a16="http://schemas.microsoft.com/office/drawing/2014/main" id="{DBC46BC0-E3EE-DF49-A4E4-1AC4A8F995AA}"/>
              </a:ext>
            </a:extLst>
          </p:cNvPr>
          <p:cNvSpPr txBox="1"/>
          <p:nvPr/>
        </p:nvSpPr>
        <p:spPr>
          <a:xfrm>
            <a:off x="5000921" y="1478756"/>
            <a:ext cx="6638330" cy="1754326"/>
          </a:xfrm>
          <a:prstGeom prst="rect">
            <a:avLst/>
          </a:prstGeom>
          <a:noFill/>
        </p:spPr>
        <p:txBody>
          <a:bodyPr wrap="square" rtlCol="0">
            <a:spAutoFit/>
          </a:bodyPr>
          <a:lstStyle/>
          <a:p>
            <a:pPr algn="l"/>
            <a:r>
              <a:rPr lang="en-US" sz="3600" b="1">
                <a:solidFill>
                  <a:schemeClr val="bg1"/>
                </a:solidFill>
              </a:rPr>
              <a:t>৪/ ছোট মস্তিষ্ক(Microcephaly): খুব ছোট মস্তিষ্ক যাদের এরা বুদ্ধি প্রতিবন্ধী হয়ে থাকে।</a:t>
            </a:r>
          </a:p>
        </p:txBody>
      </p:sp>
      <p:pic>
        <p:nvPicPr>
          <p:cNvPr id="9" name="Picture 9">
            <a:extLst>
              <a:ext uri="{FF2B5EF4-FFF2-40B4-BE49-F238E27FC236}">
                <a16:creationId xmlns:a16="http://schemas.microsoft.com/office/drawing/2014/main" id="{5D33752F-76E1-114A-A4BD-D6756C808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62" y="3743323"/>
            <a:ext cx="5298281" cy="3114677"/>
          </a:xfrm>
          <a:prstGeom prst="rect">
            <a:avLst/>
          </a:prstGeom>
        </p:spPr>
      </p:pic>
      <p:pic>
        <p:nvPicPr>
          <p:cNvPr id="10" name="Picture 10">
            <a:extLst>
              <a:ext uri="{FF2B5EF4-FFF2-40B4-BE49-F238E27FC236}">
                <a16:creationId xmlns:a16="http://schemas.microsoft.com/office/drawing/2014/main" id="{D9295805-BBAD-DF4B-A132-5AE017B94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843" y="3743322"/>
            <a:ext cx="6411516" cy="3114677"/>
          </a:xfrm>
          <a:prstGeom prst="rect">
            <a:avLst/>
          </a:prstGeom>
        </p:spPr>
      </p:pic>
    </p:spTree>
    <p:extLst>
      <p:ext uri="{BB962C8B-B14F-4D97-AF65-F5344CB8AC3E}">
        <p14:creationId xmlns:p14="http://schemas.microsoft.com/office/powerpoint/2010/main" val="4137617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1</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মনোবিজ্ঞানের ক্লাসে সবাইকে স্বাগতম</vt:lpstr>
      <vt:lpstr>শিক্ষক পরিচিতি :</vt:lpstr>
      <vt:lpstr>যে শিশু বা ব্যক্তি বা ব্যক্তিবর্গের বুদ্ধি সাধারণের চেয়ে কম বা বুদ্ধ্যঙ্ক ৭০ এর নিচে এবং যারা সমাজের কাজকর্মে স্বাভাবিকভাবে অংশগ্রহনে অপারগ তারাই বুদ্ধি প্রতিবন্ধী। </vt:lpstr>
      <vt:lpstr>আজকের পাঠঃ বুদ্ধি প্রতিবন্ধিতার কারণ, প্রতিরোধ ও চিকিৎসা (Causes &amp; Prevention, Treatment of Intelligence Retardation) </vt:lpstr>
      <vt:lpstr>শিখনফলঃ  # বুদ্ধি প্রতিবন্ধিতার কারণ ও প্রতিরোধ ব্যাখ্যা করতে পারবে।  # বুদ্ধি প্রতিবন্ধিতার জন্য চিকিৎসা ও করণীয় ব্যাখ্যা করতে পারবে। </vt:lpstr>
      <vt:lpstr>বুদ্ধি প্রতিবন্ধিতার কারণঃ ১/ অজ্ঞাত কারণঃ</vt:lpstr>
      <vt:lpstr>বুদ্ধি প্রতিবন্ধিতার কারণঃ ২/ জৈবিক কারণঃক্রোমোজোমের ত্রুটি নিয়ে যেসব শিশু জন্মগ্রহণ করে তাদের ডাউন সিনড্রোম,ক্লিনেফেলটারস সিনড্রোম, টার্নার সিনড্রোম  রোগ দেখা দেয়।যাদের মধ্যে ডাউন সিনড্রোম থাকে তারা মাঝারি থেকে গুরুতর মানসিক প্রতিবন্ধী হয়।</vt:lpstr>
      <vt:lpstr>বুদ্ধি প্রতিবন্ধিতার কারণঃ</vt:lpstr>
      <vt:lpstr>বুদ্ধি প্রতিবন্ধিতার কারণঃ</vt:lpstr>
      <vt:lpstr>বুদ্ধি প্রতিবন্ধিতার কারণঃ</vt:lpstr>
      <vt:lpstr>বুদ্ধি প্রতিবন্ধিতার কারণঃ</vt:lpstr>
      <vt:lpstr>বুদ্ধি প্রতিবন্ধিতার কারণঃ</vt:lpstr>
      <vt:lpstr>বুদ্ধি প্রতিবন্ধিতার কারণঃ</vt:lpstr>
      <vt:lpstr>বুদ্ধি প্রতিবন্ধিতার কারণঃ</vt:lpstr>
      <vt:lpstr>বুদ্ধি প্রতিবন্ধিতার কারণঃ</vt:lpstr>
      <vt:lpstr>বুদ্ধি প্রতিবন্ধিতার কারণঃ</vt:lpstr>
      <vt:lpstr>বুদ্ধি প্রতিবন্ধিতার কারণঃ</vt:lpstr>
      <vt:lpstr>বুদ্ধি প্রতিবন্ধিতার কারণঃ</vt:lpstr>
      <vt:lpstr>বুদ্ধি প্রতিবন্ধিতার কারণঃ</vt:lpstr>
      <vt:lpstr>বুদ্ধি প্রতিবন্ধিতার প্রতিরোধঃ</vt:lpstr>
      <vt:lpstr>বুদ্ধি প্রতিবন্ধিতার চিকিৎসা ও করণীয়ঃ</vt:lpstr>
      <vt:lpstr>প্রতিবছর ৩ ডিসেম্বরকে বিশ্ব প্রতিবন্ধী দিবস হিসেবে পালন করা হয়।১৯৯২ সাল থেকে এই দিবসটি পালিত হয়ে আসছে জাতিসংঘের তত্ত্বাবধানে।মানসিক ও শারীরিকভাবে অসম্পূর্ন মানুষদের প্রতি সহমর্মিতা ও সহযোগীতা প্রদর্শন ও তাদের কর্মকান্ডের প্রতি সম্মান জানানোর উদ্দেশ্যেই এই দিবসটির সূচনা।</vt:lpstr>
      <vt:lpstr>মূল্যায়নঃ</vt:lpstr>
      <vt:lpstr>বাড়িরকাজঃ  # বুদ্ধি প্রতিবন্ধিতার কারণ ও প্রতিরোধ ব্যাখ্যা কর।  # বুদ্ধি প্রতিবন্ধিতার জন্য চিকিৎসা ও করণীয় ব্যাখ্যা কর। </vt:lpstr>
      <vt:lpstr>সবাইকে অসংখ্য 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farhana tasmin</dc:creator>
  <cp:lastModifiedBy>farhana tasmin</cp:lastModifiedBy>
  <cp:revision>17</cp:revision>
  <dcterms:created xsi:type="dcterms:W3CDTF">2021-05-06T04:36:22Z</dcterms:created>
  <dcterms:modified xsi:type="dcterms:W3CDTF">2021-05-08T10:10:42Z</dcterms:modified>
</cp:coreProperties>
</file>