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05" r:id="rId2"/>
    <p:sldId id="259" r:id="rId3"/>
    <p:sldId id="271" r:id="rId4"/>
    <p:sldId id="262" r:id="rId5"/>
    <p:sldId id="270" r:id="rId6"/>
    <p:sldId id="268" r:id="rId7"/>
    <p:sldId id="267" r:id="rId8"/>
    <p:sldId id="266" r:id="rId9"/>
    <p:sldId id="276" r:id="rId10"/>
    <p:sldId id="275" r:id="rId11"/>
    <p:sldId id="407" r:id="rId12"/>
    <p:sldId id="274" r:id="rId13"/>
    <p:sldId id="406" r:id="rId14"/>
    <p:sldId id="273" r:id="rId15"/>
    <p:sldId id="272" r:id="rId16"/>
    <p:sldId id="277" r:id="rId17"/>
    <p:sldId id="303" r:id="rId1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la Al Shakil" initials="AAS" lastIdx="1" clrIdx="0">
    <p:extLst>
      <p:ext uri="{19B8F6BF-5375-455C-9EA6-DF929625EA0E}">
        <p15:presenceInfo xmlns:p15="http://schemas.microsoft.com/office/powerpoint/2012/main" userId="221447e304173d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2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C94354E-A14D-46D9-832B-6D6B25D59DF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9EF6A89-9AF7-4990-8E4E-6935182C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32B-CE0B-48E2-ACCA-168EF4FBD72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82CB5-70B3-48A1-929A-046D9A01F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7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hyperlink" Target="https://jkflorist.com/product/5-colorful-balloons-bunch-for-delivery-in-vadodara-city/" TargetMode="External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kflorist.com/product/5-colorful-balloons-bunch-for-delivery-in-vadodara-cit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kflorist.com/product/5-colorful-balloons-bunch-for-delivery-in-vadodara-city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kflorist.com/product/5-colorful-balloons-bunch-for-delivery-in-vadodara-city/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kflorist.com/product/5-colorful-balloons-bunch-for-delivery-in-vadodara-city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CFF87A-9D1D-46D5-BE10-5A8E7213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8"/>
            <a:ext cx="12191999" cy="6843932"/>
          </a:xfrm>
          <a:prstGeom prst="rect">
            <a:avLst/>
          </a:prstGeom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119" y="1782023"/>
            <a:ext cx="2535816" cy="38176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5722418" y="2416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520164" y="5337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83516" y="67807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626654" y="32187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424400" y="61392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887752" y="7582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475498" y="31383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21000" y="6058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36596" y="750257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67470" y="7615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165216" y="10535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28568" y="119792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533" y="4303654"/>
            <a:ext cx="4858194" cy="170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146" y="3393821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533" y="2855520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92" y="213581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0" y="5984719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42410" y="6067328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3338" y="6222685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550492" y="610194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80184" y="590502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827409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309225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0671117">
            <a:off x="6227918" y="6076232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198107" y="622268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990336" y="5075288"/>
            <a:ext cx="573209" cy="5748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1659136" y="5235486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681" y="1923176"/>
            <a:ext cx="4612669" cy="320554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0467" y="2427111"/>
            <a:ext cx="4591978" cy="2244151"/>
          </a:xfrm>
          <a:prstGeom prst="rect">
            <a:avLst/>
          </a:prstGeom>
          <a:noFill/>
          <a:scene3d>
            <a:camera prst="isometricOffAxis1Right"/>
            <a:lightRig rig="flat" dir="tl">
              <a:rot lat="0" lon="0" rev="6600000"/>
            </a:lightRig>
          </a:scene3d>
          <a:sp3d extrusionH="158750">
            <a:bevelT w="285750" prst="rible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B198D-BD23-459C-ACA1-E13E1415F2C5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B34AE8-F3E2-41DE-A292-F8EB503CD637}"/>
              </a:ext>
            </a:extLst>
          </p:cNvPr>
          <p:cNvSpPr/>
          <p:nvPr/>
        </p:nvSpPr>
        <p:spPr>
          <a:xfrm>
            <a:off x="79172" y="93956"/>
            <a:ext cx="12033656" cy="66700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E76DB34-5092-4487-9A2F-EEC0BB0995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936" t="3243" r="3069" b="-741"/>
          <a:stretch/>
        </p:blipFill>
        <p:spPr>
          <a:xfrm>
            <a:off x="3369907" y="4371133"/>
            <a:ext cx="2465607" cy="250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39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D5041D-2E2F-416D-8515-E6395F7E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7" y="651074"/>
            <a:ext cx="4886072" cy="3732667"/>
          </a:xfrm>
          <a:prstGeom prst="rect">
            <a:avLst/>
          </a:prstGeom>
          <a:solidFill>
            <a:srgbClr val="FF0066"/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641F54-1090-43EB-8332-DEC7ED354094}"/>
              </a:ext>
            </a:extLst>
          </p:cNvPr>
          <p:cNvSpPr txBox="1"/>
          <p:nvPr/>
        </p:nvSpPr>
        <p:spPr>
          <a:xfrm>
            <a:off x="4118028" y="4730673"/>
            <a:ext cx="4969527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40DFF-5706-492B-A7B8-C8BBB883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243"/>
            <a:ext cx="12192000" cy="557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A60502-4F79-407C-BE00-87C1F9522758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7F034E-740F-45A0-9469-95E123FA6F53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tse4.mm.bing.net/th?id=OIP.jiB0_ew0GldG7UAjbEYA3gHaFj&amp;pid=Api&amp;P=0&amp;w=225&amp;h=170">
            <a:extLst>
              <a:ext uri="{FF2B5EF4-FFF2-40B4-BE49-F238E27FC236}">
                <a16:creationId xmlns:a16="http://schemas.microsoft.com/office/drawing/2014/main" id="{37C5B62A-5CEF-4704-A0A0-3AF77C3D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13" y="583886"/>
            <a:ext cx="4969526" cy="3732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80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811144-6E31-4D2C-9112-1485DBA15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9" y="255963"/>
            <a:ext cx="5091290" cy="415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B53EEC-5312-46E9-B40B-3B16FD8F4B52}"/>
              </a:ext>
            </a:extLst>
          </p:cNvPr>
          <p:cNvSpPr txBox="1"/>
          <p:nvPr/>
        </p:nvSpPr>
        <p:spPr>
          <a:xfrm>
            <a:off x="3465688" y="4753197"/>
            <a:ext cx="4041423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ূভুমি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40DFF-5706-492B-A7B8-C8BBB883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243"/>
            <a:ext cx="12192000" cy="557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A60502-4F79-407C-BE00-87C1F9522758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7F034E-740F-45A0-9469-95E123FA6F53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tse3.mm.bing.net/th?id=OIP.NHoBjKqCfbeSnwkTlHbwaQHaFj&amp;pid=Api&amp;P=0&amp;w=233&amp;h=176">
            <a:extLst>
              <a:ext uri="{FF2B5EF4-FFF2-40B4-BE49-F238E27FC236}">
                <a16:creationId xmlns:a16="http://schemas.microsoft.com/office/drawing/2014/main" id="{F2A1AF53-B39C-4755-9896-E341156A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93" y="398736"/>
            <a:ext cx="5447129" cy="4091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55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66481-E30B-433E-B61A-AD357075D234}"/>
              </a:ext>
            </a:extLst>
          </p:cNvPr>
          <p:cNvSpPr txBox="1"/>
          <p:nvPr/>
        </p:nvSpPr>
        <p:spPr>
          <a:xfrm>
            <a:off x="3267636" y="762281"/>
            <a:ext cx="4894729" cy="1569660"/>
          </a:xfrm>
          <a:prstGeom prst="rect">
            <a:avLst/>
          </a:prstGeom>
          <a:solidFill>
            <a:srgbClr val="7030A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ABE32-6B97-434C-9FE4-16069028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20112" y="3141697"/>
            <a:ext cx="2935805" cy="2972239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01575-8313-4214-A759-616F851CA9F0}"/>
              </a:ext>
            </a:extLst>
          </p:cNvPr>
          <p:cNvGrpSpPr/>
          <p:nvPr/>
        </p:nvGrpSpPr>
        <p:grpSpPr>
          <a:xfrm>
            <a:off x="6947946" y="3159914"/>
            <a:ext cx="4414598" cy="2581319"/>
            <a:chOff x="6947946" y="3159914"/>
            <a:chExt cx="4294677" cy="25813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402214-104E-4BE2-9AC9-37D84DC10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7946" y="3159914"/>
              <a:ext cx="4294677" cy="2581319"/>
            </a:xfrm>
            <a:prstGeom prst="rect">
              <a:avLst/>
            </a:prstGeom>
            <a:ln w="190500" cap="sq">
              <a:solidFill>
                <a:srgbClr val="7030A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BC2F35-0A6C-44A5-8519-E9C2C7CDA3CB}"/>
                </a:ext>
              </a:extLst>
            </p:cNvPr>
            <p:cNvSpPr/>
            <p:nvPr/>
          </p:nvSpPr>
          <p:spPr>
            <a:xfrm>
              <a:off x="8162365" y="3266321"/>
              <a:ext cx="1094177" cy="237482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12E4423-2F0B-44C1-808D-CEA87679A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2126"/>
            <a:ext cx="12192000" cy="7215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4CE668-542E-45BF-851B-57B1D71C6FB4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F42B3-4451-41F8-B974-3121D0D23696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2E4423-2F0B-44C1-808D-CEA87679A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126"/>
            <a:ext cx="12192000" cy="7215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4CE668-542E-45BF-851B-57B1D71C6FB4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F42B3-4451-41F8-B974-3121D0D23696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CD2288-819D-4367-88F4-5BC21531C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21538"/>
              </p:ext>
            </p:extLst>
          </p:nvPr>
        </p:nvGraphicFramePr>
        <p:xfrm>
          <a:off x="1659467" y="1219199"/>
          <a:ext cx="9098844" cy="480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265">
                  <a:extLst>
                    <a:ext uri="{9D8B030D-6E8A-4147-A177-3AD203B41FA5}">
                      <a16:colId xmlns:a16="http://schemas.microsoft.com/office/drawing/2014/main" val="2257508497"/>
                    </a:ext>
                  </a:extLst>
                </a:gridCol>
                <a:gridCol w="7612579">
                  <a:extLst>
                    <a:ext uri="{9D8B030D-6E8A-4147-A177-3AD203B41FA5}">
                      <a16:colId xmlns:a16="http://schemas.microsoft.com/office/drawing/2014/main" val="280329286"/>
                    </a:ext>
                  </a:extLst>
                </a:gridCol>
              </a:tblGrid>
              <a:tr h="1903589"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শের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িখ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138756"/>
                  </a:ext>
                </a:extLst>
              </a:tr>
              <a:tr h="1903589"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শের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ঞ্চলের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61342"/>
                  </a:ext>
                </a:extLst>
              </a:tr>
              <a:tr h="1001889">
                <a:tc>
                  <a:txBody>
                    <a:bodyPr/>
                    <a:lstStyle/>
                    <a:p>
                      <a:r>
                        <a:rPr lang="en-US" sz="5400" dirty="0"/>
                        <a:t>৩।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রীষ্ম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কালে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কেমন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0371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062F19F-0F8E-429B-BBA7-151F0014E9D9}"/>
              </a:ext>
            </a:extLst>
          </p:cNvPr>
          <p:cNvSpPr/>
          <p:nvPr/>
        </p:nvSpPr>
        <p:spPr>
          <a:xfrm>
            <a:off x="4086578" y="427957"/>
            <a:ext cx="1930400" cy="650228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9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AAE41F-7667-4BFC-8555-6076AD75F5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6141" y="1411941"/>
          <a:ext cx="10878671" cy="480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20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ক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103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অঞ্চলের 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 পার্থক্য লেখ।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00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 অঞ্চলের 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 পার্থক্য লেখ।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8006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অঞ্চলের 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IN" sz="36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 পার্থক্য লেখ।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8AECC3-D27A-4BCC-93C7-82A798E4A1AE}"/>
              </a:ext>
            </a:extLst>
          </p:cNvPr>
          <p:cNvSpPr txBox="1"/>
          <p:nvPr/>
        </p:nvSpPr>
        <p:spPr>
          <a:xfrm>
            <a:off x="4114800" y="658906"/>
            <a:ext cx="2151529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D3A3E-3BF4-4203-AE52-BA0240E9A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5164DD-4613-4667-8D55-0B9C307A7A3F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40C44-EF9F-4BF2-819B-C6F38463F9A5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FDB622-7DC1-4038-9B6E-8F8A76DB97E6}"/>
              </a:ext>
            </a:extLst>
          </p:cNvPr>
          <p:cNvSpPr txBox="1"/>
          <p:nvPr/>
        </p:nvSpPr>
        <p:spPr>
          <a:xfrm>
            <a:off x="4908176" y="860613"/>
            <a:ext cx="2944906" cy="830997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73050">
            <a:bevelT w="190500" h="38100" prst="angle"/>
            <a:bevelB w="57150" h="0"/>
            <a:extrusionClr>
              <a:srgbClr val="FFC000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F2EE9-B960-470A-B7D9-1BC2CC05C421}"/>
              </a:ext>
            </a:extLst>
          </p:cNvPr>
          <p:cNvSpPr txBox="1"/>
          <p:nvPr/>
        </p:nvSpPr>
        <p:spPr>
          <a:xfrm>
            <a:off x="1147776" y="3697793"/>
            <a:ext cx="10355602" cy="1907024"/>
          </a:xfrm>
          <a:prstGeom prst="snip2SameRect">
            <a:avLst/>
          </a:prstGeom>
          <a:solidFill>
            <a:srgbClr val="002060"/>
          </a:solidFill>
          <a:scene3d>
            <a:camera prst="orthographicFront"/>
            <a:lightRig rig="threePt" dir="t">
              <a:rot lat="0" lon="0" rev="10800000"/>
            </a:lightRig>
          </a:scene3d>
          <a:sp3d extrusionH="241300" contourW="88900">
            <a:bevelT w="323850" prst="riblet"/>
            <a:extrusionClr>
              <a:srgbClr val="FFC000"/>
            </a:extrusionClr>
            <a:contourClr>
              <a:srgbClr val="FFC000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কারণে দক্ষিণ অঞ্চলে বন্যার প্রবণতা বেশি তা লিখ ?</a:t>
            </a:r>
          </a:p>
          <a:p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প্রাকৃতিক পরিবেশের কার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অঞ্চলভেদে যে পার্থক্য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দেখা যায়          তার 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বৈশিষ্ট্য লেখ।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6CAD27C-6316-47F9-8D37-8A99177AD1B4}"/>
              </a:ext>
            </a:extLst>
          </p:cNvPr>
          <p:cNvSpPr/>
          <p:nvPr/>
        </p:nvSpPr>
        <p:spPr>
          <a:xfrm rot="16200000">
            <a:off x="5745727" y="1786009"/>
            <a:ext cx="1691960" cy="1984868"/>
          </a:xfrm>
          <a:prstGeom prst="leftArrow">
            <a:avLst>
              <a:gd name="adj1" fmla="val 50000"/>
              <a:gd name="adj2" fmla="val 59621"/>
            </a:avLst>
          </a:prstGeom>
          <a:solidFill>
            <a:srgbClr val="FF0066"/>
          </a:solidFill>
          <a:ln w="38100"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 w="146050" h="889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D1FFF-6C37-4341-B327-681F9B9E0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5488"/>
            <a:ext cx="12192000" cy="1332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93276C-E19A-4449-B428-EDE93901D52A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0EDD82-E1F6-4815-A14B-509008275235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5055B-F7E1-499C-9FE1-944C5E2E9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6" t="3243" r="3069" b="-741"/>
          <a:stretch/>
        </p:blipFill>
        <p:spPr>
          <a:xfrm>
            <a:off x="189258" y="201476"/>
            <a:ext cx="2465607" cy="250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24301E-00CD-4913-B259-E4C38AC31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36" t="3243" r="3069" b="-741"/>
          <a:stretch/>
        </p:blipFill>
        <p:spPr>
          <a:xfrm>
            <a:off x="9295745" y="187572"/>
            <a:ext cx="2465607" cy="250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5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ED70E5-7EE5-48D8-B6BF-86E61213BA06}"/>
              </a:ext>
            </a:extLst>
          </p:cNvPr>
          <p:cNvSpPr txBox="1"/>
          <p:nvPr/>
        </p:nvSpPr>
        <p:spPr>
          <a:xfrm>
            <a:off x="4079640" y="1300772"/>
            <a:ext cx="4316506" cy="14325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ADB66-F18A-4768-9714-A9302E8A2D6E}"/>
              </a:ext>
            </a:extLst>
          </p:cNvPr>
          <p:cNvSpPr txBox="1"/>
          <p:nvPr/>
        </p:nvSpPr>
        <p:spPr>
          <a:xfrm flipH="1">
            <a:off x="2568388" y="3383281"/>
            <a:ext cx="8068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প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24C775-0D19-479A-BD18-68BDE4788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1" y="752360"/>
            <a:ext cx="2644618" cy="198091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50C58B8-37D3-469B-AB7F-0979B62CC8F8}"/>
              </a:ext>
            </a:extLst>
          </p:cNvPr>
          <p:cNvSpPr/>
          <p:nvPr/>
        </p:nvSpPr>
        <p:spPr>
          <a:xfrm>
            <a:off x="1555376" y="3702570"/>
            <a:ext cx="1013012" cy="7195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78982-B200-4CEB-8934-EF3483D1A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4844"/>
            <a:ext cx="12192000" cy="1837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94DB97-5580-490A-8865-B9EEA6EC5270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B6F738-818C-47A1-9A6D-27D96ED7C3E9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00CA2139-9F43-4EC4-B140-08F37A298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1156" y="544817"/>
            <a:ext cx="299024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3304" y="3279098"/>
            <a:ext cx="478423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9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9600" b="1" cap="all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9E2CD-E92D-4789-9DFF-C65E11607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62132"/>
            <a:ext cx="12192001" cy="7958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3FDD7E-10ED-4DA7-9407-CCA1DE656D28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99EF5-72A1-499A-AB6C-E476152B1E96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D46F09E3-C05C-44B5-9DEC-CB93620975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596" y="48183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7132E-A5C1-4940-BF64-C7F99CF6D4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36" t="3243" r="3069" b="-741"/>
          <a:stretch/>
        </p:blipFill>
        <p:spPr>
          <a:xfrm>
            <a:off x="9495303" y="-122615"/>
            <a:ext cx="2465607" cy="250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8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DE309F-0D72-4C15-929A-E53FAC82CC77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20365F-D66C-4D46-80EC-55414D7A3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3" y="115747"/>
            <a:ext cx="12110976" cy="6728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99179-A843-4D53-BD97-24DAA887B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1" y="1246778"/>
            <a:ext cx="1320800" cy="1257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DF654-DCB4-411A-9C8E-E5CE18F6CB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36" t="3243" r="3069" b="-741"/>
          <a:stretch/>
        </p:blipFill>
        <p:spPr>
          <a:xfrm>
            <a:off x="277792" y="2504409"/>
            <a:ext cx="1320800" cy="250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07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764BE-B21D-4DDF-B6C1-645674FD5234}"/>
              </a:ext>
            </a:extLst>
          </p:cNvPr>
          <p:cNvSpPr txBox="1"/>
          <p:nvPr/>
        </p:nvSpPr>
        <p:spPr>
          <a:xfrm>
            <a:off x="3052482" y="764952"/>
            <a:ext cx="69043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6A85C-B55A-489A-81B2-A177A84C815A}"/>
              </a:ext>
            </a:extLst>
          </p:cNvPr>
          <p:cNvSpPr txBox="1"/>
          <p:nvPr/>
        </p:nvSpPr>
        <p:spPr>
          <a:xfrm>
            <a:off x="860612" y="2307397"/>
            <a:ext cx="10381129" cy="3785652"/>
          </a:xfrm>
          <a:prstGeom prst="homePlat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 আমাদের পরিবেশ ও সমাজ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 পরিবেশের বৈচিত্র্য</a:t>
            </a:r>
          </a:p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২/০৫/২০২১ইং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88901-BD3E-4784-BF87-66D2C47F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5994400"/>
            <a:ext cx="12192000" cy="863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CD8B96-7941-435E-84AE-1BA3195632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F61F76-E118-4C94-9BFA-012E7D25D943}"/>
              </a:ext>
            </a:extLst>
          </p:cNvPr>
          <p:cNvSpPr/>
          <p:nvPr/>
        </p:nvSpPr>
        <p:spPr>
          <a:xfrm>
            <a:off x="44825" y="84665"/>
            <a:ext cx="12102352" cy="67733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74018-75DB-42FF-859F-7FE2967A30E2}"/>
              </a:ext>
            </a:extLst>
          </p:cNvPr>
          <p:cNvSpPr txBox="1"/>
          <p:nvPr/>
        </p:nvSpPr>
        <p:spPr>
          <a:xfrm>
            <a:off x="3277772" y="1420837"/>
            <a:ext cx="694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499B00-B111-4F21-9208-04B2CA372E0A}"/>
              </a:ext>
            </a:extLst>
          </p:cNvPr>
          <p:cNvSpPr/>
          <p:nvPr/>
        </p:nvSpPr>
        <p:spPr>
          <a:xfrm>
            <a:off x="3564441" y="3244334"/>
            <a:ext cx="5063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https://www.youtube.com/watch?v=_TWQ27Gxx5o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5DFC43-EF9F-4240-94DA-93AA6B9BDEA6}"/>
              </a:ext>
            </a:extLst>
          </p:cNvPr>
          <p:cNvSpPr/>
          <p:nvPr/>
        </p:nvSpPr>
        <p:spPr>
          <a:xfrm>
            <a:off x="2771335" y="2729132"/>
            <a:ext cx="6330462" cy="165998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40F05-A2E7-4DA7-B04F-3456A3B1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632"/>
            <a:ext cx="12192000" cy="1879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8E364A-9822-43DA-92EB-B81DC8D17C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7D0C7A-568A-4F4A-B2BE-F2A3476B049A}"/>
              </a:ext>
            </a:extLst>
          </p:cNvPr>
          <p:cNvSpPr/>
          <p:nvPr/>
        </p:nvSpPr>
        <p:spPr>
          <a:xfrm>
            <a:off x="44825" y="84665"/>
            <a:ext cx="12102352" cy="677333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id="{4CBDAC32-3104-42A4-97CC-D0E3F30B3B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87" y="316369"/>
            <a:ext cx="278139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674BDE47-236C-4F35-995D-51143D7C8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585" y="58568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8E162-97F9-4CE9-B0E7-CCD13A0C9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36" t="3243" r="3069" b="-741"/>
          <a:stretch/>
        </p:blipFill>
        <p:spPr>
          <a:xfrm>
            <a:off x="175277" y="2339619"/>
            <a:ext cx="2465607" cy="250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A954E-5323-4DE0-B0DE-A8FAB4BB2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36" t="3243" r="3069" b="-741"/>
          <a:stretch/>
        </p:blipFill>
        <p:spPr>
          <a:xfrm>
            <a:off x="9229217" y="2359060"/>
            <a:ext cx="2465607" cy="250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15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E1D226-A53E-4C4B-83F9-F1A6EAC514E6}"/>
              </a:ext>
            </a:extLst>
          </p:cNvPr>
          <p:cNvSpPr txBox="1"/>
          <p:nvPr/>
        </p:nvSpPr>
        <p:spPr>
          <a:xfrm>
            <a:off x="1500921" y="1354837"/>
            <a:ext cx="9389603" cy="1438632"/>
          </a:xfrm>
          <a:prstGeom prst="snip2SameRect">
            <a:avLst/>
          </a:prstGeom>
          <a:solidFill>
            <a:srgbClr val="00B050"/>
          </a:solidFill>
          <a:ln w="381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D7EF4-ED74-4EC1-8AD0-CEA780CDDEDB}"/>
              </a:ext>
            </a:extLst>
          </p:cNvPr>
          <p:cNvSpPr txBox="1"/>
          <p:nvPr/>
        </p:nvSpPr>
        <p:spPr>
          <a:xfrm>
            <a:off x="1627094" y="3765176"/>
            <a:ext cx="9655195" cy="2085796"/>
          </a:xfrm>
          <a:prstGeom prst="doubleWave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FFC0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77800">
            <a:bevelB w="254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১.১</a:t>
            </a:r>
            <a:r>
              <a:rPr lang="bn-IN" sz="48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প্রাকৃতিক ও সামাজিক পরিবেশের উপাদান</a:t>
            </a:r>
            <a:r>
              <a:rPr lang="en-US" sz="48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 পারস্পরিক সম্পর্ক বর্ণনা করতে পারবে।</a:t>
            </a:r>
            <a:endParaRPr lang="en-US" sz="48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DC1BC163-F771-4919-9129-88F191C1F726}"/>
              </a:ext>
            </a:extLst>
          </p:cNvPr>
          <p:cNvSpPr/>
          <p:nvPr/>
        </p:nvSpPr>
        <p:spPr>
          <a:xfrm rot="16200000">
            <a:off x="5606795" y="2833033"/>
            <a:ext cx="978408" cy="993454"/>
          </a:xfrm>
          <a:prstGeom prst="leftArrow">
            <a:avLst>
              <a:gd name="adj1" fmla="val 50000"/>
              <a:gd name="adj2" fmla="val 59621"/>
            </a:avLst>
          </a:prstGeom>
          <a:solidFill>
            <a:srgbClr val="7030A0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4E7B0-B82F-46B5-A205-CA378C96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632"/>
            <a:ext cx="12192000" cy="1879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8C8ED5-E176-4BF2-9C9B-F0043C221EB0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FD0F7-D68E-4A14-B381-70CCC6ED77EF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C69ECE-F483-4CBA-AE02-EBE7A2531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47" y="698473"/>
            <a:ext cx="5168153" cy="3454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184150" h="69850" prst="riblet"/>
            <a:contourClr>
              <a:srgbClr val="FFFFFF"/>
            </a:contourClr>
          </a:sp3d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15CD815D-17EE-4973-9977-02E940A61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430" y="693739"/>
            <a:ext cx="5087517" cy="34595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extrusionH="146050" contourW="76200">
            <a:bevelT w="349250" h="19050" prst="riblet"/>
            <a:bevelB w="27940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50D052-0329-4E5C-9AC1-B96A3A7F7F61}"/>
              </a:ext>
            </a:extLst>
          </p:cNvPr>
          <p:cNvSpPr txBox="1"/>
          <p:nvPr/>
        </p:nvSpPr>
        <p:spPr>
          <a:xfrm>
            <a:off x="4276165" y="5010010"/>
            <a:ext cx="4459559" cy="1107996"/>
          </a:xfrm>
          <a:prstGeom prst="rect">
            <a:avLst/>
          </a:prstGeom>
          <a:solidFill>
            <a:srgbClr val="FF6699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dirty="0">
                <a:ln/>
                <a:solidFill>
                  <a:schemeClr val="accent4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শূষ্ক পরিবেশ</a:t>
            </a:r>
            <a:endParaRPr lang="en-US" sz="6600" b="1" dirty="0">
              <a:ln/>
              <a:solidFill>
                <a:schemeClr val="accent4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0AE76-2CAA-410D-BAEE-D0F40A76B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3778"/>
            <a:ext cx="12101689" cy="10188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prst="ribl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6C1F47-F36C-40E3-8DD1-5643E90FE0B8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E9AA2E-6B84-4E42-8B9E-FBD44FD9AA3E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2B8C4-913C-4622-9E2A-2BEDFE816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747" y="549717"/>
            <a:ext cx="5316292" cy="3992139"/>
          </a:xfrm>
          <a:prstGeom prst="ellipse">
            <a:avLst/>
          </a:prstGeom>
          <a:ln w="63500" cap="rnd">
            <a:solidFill>
              <a:srgbClr val="FF66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iblet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681B5-6648-409C-BBBB-CD3A3B470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21" y="549717"/>
            <a:ext cx="5392825" cy="3992138"/>
          </a:xfrm>
          <a:prstGeom prst="ellipse">
            <a:avLst/>
          </a:prstGeom>
          <a:ln w="63500" cap="rnd">
            <a:solidFill>
              <a:srgbClr val="FF66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iblet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B927BD-79BC-43D3-BA54-8E2252CB0B49}"/>
              </a:ext>
            </a:extLst>
          </p:cNvPr>
          <p:cNvSpPr txBox="1"/>
          <p:nvPr/>
        </p:nvSpPr>
        <p:spPr>
          <a:xfrm>
            <a:off x="3763049" y="4677730"/>
            <a:ext cx="4691269" cy="1323439"/>
          </a:xfrm>
          <a:prstGeom prst="rect">
            <a:avLst/>
          </a:prstGeom>
          <a:solidFill>
            <a:srgbClr val="7030A0"/>
          </a:solidFill>
          <a:ln w="38100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3657C-5636-4231-A8E0-7F8BBB952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8632"/>
            <a:ext cx="12192000" cy="1879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D46550-6F1D-40E4-8DD1-12A62BFCD764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4CCD3-C086-4DC0-99C0-9C079041FE9C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BF5DD82-58D7-4C2F-BCCD-9ED6637A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1" y="1021423"/>
            <a:ext cx="5023555" cy="3471556"/>
          </a:xfrm>
          <a:prstGeom prst="rect">
            <a:avLst/>
          </a:prstGeom>
          <a:ln w="190500" cap="sq">
            <a:solidFill>
              <a:srgbClr val="FF66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1C827-D4D3-4981-9554-6425CB3B8F0B}"/>
              </a:ext>
            </a:extLst>
          </p:cNvPr>
          <p:cNvSpPr txBox="1"/>
          <p:nvPr/>
        </p:nvSpPr>
        <p:spPr>
          <a:xfrm>
            <a:off x="2553348" y="5033452"/>
            <a:ext cx="6402394" cy="1200329"/>
          </a:xfrm>
          <a:prstGeom prst="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বৃষ্টিভেজা পরিবেশ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9D9D2-7BCE-41D6-90D5-AD00464D3A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4399"/>
            <a:ext cx="12192000" cy="8591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51194C-1157-464E-A330-6667CB72ECB9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580191-3798-4D21-8E60-B20E4214E8C1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tse2.mm.bing.net/th?id=OIP.CdzyKwJPhHfFzVXEGc3qnAHaFj&amp;pid=Api&amp;P=0&amp;w=211&amp;h=159">
            <a:extLst>
              <a:ext uri="{FF2B5EF4-FFF2-40B4-BE49-F238E27FC236}">
                <a16:creationId xmlns:a16="http://schemas.microsoft.com/office/drawing/2014/main" id="{F9D95666-342A-4EE1-B0FD-990F624B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078" y="988181"/>
            <a:ext cx="4545789" cy="342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39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9B02BE-7C46-429F-8ACF-3C0ACB77A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934415"/>
            <a:ext cx="4120029" cy="2561078"/>
          </a:xfrm>
          <a:prstGeom prst="rect">
            <a:avLst/>
          </a:prstGeom>
          <a:ln w="190500" cap="sq">
            <a:solidFill>
              <a:srgbClr val="FF66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31479-B308-4719-A802-6EE22D0E7DD6}"/>
              </a:ext>
            </a:extLst>
          </p:cNvPr>
          <p:cNvSpPr txBox="1"/>
          <p:nvPr/>
        </p:nvSpPr>
        <p:spPr>
          <a:xfrm rot="10800000" flipV="1">
            <a:off x="5626806" y="4120978"/>
            <a:ext cx="1848879" cy="92333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9A07D5-588E-4639-AD3D-98D1053E5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6432"/>
            <a:ext cx="12192000" cy="15215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FFF9D5-F0B8-441A-BD57-09D2527B3078}"/>
              </a:ext>
            </a:extLst>
          </p:cNvPr>
          <p:cNvSpPr/>
          <p:nvPr/>
        </p:nvSpPr>
        <p:spPr>
          <a:xfrm>
            <a:off x="90311" y="135467"/>
            <a:ext cx="12056866" cy="6722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95AF8-632F-433E-B79E-4821520FE9C0}"/>
              </a:ext>
            </a:extLst>
          </p:cNvPr>
          <p:cNvSpPr/>
          <p:nvPr/>
        </p:nvSpPr>
        <p:spPr>
          <a:xfrm>
            <a:off x="0" y="14068"/>
            <a:ext cx="12192000" cy="6843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tse4.mm.bing.net/th?id=OIP.pfgueMAKv-pel7qlE9-NkAAAAA&amp;pid=Api&amp;P=0&amp;w=274&amp;h=156">
            <a:extLst>
              <a:ext uri="{FF2B5EF4-FFF2-40B4-BE49-F238E27FC236}">
                <a16:creationId xmlns:a16="http://schemas.microsoft.com/office/drawing/2014/main" id="{A9F8B3BF-8B94-425B-99D1-D5D28B33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46" y="934415"/>
            <a:ext cx="4527325" cy="256107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আমাদের পরিবেশ ও সমাজ চতুর্থ স</Template>
  <TotalTime>294</TotalTime>
  <Words>281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 Al Shakil</dc:creator>
  <cp:lastModifiedBy>Abdulla Al Shakil</cp:lastModifiedBy>
  <cp:revision>50</cp:revision>
  <dcterms:created xsi:type="dcterms:W3CDTF">2021-05-02T14:45:50Z</dcterms:created>
  <dcterms:modified xsi:type="dcterms:W3CDTF">2021-05-09T09:47:24Z</dcterms:modified>
</cp:coreProperties>
</file>