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6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89AE4"/>
    <a:srgbClr val="F23ECB"/>
    <a:srgbClr val="C16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6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1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24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7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9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0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EB0BC3-1939-4181-AF7C-358CA129684C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ED6D79-ED54-488D-90B3-6D3E5BB975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7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gif"/><Relationship Id="rId7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84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44050" y="198318"/>
            <a:ext cx="10115608" cy="59312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এর সমাধান বের করি।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448612" y="846181"/>
            <a:ext cx="11374193" cy="5776778"/>
          </a:xfrm>
          <a:prstGeom prst="snip2DiagRect">
            <a:avLst>
              <a:gd name="adj1" fmla="val 0"/>
              <a:gd name="adj2" fmla="val 1276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মৌলটির পারমাণবিক সংখ্যা ১৭। কোনো মৌলের পারমাণবিক সংখ্যা আসলে ঐ মৌলের একটি পরমাণুতে প্রোটনের সংখ্যা। তাই এক্ষেত্রে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মৌলটির পরমাণুতে প্রোটন আছে ১৭ টি।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কোনো পরমাণুতে প্রোটন আর ইলেকট্রনের সংখ্যা সমান। তাই ক মৌলের একটি পরমাণুতে ইলেকট্রন রয়েছে ১৭টি।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পরমাণুর প্রোটনের সংখ্যা +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নিউট্রনের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= ঐ মৌলের ভর সংখ্যা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ক মৌলের নিউট্রন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=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মৌলের ভরসংখ্যা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মৌলের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 সংখ্যা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অতএব, ক মৌলের নিউট্রনের সংখ্যা = ৩৫ – ১৭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= ১৮</a:t>
            </a:r>
          </a:p>
          <a:p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41469" y="4468969"/>
            <a:ext cx="10594215" cy="2141111"/>
            <a:chOff x="1241469" y="4468969"/>
            <a:chExt cx="10594215" cy="21411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669" y="4468969"/>
              <a:ext cx="3139015" cy="213789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469" y="5009880"/>
              <a:ext cx="3794170" cy="1600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835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74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12124" y="231820"/>
            <a:ext cx="11280407" cy="6336406"/>
            <a:chOff x="412124" y="231820"/>
            <a:chExt cx="11280407" cy="6336406"/>
          </a:xfrm>
        </p:grpSpPr>
        <p:sp>
          <p:nvSpPr>
            <p:cNvPr id="3" name="Round Same Side Corner Rectangle 2"/>
            <p:cNvSpPr/>
            <p:nvPr/>
          </p:nvSpPr>
          <p:spPr>
            <a:xfrm>
              <a:off x="412124" y="231820"/>
              <a:ext cx="7611415" cy="6336406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মৌলের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পরমাণুতে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সংখ্যক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প্রোটন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কিন্তু একটি মৌলের সকল পরমাণুর ভর এক নাও হতে পারে। কারণ একটি মৌলের পরমাণুতে বিভিন্ন সংখ্যায় নিউট্রন থাকতে পারে। যেমন হাইড্রোজেনের সকল পরমাণুতে একটি করে প্রোটন ও ইলেকট্রন থাকে।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692" y="3348507"/>
              <a:ext cx="3153839" cy="302653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6" name="Left Arrow 5"/>
          <p:cNvSpPr/>
          <p:nvPr/>
        </p:nvSpPr>
        <p:spPr>
          <a:xfrm>
            <a:off x="8023540" y="231820"/>
            <a:ext cx="3707629" cy="251627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8"/>
            <a:ext cx="1219200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812884" y="1631401"/>
            <a:ext cx="10731492" cy="3197719"/>
            <a:chOff x="812884" y="1631401"/>
            <a:chExt cx="10731492" cy="3197719"/>
          </a:xfrm>
        </p:grpSpPr>
        <p:grpSp>
          <p:nvGrpSpPr>
            <p:cNvPr id="22" name="Group 21"/>
            <p:cNvGrpSpPr/>
            <p:nvPr/>
          </p:nvGrpSpPr>
          <p:grpSpPr>
            <a:xfrm>
              <a:off x="8955721" y="1631401"/>
              <a:ext cx="2588655" cy="2627290"/>
              <a:chOff x="9247029" y="1975296"/>
              <a:chExt cx="2588655" cy="262729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9247029" y="1975296"/>
                <a:ext cx="2588655" cy="26272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9388249" y="2112525"/>
                <a:ext cx="694468" cy="720827"/>
              </a:xfrm>
              <a:prstGeom prst="flowChartConnector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6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6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9409640" y="2971154"/>
                <a:ext cx="694468" cy="700465"/>
              </a:xfrm>
              <a:prstGeom prst="flowChartConnector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9471514" y="3783523"/>
                <a:ext cx="683334" cy="624884"/>
              </a:xfrm>
              <a:prstGeom prst="flowChartConnector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135386" y="2157360"/>
                <a:ext cx="1444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144270" y="2964166"/>
                <a:ext cx="12064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প্রোটন</a:t>
                </a:r>
                <a:endParaRPr lang="bn-BD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173406" y="3823886"/>
                <a:ext cx="11208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নিউট্রন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12884" y="1757297"/>
              <a:ext cx="2335865" cy="3071823"/>
              <a:chOff x="812884" y="1757297"/>
              <a:chExt cx="2335865" cy="307182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12884" y="1757297"/>
                <a:ext cx="2279560" cy="2073491"/>
                <a:chOff x="1030310" y="2331076"/>
                <a:chExt cx="3245475" cy="2846231"/>
              </a:xfrm>
            </p:grpSpPr>
            <p:sp>
              <p:nvSpPr>
                <p:cNvPr id="5" name="Flowchart: Connector 4"/>
                <p:cNvSpPr/>
                <p:nvPr/>
              </p:nvSpPr>
              <p:spPr>
                <a:xfrm>
                  <a:off x="1030310" y="2331076"/>
                  <a:ext cx="3245475" cy="2846231"/>
                </a:xfrm>
                <a:prstGeom prst="flowChartConnector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lowchart: Connector 5"/>
                <p:cNvSpPr/>
                <p:nvPr/>
              </p:nvSpPr>
              <p:spPr>
                <a:xfrm>
                  <a:off x="2279559" y="3451538"/>
                  <a:ext cx="746975" cy="695459"/>
                </a:xfrm>
                <a:prstGeom prst="flowChart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36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+</a:t>
                  </a:r>
                  <a:endPara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Flowchart: Connector 6"/>
                <p:cNvSpPr/>
                <p:nvPr/>
              </p:nvSpPr>
              <p:spPr>
                <a:xfrm>
                  <a:off x="1737573" y="4790941"/>
                  <a:ext cx="323047" cy="386366"/>
                </a:xfrm>
                <a:prstGeom prst="flowChart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40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</a:t>
                  </a:r>
                  <a:endPara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824074" y="4121234"/>
                <a:ext cx="23246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প্রোটিয়াম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408605" y="1757296"/>
              <a:ext cx="2836875" cy="3022338"/>
              <a:chOff x="3408605" y="1757296"/>
              <a:chExt cx="2836875" cy="302233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589212" y="1757296"/>
                <a:ext cx="2279560" cy="2179429"/>
                <a:chOff x="3692244" y="2323966"/>
                <a:chExt cx="2279560" cy="2179429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692244" y="2323966"/>
                  <a:ext cx="2279560" cy="2179429"/>
                  <a:chOff x="1030310" y="2331076"/>
                  <a:chExt cx="3245475" cy="2991649"/>
                </a:xfrm>
              </p:grpSpPr>
              <p:sp>
                <p:nvSpPr>
                  <p:cNvPr id="12" name="Flowchart: Connector 11"/>
                  <p:cNvSpPr/>
                  <p:nvPr/>
                </p:nvSpPr>
                <p:spPr>
                  <a:xfrm>
                    <a:off x="1030310" y="2331076"/>
                    <a:ext cx="3245475" cy="2846231"/>
                  </a:xfrm>
                  <a:prstGeom prst="flowChartConnector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498378" y="4936361"/>
                    <a:ext cx="364069" cy="386364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4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</a:t>
                    </a:r>
                    <a:endParaRPr lang="en-US" sz="40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0" name="Flowchart: Connector 9"/>
                <p:cNvSpPr/>
                <p:nvPr/>
              </p:nvSpPr>
              <p:spPr>
                <a:xfrm>
                  <a:off x="4869521" y="3049376"/>
                  <a:ext cx="462950" cy="447141"/>
                </a:xfrm>
                <a:prstGeom prst="flowChartConnector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Flowchart: Connector 10"/>
                <p:cNvSpPr/>
                <p:nvPr/>
              </p:nvSpPr>
              <p:spPr>
                <a:xfrm>
                  <a:off x="4555746" y="3243195"/>
                  <a:ext cx="524661" cy="506645"/>
                </a:xfrm>
                <a:prstGeom prst="flowChart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36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+</a:t>
                  </a:r>
                  <a:endPara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408605" y="4071748"/>
                <a:ext cx="283687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ডিউটেরিয়াম</a:t>
                </a:r>
                <a:endParaRPr lang="bn-BD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266451" y="1721554"/>
              <a:ext cx="2428925" cy="3042031"/>
              <a:chOff x="6266451" y="1721554"/>
              <a:chExt cx="2428925" cy="304203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266451" y="1721554"/>
                <a:ext cx="2428925" cy="2236465"/>
                <a:chOff x="6369483" y="2288224"/>
                <a:chExt cx="2428925" cy="223646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369483" y="2288224"/>
                  <a:ext cx="2428925" cy="2236465"/>
                  <a:chOff x="6492814" y="2369711"/>
                  <a:chExt cx="2279560" cy="2159183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6492814" y="2369711"/>
                    <a:ext cx="2279560" cy="2159183"/>
                    <a:chOff x="1030310" y="2331076"/>
                    <a:chExt cx="3245475" cy="2963858"/>
                  </a:xfrm>
                </p:grpSpPr>
                <p:sp>
                  <p:nvSpPr>
                    <p:cNvPr id="20" name="Flowchart: Connector 19"/>
                    <p:cNvSpPr/>
                    <p:nvPr/>
                  </p:nvSpPr>
                  <p:spPr>
                    <a:xfrm>
                      <a:off x="1030310" y="2331076"/>
                      <a:ext cx="3245475" cy="2846231"/>
                    </a:xfrm>
                    <a:prstGeom prst="flowChartConnector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Flowchart: Connector 20"/>
                    <p:cNvSpPr/>
                    <p:nvPr/>
                  </p:nvSpPr>
                  <p:spPr>
                    <a:xfrm>
                      <a:off x="3070456" y="4880268"/>
                      <a:ext cx="444524" cy="414666"/>
                    </a:xfrm>
                    <a:prstGeom prst="flowChartConnector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7847508" y="3246051"/>
                    <a:ext cx="462950" cy="447141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7632593" y="2974492"/>
                    <a:ext cx="460990" cy="422959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6" name="Flowchart: Connector 15"/>
                <p:cNvSpPr/>
                <p:nvPr/>
              </p:nvSpPr>
              <p:spPr>
                <a:xfrm>
                  <a:off x="7371147" y="3160359"/>
                  <a:ext cx="524661" cy="506645"/>
                </a:xfrm>
                <a:prstGeom prst="flowChart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36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+</a:t>
                  </a:r>
                  <a:endPara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6531100" y="4055699"/>
                <a:ext cx="20746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(গ) ট্রিটিয়াম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33" name="Horizontal Scroll 32"/>
          <p:cNvSpPr/>
          <p:nvPr/>
        </p:nvSpPr>
        <p:spPr>
          <a:xfrm>
            <a:off x="2227874" y="4875486"/>
            <a:ext cx="7649322" cy="1478769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হাইড্রোজেনের আইসোটোপ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4102" y="450761"/>
            <a:ext cx="8796269" cy="8113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1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1176268" y="300347"/>
            <a:ext cx="2519969" cy="6310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93242" y="5618673"/>
            <a:ext cx="8120546" cy="857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তিনটি পরমাণু হাইড্রোজেনের তিনটি আইসোটোপ। </a:t>
            </a:r>
            <a:endParaRPr lang="en-US" sz="3600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4472" y="658666"/>
            <a:ext cx="11074693" cy="1459237"/>
            <a:chOff x="534472" y="658666"/>
            <a:chExt cx="11074693" cy="1459237"/>
          </a:xfrm>
        </p:grpSpPr>
        <p:sp>
          <p:nvSpPr>
            <p:cNvPr id="4" name="Rectangle 3"/>
            <p:cNvSpPr/>
            <p:nvPr/>
          </p:nvSpPr>
          <p:spPr>
            <a:xfrm>
              <a:off x="1176268" y="892576"/>
              <a:ext cx="68215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হাইড্রোজেনের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বেশিরভাগ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পরমাণুতে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নিউট্রন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চিত্র ক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তাই এদের ভরসংখ্যা ১।</a:t>
              </a:r>
              <a:endParaRPr lang="en-US" sz="3600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34472" y="1056264"/>
              <a:ext cx="759853" cy="631065"/>
            </a:xfrm>
            <a:prstGeom prst="star5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025680" y="658666"/>
              <a:ext cx="1865440" cy="1459237"/>
              <a:chOff x="1030310" y="2079876"/>
              <a:chExt cx="3245475" cy="2846231"/>
            </a:xfrm>
          </p:grpSpPr>
          <p:sp>
            <p:nvSpPr>
              <p:cNvPr id="15" name="Flowchart: Connector 14"/>
              <p:cNvSpPr/>
              <p:nvPr/>
            </p:nvSpPr>
            <p:spPr>
              <a:xfrm>
                <a:off x="1030310" y="2079876"/>
                <a:ext cx="3245475" cy="2846231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2279560" y="3200338"/>
                <a:ext cx="746976" cy="695460"/>
              </a:xfrm>
              <a:prstGeom prst="flowChartConnector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1737573" y="4539741"/>
                <a:ext cx="323048" cy="386365"/>
              </a:xfrm>
              <a:prstGeom prst="flowChartConnector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" name="Rounded Rectangle 2"/>
            <p:cNvSpPr/>
            <p:nvPr/>
          </p:nvSpPr>
          <p:spPr>
            <a:xfrm>
              <a:off x="11191741" y="1049337"/>
              <a:ext cx="417424" cy="54033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4472" y="2249300"/>
            <a:ext cx="11085424" cy="1581130"/>
            <a:chOff x="534472" y="2249300"/>
            <a:chExt cx="11085424" cy="1581130"/>
          </a:xfrm>
        </p:grpSpPr>
        <p:sp>
          <p:nvSpPr>
            <p:cNvPr id="5" name="Rectangle 4"/>
            <p:cNvSpPr/>
            <p:nvPr/>
          </p:nvSpPr>
          <p:spPr>
            <a:xfrm>
              <a:off x="1180565" y="2455347"/>
              <a:ext cx="75920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কিন্তু খ চিত্রের পরমাণুটির মতো হাইড্রোজেনের কিছু পরমাণুতে একটি নিউট্রন থাকে। এদের ভরসংখ্যা ২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34472" y="2548051"/>
              <a:ext cx="734096" cy="682580"/>
            </a:xfrm>
            <a:prstGeom prst="star5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066944" y="2249300"/>
              <a:ext cx="1865440" cy="1581130"/>
              <a:chOff x="3692244" y="2022182"/>
              <a:chExt cx="2279560" cy="217942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692244" y="2022182"/>
                <a:ext cx="2279560" cy="2179429"/>
                <a:chOff x="1030310" y="1916820"/>
                <a:chExt cx="3245475" cy="2991649"/>
              </a:xfrm>
            </p:grpSpPr>
            <p:sp>
              <p:nvSpPr>
                <p:cNvPr id="24" name="Flowchart: Connector 23"/>
                <p:cNvSpPr/>
                <p:nvPr/>
              </p:nvSpPr>
              <p:spPr>
                <a:xfrm>
                  <a:off x="1030310" y="1916820"/>
                  <a:ext cx="3245475" cy="2846230"/>
                </a:xfrm>
                <a:prstGeom prst="flowChartConnector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lowchart: Connector 24"/>
                <p:cNvSpPr/>
                <p:nvPr/>
              </p:nvSpPr>
              <p:spPr>
                <a:xfrm>
                  <a:off x="2498378" y="4522105"/>
                  <a:ext cx="364069" cy="386364"/>
                </a:xfrm>
                <a:prstGeom prst="flowChart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40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</a:t>
                  </a:r>
                  <a:endPara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2" name="Flowchart: Connector 21"/>
              <p:cNvSpPr/>
              <p:nvPr/>
            </p:nvSpPr>
            <p:spPr>
              <a:xfrm>
                <a:off x="4869521" y="2747592"/>
                <a:ext cx="462949" cy="447140"/>
              </a:xfrm>
              <a:prstGeom prst="flowChartConnector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4555745" y="2941410"/>
                <a:ext cx="524661" cy="506645"/>
              </a:xfrm>
              <a:prstGeom prst="flowChartConnector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11165982" y="2734323"/>
              <a:ext cx="453914" cy="62706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835" y="3925723"/>
            <a:ext cx="11115338" cy="1663684"/>
            <a:chOff x="495835" y="3925723"/>
            <a:chExt cx="11115338" cy="1663684"/>
          </a:xfrm>
        </p:grpSpPr>
        <p:sp>
          <p:nvSpPr>
            <p:cNvPr id="6" name="Rectangle 5"/>
            <p:cNvSpPr/>
            <p:nvPr/>
          </p:nvSpPr>
          <p:spPr>
            <a:xfrm>
              <a:off x="1180562" y="4045985"/>
              <a:ext cx="76267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আবার গ চিত্রের পরমাণুটির মতো হাইড্রোজেনের কিছু পরমাণুতে দুটি নিউট্রন থাকে। এদের ভরসংখ্যা ৩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95835" y="4172659"/>
              <a:ext cx="772733" cy="660307"/>
            </a:xfrm>
            <a:prstGeom prst="star5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9092486" y="3925723"/>
              <a:ext cx="1943526" cy="1663684"/>
              <a:chOff x="6546539" y="1907316"/>
              <a:chExt cx="2428925" cy="223646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546539" y="1907316"/>
                <a:ext cx="2428925" cy="2236465"/>
                <a:chOff x="6658980" y="2001981"/>
                <a:chExt cx="2279560" cy="2159183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6658980" y="2001981"/>
                  <a:ext cx="2279560" cy="2159183"/>
                  <a:chOff x="1266887" y="1826308"/>
                  <a:chExt cx="3245475" cy="2963858"/>
                </a:xfrm>
              </p:grpSpPr>
              <p:sp>
                <p:nvSpPr>
                  <p:cNvPr id="44" name="Flowchart: Connector 43"/>
                  <p:cNvSpPr/>
                  <p:nvPr/>
                </p:nvSpPr>
                <p:spPr>
                  <a:xfrm>
                    <a:off x="1266887" y="1826308"/>
                    <a:ext cx="3245475" cy="2846231"/>
                  </a:xfrm>
                  <a:prstGeom prst="flowChartConnector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Flowchart: Connector 44"/>
                  <p:cNvSpPr/>
                  <p:nvPr/>
                </p:nvSpPr>
                <p:spPr>
                  <a:xfrm>
                    <a:off x="3307034" y="4375500"/>
                    <a:ext cx="444525" cy="41466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4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</a:t>
                    </a:r>
                    <a:endParaRPr lang="en-US" sz="40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2" name="Flowchart: Connector 41"/>
                <p:cNvSpPr/>
                <p:nvPr/>
              </p:nvSpPr>
              <p:spPr>
                <a:xfrm>
                  <a:off x="8013674" y="2878322"/>
                  <a:ext cx="462950" cy="447141"/>
                </a:xfrm>
                <a:prstGeom prst="flowChartConnector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3" name="Flowchart: Connector 42"/>
                <p:cNvSpPr/>
                <p:nvPr/>
              </p:nvSpPr>
              <p:spPr>
                <a:xfrm>
                  <a:off x="7798759" y="2606762"/>
                  <a:ext cx="460990" cy="422958"/>
                </a:xfrm>
                <a:prstGeom prst="flowChartConnector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0" name="Flowchart: Connector 39"/>
              <p:cNvSpPr/>
              <p:nvPr/>
            </p:nvSpPr>
            <p:spPr>
              <a:xfrm>
                <a:off x="7548203" y="2779459"/>
                <a:ext cx="524661" cy="506645"/>
              </a:xfrm>
              <a:prstGeom prst="flowChartConnector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11193749" y="4627772"/>
              <a:ext cx="417424" cy="54033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56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Plaque 2"/>
          <p:cNvSpPr/>
          <p:nvPr/>
        </p:nvSpPr>
        <p:spPr>
          <a:xfrm>
            <a:off x="3188599" y="103030"/>
            <a:ext cx="6146772" cy="6555347"/>
          </a:xfrm>
          <a:prstGeom prst="plaque">
            <a:avLst>
              <a:gd name="adj" fmla="val 778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মৌলের ভিন্ন পরমাণু যাদের প্রোটন বা পারমাণবিক সংখ্যা সমান কিন্তু ভরসংখ্যা ভিন্ন তাদেরকে ঐ মৌলের আইসোটোপ বলে।</a:t>
            </a: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কার্বনের বেশিরভাগ পরমাণুতে ৬টি প্রোটন ও ৬টি নিউট্রন রয়েছে। কিন্তু কার্বনের কিছু পরমাণুতে ৭টি বা ৮টি নিউট্রনও থাকে। তাই কার্বনের তিনটি আইসোটোপ রয়েছে।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306" y="225240"/>
            <a:ext cx="11688653" cy="6433137"/>
            <a:chOff x="224306" y="225240"/>
            <a:chExt cx="11688653" cy="64331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6" y="225240"/>
              <a:ext cx="3240111" cy="24406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607" y="4018209"/>
              <a:ext cx="2833352" cy="264016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24306" y="225240"/>
            <a:ext cx="11688653" cy="6291470"/>
            <a:chOff x="224306" y="225240"/>
            <a:chExt cx="11688653" cy="62914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6" y="4018208"/>
              <a:ext cx="3240111" cy="249850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607" y="225240"/>
              <a:ext cx="2833352" cy="244068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922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524078" y="383749"/>
            <a:ext cx="11161354" cy="1702131"/>
            <a:chOff x="524078" y="383749"/>
            <a:chExt cx="11161354" cy="1702131"/>
          </a:xfrm>
        </p:grpSpPr>
        <p:sp>
          <p:nvSpPr>
            <p:cNvPr id="3" name="Flowchart: Preparation 2"/>
            <p:cNvSpPr/>
            <p:nvPr/>
          </p:nvSpPr>
          <p:spPr>
            <a:xfrm>
              <a:off x="3597499" y="383749"/>
              <a:ext cx="4997001" cy="1545464"/>
            </a:xfrm>
            <a:prstGeom prst="flowChartPreparati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78" y="383750"/>
              <a:ext cx="2978977" cy="170213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653" y="383749"/>
              <a:ext cx="3000779" cy="169991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7" name="Flowchart: Terminator 6"/>
          <p:cNvSpPr/>
          <p:nvPr/>
        </p:nvSpPr>
        <p:spPr>
          <a:xfrm>
            <a:off x="2601532" y="2189408"/>
            <a:ext cx="7431110" cy="4069724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 কি? </a:t>
            </a:r>
          </a:p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ভরসংখ্যা </a:t>
            </a:r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</a:p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আইসোটোপ কি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630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6788005" y="528624"/>
            <a:ext cx="4815022" cy="5799457"/>
            <a:chOff x="6788005" y="528624"/>
            <a:chExt cx="4815022" cy="5799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934" y="528624"/>
              <a:ext cx="2446985" cy="268330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005" y="3385570"/>
              <a:ext cx="4815022" cy="294251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6" name="32-Point Star 5"/>
          <p:cNvSpPr/>
          <p:nvPr/>
        </p:nvSpPr>
        <p:spPr>
          <a:xfrm>
            <a:off x="528034" y="463529"/>
            <a:ext cx="6091707" cy="5993342"/>
          </a:xfrm>
          <a:prstGeom prst="star32">
            <a:avLst>
              <a:gd name="adj" fmla="val 39573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bn-IN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ভরসংখ্যা ব্যখ্যা কর।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677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37" y="1347887"/>
            <a:ext cx="9028125" cy="41740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143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44" y="875763"/>
            <a:ext cx="7831965" cy="45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Pie 2"/>
          <p:cNvSpPr/>
          <p:nvPr/>
        </p:nvSpPr>
        <p:spPr>
          <a:xfrm>
            <a:off x="3863663" y="-1004554"/>
            <a:ext cx="5037786" cy="2833352"/>
          </a:xfrm>
          <a:prstGeom prst="pie">
            <a:avLst>
              <a:gd name="adj1" fmla="val 21589145"/>
              <a:gd name="adj2" fmla="val 1086015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0761" y="1893193"/>
            <a:ext cx="11333408" cy="4695540"/>
            <a:chOff x="450761" y="1893193"/>
            <a:chExt cx="11333408" cy="46955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61" y="1893193"/>
              <a:ext cx="11333408" cy="46955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357" y="1983346"/>
              <a:ext cx="3329983" cy="443033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875211" y="2099257"/>
              <a:ext cx="6813476" cy="437992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জাহাঙ্গীর আলম</a:t>
              </a:r>
            </a:p>
            <a:p>
              <a:pPr algn="ctr"/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প্রধান শিক্ষক</a:t>
              </a:r>
            </a:p>
            <a:p>
              <a:pPr algn="ctr"/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গুয়াপ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ঞ্চক</a:t>
              </a:r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উচ্চ বিদ্যালয়</a:t>
              </a:r>
            </a:p>
            <a:p>
              <a:pPr algn="ctr"/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আনোয়ারা, চট্টগ্রাম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Email: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mjahangirkaptai@gmail.com</a:t>
              </a:r>
              <a:endPara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40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Pie 2"/>
          <p:cNvSpPr/>
          <p:nvPr/>
        </p:nvSpPr>
        <p:spPr>
          <a:xfrm>
            <a:off x="3803559" y="-996964"/>
            <a:ext cx="4580587" cy="2833352"/>
          </a:xfrm>
          <a:prstGeom prst="pie">
            <a:avLst>
              <a:gd name="adj1" fmla="val 21589145"/>
              <a:gd name="adj2" fmla="val 10860154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4371" y="1944709"/>
            <a:ext cx="11269014" cy="4631264"/>
            <a:chOff x="476518" y="1944709"/>
            <a:chExt cx="11269014" cy="46312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18" y="1944709"/>
              <a:ext cx="11269014" cy="46312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4" y="2521694"/>
              <a:ext cx="4055508" cy="347729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7" name="Flowchart: Display 6"/>
            <p:cNvSpPr/>
            <p:nvPr/>
          </p:nvSpPr>
          <p:spPr>
            <a:xfrm>
              <a:off x="4921876" y="2161352"/>
              <a:ext cx="6823655" cy="4197978"/>
            </a:xfrm>
            <a:prstGeom prst="flowChartDisplay">
              <a:avLst/>
            </a:prstGeom>
            <a:solidFill>
              <a:srgbClr val="F89AE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অষ্টম শ্রেণি</a:t>
              </a:r>
            </a:p>
            <a:p>
              <a:pPr algn="ctr"/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 </a:t>
              </a:r>
            </a:p>
            <a:p>
              <a:pPr algn="ctr"/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ষষ্ঠ অধ্যায়</a:t>
              </a:r>
            </a:p>
            <a:p>
              <a:pPr algn="ctr"/>
              <a:r>
                <a:rPr lang="bn-BD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পারমাণবিক সংখ্যা</a:t>
              </a:r>
              <a:endPara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ভরসংখ্যা</a:t>
              </a:r>
              <a:r>
                <a:rPr lang="bn-IN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bn-BD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আইসোটোপ</a:t>
              </a:r>
              <a:endPara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9938" y="2380025"/>
              <a:ext cx="1218776" cy="1663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120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Double Wave 4"/>
          <p:cNvSpPr/>
          <p:nvPr/>
        </p:nvSpPr>
        <p:spPr>
          <a:xfrm>
            <a:off x="528034" y="2210605"/>
            <a:ext cx="11204620" cy="4293226"/>
          </a:xfrm>
          <a:prstGeom prst="doubleWave">
            <a:avLst>
              <a:gd name="adj1" fmla="val 6250"/>
              <a:gd name="adj2" fmla="val 244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পারমাণবিক সংখ্যা ব্যাখ্যা করতে পারবে।</a:t>
            </a:r>
          </a:p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ভরসংখ্যা ব্যাখ্যা করতে পারবে।</a:t>
            </a:r>
          </a:p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আইসোটোপ ব্যাখ্যা করতে পারবে।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9702" y="289775"/>
            <a:ext cx="10921284" cy="2144332"/>
            <a:chOff x="669702" y="289775"/>
            <a:chExt cx="10921284" cy="214433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669702" y="289775"/>
              <a:ext cx="4559122" cy="1596981"/>
            </a:xfrm>
            <a:prstGeom prst="wedgeRoundRectCallout">
              <a:avLst>
                <a:gd name="adj1" fmla="val 35234"/>
                <a:gd name="adj2" fmla="val 73133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392" y="289775"/>
              <a:ext cx="2807594" cy="214433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3902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Pie 2"/>
          <p:cNvSpPr/>
          <p:nvPr/>
        </p:nvSpPr>
        <p:spPr>
          <a:xfrm>
            <a:off x="811367" y="-707186"/>
            <a:ext cx="10625072" cy="2046590"/>
          </a:xfrm>
          <a:prstGeom prst="pie">
            <a:avLst>
              <a:gd name="adj1" fmla="val 21589145"/>
              <a:gd name="adj2" fmla="val 10860154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ও ভর সংখ্যা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ross 8"/>
          <p:cNvSpPr/>
          <p:nvPr/>
        </p:nvSpPr>
        <p:spPr>
          <a:xfrm>
            <a:off x="463639" y="1339404"/>
            <a:ext cx="11320529" cy="5203064"/>
          </a:xfrm>
          <a:prstGeom prst="plus">
            <a:avLst>
              <a:gd name="adj" fmla="val 1060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মৌলের আলাদা আলাদা পরমাণু রয়েছে, যেমন হাইড্রোজেন গ্যাসের পরমাণু অক্সিজেন গ্যাসের পরমাণু থেকে আলাদা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24581"/>
      </p:ext>
    </p:extLst>
  </p:cSld>
  <p:clrMapOvr>
    <a:masterClrMapping/>
  </p:clrMapOvr>
  <p:transition spd="slow">
    <p:comb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63638" y="991673"/>
            <a:ext cx="8358389" cy="5540599"/>
          </a:xfrm>
          <a:prstGeom prst="roundRect">
            <a:avLst>
              <a:gd name="adj" fmla="val 1054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মৌলের একটি পরমাণুতে প্রোটনের সংখ্যাকে পারমাণবিক সংখ্যা বলা হয়। হাইড্রোজেনের একটি পরমাণুতে একটি প্রোটন আছে। তাই হাইড্রোজেনের পারমাণবিক সংখ্যা ১</a:t>
            </a:r>
            <a:r>
              <a:rPr lang="en-US" sz="3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একটি পরমাণুতে ৮টি প্রোটন আছে। তাই </a:t>
            </a:r>
            <a:r>
              <a:rPr lang="bn-BD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পারমাণবিক </a:t>
            </a:r>
            <a:r>
              <a:rPr lang="bn-BD" sz="3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৮।</a:t>
            </a:r>
            <a:r>
              <a:rPr lang="en-US" sz="3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1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22028" y="296215"/>
            <a:ext cx="2949262" cy="6234449"/>
            <a:chOff x="8822028" y="296215"/>
            <a:chExt cx="2949262" cy="62344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028" y="296215"/>
              <a:ext cx="2949262" cy="31682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180" y="3464417"/>
              <a:ext cx="2859110" cy="306624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933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2" y="11806"/>
            <a:ext cx="12214335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Plaque 2"/>
          <p:cNvSpPr/>
          <p:nvPr/>
        </p:nvSpPr>
        <p:spPr>
          <a:xfrm>
            <a:off x="340217" y="207999"/>
            <a:ext cx="7168165" cy="6453808"/>
          </a:xfrm>
          <a:prstGeom prst="plaque">
            <a:avLst>
              <a:gd name="adj" fmla="val 522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নগণ্য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সবটুকু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নিউকিয়াসে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r>
              <a:rPr lang="en-US" sz="36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ঐ </a:t>
            </a:r>
            <a:r>
              <a:rPr lang="en-US" sz="3600" b="1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b="1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নিউট্রনের</a:t>
            </a:r>
            <a:r>
              <a:rPr lang="en-US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509">
            <a:off x="7476648" y="889725"/>
            <a:ext cx="4192841" cy="48064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73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Snip and Round Single Corner Rectangle 6"/>
          <p:cNvSpPr/>
          <p:nvPr/>
        </p:nvSpPr>
        <p:spPr>
          <a:xfrm>
            <a:off x="397791" y="135881"/>
            <a:ext cx="8166660" cy="6355071"/>
          </a:xfrm>
          <a:prstGeom prst="snip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অক্সিজেন পরমাণুতে ৮টি প্রোটন আর ৮টি নিউট্রন আছে।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+ ১২ = ২৩। </a:t>
            </a:r>
          </a:p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36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৩৫। ঐ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58321" y="291547"/>
            <a:ext cx="3281888" cy="6315315"/>
            <a:chOff x="8658321" y="291547"/>
            <a:chExt cx="3281888" cy="6315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321" y="3125688"/>
              <a:ext cx="3268636" cy="348117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321" y="291547"/>
              <a:ext cx="3281888" cy="273662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05067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393</TotalTime>
  <Words>696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91</cp:revision>
  <dcterms:created xsi:type="dcterms:W3CDTF">2021-02-22T07:07:41Z</dcterms:created>
  <dcterms:modified xsi:type="dcterms:W3CDTF">2021-05-09T15:53:52Z</dcterms:modified>
</cp:coreProperties>
</file>