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2" r:id="rId1"/>
  </p:sldMasterIdLst>
  <p:sldIdLst>
    <p:sldId id="544" r:id="rId2"/>
    <p:sldId id="542" r:id="rId3"/>
    <p:sldId id="545" r:id="rId4"/>
    <p:sldId id="541" r:id="rId5"/>
    <p:sldId id="530" r:id="rId6"/>
    <p:sldId id="543" r:id="rId7"/>
    <p:sldId id="259" r:id="rId8"/>
    <p:sldId id="531" r:id="rId9"/>
    <p:sldId id="532" r:id="rId10"/>
    <p:sldId id="533" r:id="rId11"/>
    <p:sldId id="518" r:id="rId12"/>
    <p:sldId id="534" r:id="rId13"/>
    <p:sldId id="535" r:id="rId14"/>
    <p:sldId id="536" r:id="rId15"/>
    <p:sldId id="519" r:id="rId16"/>
    <p:sldId id="526" r:id="rId17"/>
    <p:sldId id="527" r:id="rId18"/>
    <p:sldId id="529" r:id="rId19"/>
    <p:sldId id="537" r:id="rId20"/>
    <p:sldId id="524" r:id="rId21"/>
    <p:sldId id="523" r:id="rId22"/>
    <p:sldId id="538" r:id="rId23"/>
    <p:sldId id="525" r:id="rId24"/>
    <p:sldId id="522" r:id="rId25"/>
    <p:sldId id="27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8187D1-2625-4BD0-AD2C-09351CA76AF4}">
          <p14:sldIdLst>
            <p14:sldId id="544"/>
            <p14:sldId id="542"/>
            <p14:sldId id="545"/>
            <p14:sldId id="541"/>
            <p14:sldId id="530"/>
            <p14:sldId id="543"/>
            <p14:sldId id="259"/>
            <p14:sldId id="531"/>
            <p14:sldId id="532"/>
            <p14:sldId id="533"/>
            <p14:sldId id="518"/>
            <p14:sldId id="534"/>
            <p14:sldId id="535"/>
            <p14:sldId id="536"/>
            <p14:sldId id="519"/>
            <p14:sldId id="526"/>
            <p14:sldId id="527"/>
            <p14:sldId id="529"/>
            <p14:sldId id="537"/>
            <p14:sldId id="524"/>
            <p14:sldId id="523"/>
            <p14:sldId id="538"/>
            <p14:sldId id="525"/>
            <p14:sldId id="522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5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420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55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7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1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4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64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412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45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22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72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3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10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microsoft.com/office/2007/relationships/hdphoto" Target="../media/hdphoto1.wdp"/><Relationship Id="rId7" Type="http://schemas.openxmlformats.org/officeDocument/2006/relationships/hyperlink" Target="https://www.banglarecipes.com.au/page/2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hyperlink" Target="http://pngimg.com/download/2934" TargetMode="Externa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D8321A-1787-439F-836D-3BE8A10171CF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5" name="Picture 4" descr="A_girl_in_the_rain_animation_by_Larissa_Art.gif">
            <a:extLst>
              <a:ext uri="{FF2B5EF4-FFF2-40B4-BE49-F238E27FC236}">
                <a16:creationId xmlns:a16="http://schemas.microsoft.com/office/drawing/2014/main" id="{1461A9B1-1E84-4BA9-8CEB-CDE93A5EF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44" y="203200"/>
            <a:ext cx="11785600" cy="6421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B162FD-4BD0-4E39-9EA3-A01B14AAAA59}"/>
              </a:ext>
            </a:extLst>
          </p:cNvPr>
          <p:cNvSpPr/>
          <p:nvPr/>
        </p:nvSpPr>
        <p:spPr>
          <a:xfrm>
            <a:off x="3228621" y="451556"/>
            <a:ext cx="6175023" cy="79022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আজকের পাঠে সবাইকে স্বাগতম</a:t>
            </a:r>
            <a:endParaRPr lang="en-US" sz="4800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2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ntr" presetSubtype="6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D74685B-94F6-439D-9A9B-4431C4717456}"/>
              </a:ext>
            </a:extLst>
          </p:cNvPr>
          <p:cNvGrpSpPr/>
          <p:nvPr/>
        </p:nvGrpSpPr>
        <p:grpSpPr>
          <a:xfrm>
            <a:off x="835048" y="2268668"/>
            <a:ext cx="3476537" cy="2144853"/>
            <a:chOff x="501381" y="1886707"/>
            <a:chExt cx="6126775" cy="222031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AF79EA2-DF1C-4304-AFCF-4EB1E2C84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84018" y="1886707"/>
              <a:ext cx="3044138" cy="222031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CF1BF60-B1EB-4F8C-BA92-A1AA63C01E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1381" y="1886707"/>
              <a:ext cx="3082637" cy="222031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73123E6-B07E-4508-97D8-54D29D0AE6B4}"/>
              </a:ext>
            </a:extLst>
          </p:cNvPr>
          <p:cNvSpPr txBox="1"/>
          <p:nvPr/>
        </p:nvSpPr>
        <p:spPr>
          <a:xfrm>
            <a:off x="4576664" y="2065174"/>
            <a:ext cx="6892847" cy="107721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 কাজের ধরন অনুযায়ী খাদ্য ওপুষ্টির চাহিদা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 বেশি হয়ে থাকে।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A853DD-6810-4F40-8307-1BF547C3A7A0}"/>
              </a:ext>
            </a:extLst>
          </p:cNvPr>
          <p:cNvSpPr txBox="1"/>
          <p:nvPr/>
        </p:nvSpPr>
        <p:spPr>
          <a:xfrm>
            <a:off x="1765174" y="527589"/>
            <a:ext cx="8403665" cy="132343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পেশার মানুষের খাদ্য ও পুষ্টি চাহিদা কী একই রকম?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2700A0-AEEC-40B4-B3CF-81372081AD8E}"/>
              </a:ext>
            </a:extLst>
          </p:cNvPr>
          <p:cNvSpPr txBox="1"/>
          <p:nvPr/>
        </p:nvSpPr>
        <p:spPr>
          <a:xfrm>
            <a:off x="1593406" y="4814620"/>
            <a:ext cx="1240105" cy="830997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না।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3346C0F-A6CA-4BF4-AFAE-3726E36B5F5E}"/>
              </a:ext>
            </a:extLst>
          </p:cNvPr>
          <p:cNvGrpSpPr/>
          <p:nvPr/>
        </p:nvGrpSpPr>
        <p:grpSpPr>
          <a:xfrm>
            <a:off x="4666219" y="3386665"/>
            <a:ext cx="3423138" cy="2929467"/>
            <a:chOff x="377724" y="1899185"/>
            <a:chExt cx="3501982" cy="472166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898EB6E-E6F6-455F-8013-769D94D6D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53" y="4301880"/>
              <a:ext cx="3477453" cy="231897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7508FE3-1437-48F3-9984-3ACC81886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724" y="1899185"/>
              <a:ext cx="3470180" cy="219139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B9A395A-E24E-4D8A-B6AF-65DB1791AD9F}"/>
              </a:ext>
            </a:extLst>
          </p:cNvPr>
          <p:cNvGrpSpPr/>
          <p:nvPr/>
        </p:nvGrpSpPr>
        <p:grpSpPr>
          <a:xfrm>
            <a:off x="8311557" y="3385798"/>
            <a:ext cx="3165335" cy="2919047"/>
            <a:chOff x="8467126" y="1895703"/>
            <a:chExt cx="3465215" cy="466496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00607D4-A1B0-41EB-8DD9-82BBB0598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126" y="4269541"/>
              <a:ext cx="3465215" cy="229112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74FEB61-D867-45CB-A853-0DA09AC93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8139" y="1895703"/>
              <a:ext cx="3456954" cy="216507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0F562A4-0AC5-4AE7-A18D-60BD0D96CC56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4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2503DC-7F78-4C79-953A-C2B2B29A6AE2}"/>
              </a:ext>
            </a:extLst>
          </p:cNvPr>
          <p:cNvSpPr/>
          <p:nvPr/>
        </p:nvSpPr>
        <p:spPr>
          <a:xfrm>
            <a:off x="2968980" y="1106311"/>
            <a:ext cx="5847643" cy="93697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কাকে বলে?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7EB77C-C2B9-40C8-BA8E-DFB417D4815A}"/>
              </a:ext>
            </a:extLst>
          </p:cNvPr>
          <p:cNvSpPr/>
          <p:nvPr/>
        </p:nvSpPr>
        <p:spPr>
          <a:xfrm>
            <a:off x="1738490" y="2494845"/>
            <a:ext cx="8748888" cy="249484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খাদ্যে বিভিন্ন খাদ্য উপাদান সুনির্দিষ্ট পরিমানে ও সঠিক অনুপাতে বিদ্যমান থাকে যা দেহে প্রয়োজনীয় পুষ্টির সরবরাহ করে তাকে সুষম খাদ্য বলে।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99B796-6893-4F0C-BAAB-C64959F131F8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31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unch of food sitting on top of a wooden cutting board&#10;&#10;Description automatically generated">
            <a:extLst>
              <a:ext uri="{FF2B5EF4-FFF2-40B4-BE49-F238E27FC236}">
                <a16:creationId xmlns:a16="http://schemas.microsoft.com/office/drawing/2014/main" id="{FA1A2C5B-BD1F-4268-98C9-BA8D6777A2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1610910" y="1097316"/>
            <a:ext cx="4023360" cy="2792516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  <p:pic>
        <p:nvPicPr>
          <p:cNvPr id="10" name="Picture 9" descr="A person sitting at a table eating food&#10;&#10;Description automatically generated">
            <a:extLst>
              <a:ext uri="{FF2B5EF4-FFF2-40B4-BE49-F238E27FC236}">
                <a16:creationId xmlns:a16="http://schemas.microsoft.com/office/drawing/2014/main" id="{50EACD72-5FE2-4314-80B9-BDB81F33B7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0603" y="803247"/>
            <a:ext cx="3757451" cy="2790093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</p:spPr>
      </p:pic>
      <p:sp>
        <p:nvSpPr>
          <p:cNvPr id="5" name="Rectangle 4"/>
          <p:cNvSpPr/>
          <p:nvPr/>
        </p:nvSpPr>
        <p:spPr>
          <a:xfrm rot="10800000" flipV="1">
            <a:off x="2099732" y="4281094"/>
            <a:ext cx="7444153" cy="1524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গুরুত্বপূর্ন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সবল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45290F-E7D1-4570-9A61-723B085E816A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3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sitting, little&#10;&#10;Description automatically generated">
            <a:extLst>
              <a:ext uri="{FF2B5EF4-FFF2-40B4-BE49-F238E27FC236}">
                <a16:creationId xmlns:a16="http://schemas.microsoft.com/office/drawing/2014/main" id="{98D74BEE-635B-4375-AF69-1CE4DE5A0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65" y="2116232"/>
            <a:ext cx="2393245" cy="3607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935EF6-D53C-4893-B551-BD95BD0AF3FD}"/>
              </a:ext>
            </a:extLst>
          </p:cNvPr>
          <p:cNvSpPr txBox="1"/>
          <p:nvPr/>
        </p:nvSpPr>
        <p:spPr>
          <a:xfrm>
            <a:off x="5502904" y="2206546"/>
            <a:ext cx="528927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শরীরে কী প্রয়োজনীয় পুষ্টি উপাদান রয়েছে?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6680A5-4CFB-4F12-97D0-69280DF1F79D}"/>
              </a:ext>
            </a:extLst>
          </p:cNvPr>
          <p:cNvSpPr txBox="1"/>
          <p:nvPr/>
        </p:nvSpPr>
        <p:spPr>
          <a:xfrm>
            <a:off x="5373798" y="3960005"/>
            <a:ext cx="6615004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পুষ্টি উপাদান গ্রহণ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না করলে শরীর দুর্বল হয়ে পড়ে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অপুষ্টিতে ভোগে এবং সহজেই রোগাক্রান্ত হয়। আর অপুষ্টিজনিত কারণে শিশুর স্বাভাবিক বৃদ্ধি ও বিকাশ বাধাগ্রস্ত  হয়।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66F237-9C96-435B-B465-2F96CE4EA0BE}"/>
              </a:ext>
            </a:extLst>
          </p:cNvPr>
          <p:cNvSpPr txBox="1"/>
          <p:nvPr/>
        </p:nvSpPr>
        <p:spPr>
          <a:xfrm>
            <a:off x="5413891" y="3201947"/>
            <a:ext cx="598788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পুষ্টি গ্রহণ না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করলে কী সমস্যা হয়?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74897" y="620889"/>
            <a:ext cx="6685192" cy="115884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দেখে কী মনে হচ্ছে?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9" name="Picture 8" descr="f.jpg">
            <a:extLst>
              <a:ext uri="{FF2B5EF4-FFF2-40B4-BE49-F238E27FC236}">
                <a16:creationId xmlns:a16="http://schemas.microsoft.com/office/drawing/2014/main" id="{90C896AE-25C7-444F-AA8F-5A005CA3362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8979" y="2136642"/>
            <a:ext cx="2460976" cy="3634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E5FDBEC-3C29-4785-A1AF-B5220B33F4E8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0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at a table eating food&#10;&#10;Description automatically generated">
            <a:extLst>
              <a:ext uri="{FF2B5EF4-FFF2-40B4-BE49-F238E27FC236}">
                <a16:creationId xmlns:a16="http://schemas.microsoft.com/office/drawing/2014/main" id="{9B08F91E-FE7E-4005-9912-0785BE6A31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" y="1664677"/>
            <a:ext cx="3381135" cy="23269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A person sitting at a table eating food&#10;&#10;Description automatically generated">
            <a:extLst>
              <a:ext uri="{FF2B5EF4-FFF2-40B4-BE49-F238E27FC236}">
                <a16:creationId xmlns:a16="http://schemas.microsoft.com/office/drawing/2014/main" id="{3150A75D-275B-4916-9E45-0BBA9A7729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2599" y="1664678"/>
            <a:ext cx="3385986" cy="23697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E3CB69-6C8B-4C08-802C-92DF2A90AFD0}"/>
              </a:ext>
            </a:extLst>
          </p:cNvPr>
          <p:cNvSpPr txBox="1"/>
          <p:nvPr/>
        </p:nvSpPr>
        <p:spPr>
          <a:xfrm>
            <a:off x="2145754" y="619151"/>
            <a:ext cx="7686867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মনোযোগ দিয়ে দেখি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B5C8D8-59EC-4163-9125-6A7D1EC6419B}"/>
              </a:ext>
            </a:extLst>
          </p:cNvPr>
          <p:cNvSpPr txBox="1"/>
          <p:nvPr/>
        </p:nvSpPr>
        <p:spPr>
          <a:xfrm>
            <a:off x="1117600" y="4278810"/>
            <a:ext cx="10261599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খাবার গ্রহণের ফলে ওজনজনিত সমস্যায় ভুগছে।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2656EE-FF77-4111-9563-E7FD203A3E7C}"/>
              </a:ext>
            </a:extLst>
          </p:cNvPr>
          <p:cNvSpPr txBox="1"/>
          <p:nvPr/>
        </p:nvSpPr>
        <p:spPr>
          <a:xfrm>
            <a:off x="982134" y="4958268"/>
            <a:ext cx="10555111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অপুষ্টিজনিত কারণে মানুষের বৃদ্ধি এবং বিকাশ বাধাগ্রস্ত হয় ।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অতিরিক্ত খাদ্য গ্রহণের ফলে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ওজনজনিত সমস্যা সৃষ্টি হতে পারে।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EE45F1-2710-48AE-912F-EAE776EEF6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6"/>
          <a:stretch/>
        </p:blipFill>
        <p:spPr>
          <a:xfrm flipH="1">
            <a:off x="8147538" y="1620524"/>
            <a:ext cx="3305908" cy="2412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CB8A38-9CD7-4050-AA0E-21C993D75CE9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3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60C804-B8FF-4270-9880-9C090467DF50}"/>
              </a:ext>
            </a:extLst>
          </p:cNvPr>
          <p:cNvSpPr/>
          <p:nvPr/>
        </p:nvSpPr>
        <p:spPr>
          <a:xfrm>
            <a:off x="2923824" y="609600"/>
            <a:ext cx="6491109" cy="18626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 আমরা সুষম খাদ্য নির্বাচন করতে পারি?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B6C29A-BF4B-434A-B814-5A472F6CEDDD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6" name="Picture 5" descr="A bunch of food sitting on top of a wooden cutting board&#10;&#10;Description automatically generated">
            <a:extLst>
              <a:ext uri="{FF2B5EF4-FFF2-40B4-BE49-F238E27FC236}">
                <a16:creationId xmlns:a16="http://schemas.microsoft.com/office/drawing/2014/main" id="{13358C29-7238-4E50-9FBB-3BB810C692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3582522" y="2700339"/>
            <a:ext cx="4981801" cy="3457747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73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9E1B06-E3EE-4171-8C9B-51F79A437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970" y="1853497"/>
            <a:ext cx="2782424" cy="2402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9E35A3-E396-412C-83E2-FBE9B15AD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186" y="1943645"/>
            <a:ext cx="2970269" cy="224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D4F79F-55FA-4ECB-9381-50B60B329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811" y="4436533"/>
            <a:ext cx="3124905" cy="1831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EB6B31-EC02-4313-90B9-7FB088C22C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4548" y="1844217"/>
            <a:ext cx="2871750" cy="2381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86BEE6-3BA5-40DC-96A0-B3CBE764FB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1018" y="4402667"/>
            <a:ext cx="3092004" cy="1862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F149A10-7580-4D3E-85F3-BA73BB3BA694}"/>
              </a:ext>
            </a:extLst>
          </p:cNvPr>
          <p:cNvSpPr/>
          <p:nvPr/>
        </p:nvSpPr>
        <p:spPr>
          <a:xfrm>
            <a:off x="3770490" y="406400"/>
            <a:ext cx="4809065" cy="123048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 জাতীয় খাদ্য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8C9B81-4CF9-44A1-82E4-816332FE6DEE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4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BB133A-C150-41F6-B625-A2CC863F0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599" y="4018844"/>
            <a:ext cx="3770387" cy="2218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6B93D4-EFC5-4A0C-97FB-6D6A8DCF8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97" y="4008273"/>
            <a:ext cx="3867501" cy="2173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1DC1EB-DFEC-4E7E-9F13-4D10D28E8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573" y="1707250"/>
            <a:ext cx="3767779" cy="2156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B2DCB1-A6CB-4BBC-AB32-777C7B35DF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9658" y="1648178"/>
            <a:ext cx="3780944" cy="2259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793B64-2CB9-4AF1-9D64-4843C681E686}"/>
              </a:ext>
            </a:extLst>
          </p:cNvPr>
          <p:cNvSpPr/>
          <p:nvPr/>
        </p:nvSpPr>
        <p:spPr>
          <a:xfrm>
            <a:off x="3307646" y="338666"/>
            <a:ext cx="5531554" cy="11514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জাতীয় খাদ্য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24B092-C3BC-4437-A42D-CCBDE94A5F97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44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C47E7E-9115-4561-AD31-17B5449B9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161" y="1728068"/>
            <a:ext cx="3950678" cy="2201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724C73-8C7A-4544-8BB3-B948A3697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198" y="1727200"/>
            <a:ext cx="3654347" cy="2184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BA3405-C5D9-4C1C-BE23-626802C99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702" y="4038384"/>
            <a:ext cx="3754419" cy="2063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F19299-2459-4EB0-AC82-DD720D19F8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7631" y="4054393"/>
            <a:ext cx="4005654" cy="2052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AF1063-680E-4F45-9FA9-3B9926398689}"/>
              </a:ext>
            </a:extLst>
          </p:cNvPr>
          <p:cNvSpPr/>
          <p:nvPr/>
        </p:nvSpPr>
        <p:spPr>
          <a:xfrm>
            <a:off x="3612447" y="372532"/>
            <a:ext cx="5192886" cy="126435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 জাতীয় খাদ্য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D4E5BB-C5B7-4518-B38D-0AD9087F507E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45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C1FF61-4796-45F7-9519-C58C189238AD}"/>
              </a:ext>
            </a:extLst>
          </p:cNvPr>
          <p:cNvSpPr txBox="1"/>
          <p:nvPr/>
        </p:nvSpPr>
        <p:spPr>
          <a:xfrm>
            <a:off x="806721" y="603954"/>
            <a:ext cx="4228123" cy="1938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BD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 ও ভিটামিন জাতীয় খা</a:t>
            </a:r>
            <a:r>
              <a:rPr lang="bn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দ্য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A picture containing table, cup, coffee, food&#10;&#10;Description automatically generated">
            <a:extLst>
              <a:ext uri="{FF2B5EF4-FFF2-40B4-BE49-F238E27FC236}">
                <a16:creationId xmlns:a16="http://schemas.microsoft.com/office/drawing/2014/main" id="{B1F2E2EB-C2BC-4545-866E-4F4928F34B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64" b="89562" l="980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2979" y="3422268"/>
            <a:ext cx="2338351" cy="2164784"/>
          </a:xfrm>
          <a:prstGeom prst="rect">
            <a:avLst/>
          </a:prstGeom>
        </p:spPr>
      </p:pic>
      <p:pic>
        <p:nvPicPr>
          <p:cNvPr id="13" name="Picture 12" descr="A picture containing indoor, vase, bottle, sitting&#10;&#10;Description automatically generated">
            <a:extLst>
              <a:ext uri="{FF2B5EF4-FFF2-40B4-BE49-F238E27FC236}">
                <a16:creationId xmlns:a16="http://schemas.microsoft.com/office/drawing/2014/main" id="{F196316C-AD51-44A7-BBEB-2B86F70712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6896" y="3228189"/>
            <a:ext cx="702379" cy="2195904"/>
          </a:xfrm>
          <a:prstGeom prst="rect">
            <a:avLst/>
          </a:prstGeom>
        </p:spPr>
      </p:pic>
      <p:pic>
        <p:nvPicPr>
          <p:cNvPr id="17" name="Picture 16" descr="A bowl of food&#10;&#10;Description automatically generated">
            <a:extLst>
              <a:ext uri="{FF2B5EF4-FFF2-40B4-BE49-F238E27FC236}">
                <a16:creationId xmlns:a16="http://schemas.microsoft.com/office/drawing/2014/main" id="{1D4632F1-0C40-4407-B0B0-D104D41F36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1788421" y="3268740"/>
            <a:ext cx="2271044" cy="2131486"/>
          </a:xfrm>
          <a:prstGeom prst="flowChartConnector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27C00A-04B9-4965-9D05-1D9A0D527D44}"/>
              </a:ext>
            </a:extLst>
          </p:cNvPr>
          <p:cNvSpPr txBox="1"/>
          <p:nvPr/>
        </p:nvSpPr>
        <p:spPr>
          <a:xfrm>
            <a:off x="836247" y="5631419"/>
            <a:ext cx="679938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137F4C-82F8-48CE-BB8F-986B4524BAE1}"/>
              </a:ext>
            </a:extLst>
          </p:cNvPr>
          <p:cNvSpPr txBox="1"/>
          <p:nvPr/>
        </p:nvSpPr>
        <p:spPr>
          <a:xfrm>
            <a:off x="2414132" y="5693383"/>
            <a:ext cx="701601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4D3633-D312-4514-BDB1-2D8A68A55103}"/>
              </a:ext>
            </a:extLst>
          </p:cNvPr>
          <p:cNvSpPr txBox="1"/>
          <p:nvPr/>
        </p:nvSpPr>
        <p:spPr>
          <a:xfrm>
            <a:off x="4605867" y="5732071"/>
            <a:ext cx="1185333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পনির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561" y="2556019"/>
            <a:ext cx="3833299" cy="254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2E3C68-1C0A-4F55-A574-E38E0513E3C1}"/>
              </a:ext>
            </a:extLst>
          </p:cNvPr>
          <p:cNvSpPr/>
          <p:nvPr/>
        </p:nvSpPr>
        <p:spPr>
          <a:xfrm>
            <a:off x="6626581" y="474134"/>
            <a:ext cx="4244619" cy="179493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 ও চর্বি জাতীয় খাদ্য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5E5FAD-771A-4668-ACE4-519FF790CE09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135E54-070C-4DB4-BF59-9A4A0B9EE8BD}"/>
              </a:ext>
            </a:extLst>
          </p:cNvPr>
          <p:cNvSpPr txBox="1"/>
          <p:nvPr/>
        </p:nvSpPr>
        <p:spPr>
          <a:xfrm>
            <a:off x="7145868" y="5517927"/>
            <a:ext cx="4120444" cy="5232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ঘি,মাখন ও ভোজ্য তেল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7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14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2450" y="361345"/>
            <a:ext cx="2171700" cy="2105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71493" y="519303"/>
            <a:ext cx="2171700" cy="18987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434" y="4320289"/>
            <a:ext cx="2171700" cy="2041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093" y="4389651"/>
            <a:ext cx="2171700" cy="2105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957" y="1934308"/>
            <a:ext cx="1567268" cy="3902048"/>
          </a:xfrm>
          <a:prstGeom prst="rect">
            <a:avLst/>
          </a:prstGeom>
        </p:spPr>
      </p:pic>
      <p:pic>
        <p:nvPicPr>
          <p:cNvPr id="8" name="Picture 7" descr="Sukesh Sutradh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35816" y="855786"/>
            <a:ext cx="1629508" cy="1934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209832" y="2916378"/>
            <a:ext cx="4009304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 জাফর ইকবাল মন্ডল</a:t>
            </a:r>
            <a:endParaRPr lang="bn-IN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শিক্ষক,</a:t>
            </a:r>
          </a:p>
          <a:p>
            <a:pPr algn="ctr"/>
            <a:r>
              <a:rPr lang="bn-IN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নারায়নপুর ১নং সরকারি প্রাথমিক বিদ্যালয়,</a:t>
            </a:r>
          </a:p>
          <a:p>
            <a:pPr algn="ctr"/>
            <a:r>
              <a:rPr lang="bn-IN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পলাশবাড়ি,গাইবান্ধা।</a:t>
            </a:r>
          </a:p>
          <a:p>
            <a:pPr algn="ctr"/>
            <a:r>
              <a:rPr lang="bn-IN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নং-০১৭৩৩২৭৯৮৮২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05009" y="3210029"/>
            <a:ext cx="4073001" cy="24776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শ্রেণি-পঞ্চম,</a:t>
            </a:r>
          </a:p>
          <a:p>
            <a:pPr algn="ctr"/>
            <a:r>
              <a:rPr lang="bn-I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বিষয়-প্রাথমিক বিজ্ঞান</a:t>
            </a:r>
          </a:p>
          <a:p>
            <a:pPr algn="ctr"/>
            <a:r>
              <a:rPr lang="bn-IN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অধ্যায়- ৬ 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পাঠ-সুস্থ জীবনের জন্য খাদ্য</a:t>
            </a:r>
          </a:p>
          <a:p>
            <a:pPr algn="ctr"/>
            <a:r>
              <a:rPr lang="bn-IN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শিরোনাম-সুষম খাদ্য</a:t>
            </a:r>
          </a:p>
          <a:p>
            <a:pPr algn="ctr"/>
            <a:r>
              <a:rPr lang="bn-IN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 ৪০ মিনিট।</a:t>
            </a:r>
          </a:p>
          <a:p>
            <a:endParaRPr lang="bn-IN" sz="11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E9C8FC-6818-4E0B-A03E-417A21F1D451}"/>
              </a:ext>
            </a:extLst>
          </p:cNvPr>
          <p:cNvSpPr/>
          <p:nvPr/>
        </p:nvSpPr>
        <p:spPr>
          <a:xfrm>
            <a:off x="4994462" y="485423"/>
            <a:ext cx="2422338" cy="109502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B55C18-3DD8-4078-875A-B39A825B49DF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74C7A0-488E-43B3-BD40-E27217C82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1223" y="914401"/>
            <a:ext cx="1865135" cy="1921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D495E5-90B4-4BC6-93B9-07B5FB0FC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69" y="1078521"/>
            <a:ext cx="9929446" cy="50902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BDC0C6-E70C-4168-A4B3-C4E8DAD0D013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35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AC17EA-499A-42AA-BFD7-F11090C82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38" y="984738"/>
            <a:ext cx="10550769" cy="53722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7A5553-D4EA-45BE-AB46-FC4FEE892A6A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4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DFC999DB-C75B-488B-9D19-B1C1CAD32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190234"/>
              </p:ext>
            </p:extLst>
          </p:nvPr>
        </p:nvGraphicFramePr>
        <p:xfrm>
          <a:off x="896488" y="1663231"/>
          <a:ext cx="10497543" cy="456292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{00A15C55-8517-42AA-B614-E9B94910E393}</a:tableStyleId>
              </a:tblPr>
              <a:tblGrid>
                <a:gridCol w="4441431">
                  <a:extLst>
                    <a:ext uri="{9D8B030D-6E8A-4147-A177-3AD203B41FA5}">
                      <a16:colId xmlns:a16="http://schemas.microsoft.com/office/drawing/2014/main" val="3105125179"/>
                    </a:ext>
                  </a:extLst>
                </a:gridCol>
                <a:gridCol w="6056112">
                  <a:extLst>
                    <a:ext uri="{9D8B030D-6E8A-4147-A177-3AD203B41FA5}">
                      <a16:colId xmlns:a16="http://schemas.microsoft.com/office/drawing/2014/main" val="4026906803"/>
                    </a:ext>
                  </a:extLst>
                </a:gridCol>
              </a:tblGrid>
              <a:tr h="673317">
                <a:tc>
                  <a:txBody>
                    <a:bodyPr/>
                    <a:lstStyle/>
                    <a:p>
                      <a:r>
                        <a:rPr lang="bn-BD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</a:t>
                      </a:r>
                      <a:r>
                        <a:rPr lang="bn-BD" sz="3200" b="1" dirty="0">
                          <a:solidFill>
                            <a:srgbClr val="A5002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 দল</a:t>
                      </a:r>
                      <a:endParaRPr lang="en-US" sz="3200" b="1" dirty="0">
                        <a:solidFill>
                          <a:srgbClr val="A5002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solidFill>
                            <a:srgbClr val="A5002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কী পুষ্টি উপাদান আছে?</a:t>
                      </a:r>
                      <a:endParaRPr lang="en-US" sz="3200" dirty="0">
                        <a:solidFill>
                          <a:srgbClr val="A5002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604215"/>
                  </a:ext>
                </a:extLst>
              </a:tr>
              <a:tr h="600502">
                <a:tc>
                  <a:txBody>
                    <a:bodyPr/>
                    <a:lstStyle/>
                    <a:p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খাদ্যশস্য ও আলু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065898"/>
                  </a:ext>
                </a:extLst>
              </a:tr>
              <a:tr h="634398">
                <a:tc>
                  <a:txBody>
                    <a:bodyPr/>
                    <a:lstStyle/>
                    <a:p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শাকসবজি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140126"/>
                  </a:ext>
                </a:extLst>
              </a:tr>
              <a:tr h="634398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</a:t>
                      </a:r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ফল-মূল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467583"/>
                  </a:ext>
                </a:extLst>
              </a:tr>
              <a:tr h="587299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মাছ,মাংস ও ডাল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044884"/>
                  </a:ext>
                </a:extLst>
              </a:tr>
              <a:tr h="709684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দুগ্ধ জাতীয় খাবার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0831783"/>
                  </a:ext>
                </a:extLst>
              </a:tr>
              <a:tr h="723331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ঘি,মাখন, সয়াবিন তেল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975307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905599" y="2369823"/>
            <a:ext cx="4672319" cy="3759243"/>
            <a:chOff x="4798290" y="2137806"/>
            <a:chExt cx="3796260" cy="375924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58D854-6746-499B-9E81-4678F4A29893}"/>
                </a:ext>
              </a:extLst>
            </p:cNvPr>
            <p:cNvSpPr txBox="1"/>
            <p:nvPr/>
          </p:nvSpPr>
          <p:spPr>
            <a:xfrm>
              <a:off x="6026041" y="2137806"/>
              <a:ext cx="1048665" cy="52322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শর্করা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9D2F5EE-E6C4-4A08-8CEB-B9E04CC10B7D}"/>
                </a:ext>
              </a:extLst>
            </p:cNvPr>
            <p:cNvSpPr txBox="1"/>
            <p:nvPr/>
          </p:nvSpPr>
          <p:spPr>
            <a:xfrm>
              <a:off x="4798290" y="2847511"/>
              <a:ext cx="3726221" cy="52322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    </a:t>
              </a:r>
              <a:r>
                <a:rPr kumimoji="0" lang="bn-BD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ভিটামিন ও খনিজ লবন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D1F942-E7E0-4C88-B945-A2912A8DCC15}"/>
                </a:ext>
              </a:extLst>
            </p:cNvPr>
            <p:cNvSpPr txBox="1"/>
            <p:nvPr/>
          </p:nvSpPr>
          <p:spPr>
            <a:xfrm>
              <a:off x="5251785" y="3426857"/>
              <a:ext cx="3302059" cy="52322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ভিটামিন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ও </a:t>
              </a:r>
              <a:r>
                <a:rPr kumimoji="0" lang="as-I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খ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ন</a:t>
              </a:r>
              <a:r>
                <a:rPr kumimoji="0" lang="as-I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ি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জ </a:t>
              </a:r>
              <a:r>
                <a:rPr kumimoji="0" lang="as-I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ল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ব</a:t>
              </a:r>
              <a:r>
                <a:rPr kumimoji="0" lang="as-I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ন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0C7B58-A0FB-471D-801C-1F7D5A0F0B64}"/>
                </a:ext>
              </a:extLst>
            </p:cNvPr>
            <p:cNvSpPr txBox="1"/>
            <p:nvPr/>
          </p:nvSpPr>
          <p:spPr>
            <a:xfrm>
              <a:off x="5962219" y="4042112"/>
              <a:ext cx="1068468" cy="52322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আমিষ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BA09140-41B0-498F-9EDF-772D479B9283}"/>
                </a:ext>
              </a:extLst>
            </p:cNvPr>
            <p:cNvSpPr txBox="1"/>
            <p:nvPr/>
          </p:nvSpPr>
          <p:spPr>
            <a:xfrm>
              <a:off x="5227309" y="4658407"/>
              <a:ext cx="3367241" cy="52322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ক্যালসিয়াম</a:t>
              </a:r>
              <a:r>
                <a:rPr kumimoji="0" lang="bn-BD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bn-BD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ও ভিটামিন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EB0EE0-EDB6-438C-A9E2-E1CFB8C835DC}"/>
                </a:ext>
              </a:extLst>
            </p:cNvPr>
            <p:cNvSpPr txBox="1"/>
            <p:nvPr/>
          </p:nvSpPr>
          <p:spPr>
            <a:xfrm>
              <a:off x="5704328" y="5373829"/>
              <a:ext cx="1848987" cy="52322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তেল ও</a:t>
              </a:r>
              <a:r>
                <a:rPr kumimoji="0" lang="bn-I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চর্বি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531AD69-EF39-4F9B-A4E1-794C20A0A503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E64EFE-A382-4FE1-A8DB-0BA819F7F15E}"/>
              </a:ext>
            </a:extLst>
          </p:cNvPr>
          <p:cNvSpPr txBox="1"/>
          <p:nvPr/>
        </p:nvSpPr>
        <p:spPr>
          <a:xfrm>
            <a:off x="4325157" y="539527"/>
            <a:ext cx="3712531" cy="70788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81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DEF073-E427-492E-B846-725791D32366}"/>
              </a:ext>
            </a:extLst>
          </p:cNvPr>
          <p:cNvSpPr/>
          <p:nvPr/>
        </p:nvSpPr>
        <p:spPr>
          <a:xfrm>
            <a:off x="4075290" y="733778"/>
            <a:ext cx="2257777" cy="92568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5C3A49-29C5-49F1-B564-2297F3B0EE15}"/>
              </a:ext>
            </a:extLst>
          </p:cNvPr>
          <p:cNvSpPr txBox="1"/>
          <p:nvPr/>
        </p:nvSpPr>
        <p:spPr>
          <a:xfrm>
            <a:off x="2462490" y="2289305"/>
            <a:ext cx="5101066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১।সুষম খাদ্য কাকে বলে?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5AB353-5078-463C-B0E2-95294E9F8CD8}"/>
              </a:ext>
            </a:extLst>
          </p:cNvPr>
          <p:cNvSpPr txBox="1"/>
          <p:nvPr/>
        </p:nvSpPr>
        <p:spPr>
          <a:xfrm>
            <a:off x="2366532" y="3096462"/>
            <a:ext cx="8211155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kumimoji="0" lang="bn-I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।শর্করা জাতীয় দুটি সুষম খাদ্যের নাম বল।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E74085-A687-4523-8960-4FB9A1201A74}"/>
              </a:ext>
            </a:extLst>
          </p:cNvPr>
          <p:cNvSpPr txBox="1"/>
          <p:nvPr/>
        </p:nvSpPr>
        <p:spPr>
          <a:xfrm>
            <a:off x="2349598" y="3971350"/>
            <a:ext cx="8736090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৩।ভিটামিন জাতীয় দুটি সুষম খাদ্যের নাম বল।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2BE31F-9B5C-4541-92CB-6B61A204AEC8}"/>
              </a:ext>
            </a:extLst>
          </p:cNvPr>
          <p:cNvSpPr txBox="1"/>
          <p:nvPr/>
        </p:nvSpPr>
        <p:spPr>
          <a:xfrm>
            <a:off x="2417333" y="4784151"/>
            <a:ext cx="8600622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৪।আমিষ জাতীয় দুটি সুষম খাদ্যের নাম বল।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C99019-2DE8-4BDF-AEE0-D8E281304CDE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0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6B24A12-1048-4DFD-B2C6-99116F235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949220"/>
              </p:ext>
            </p:extLst>
          </p:nvPr>
        </p:nvGraphicFramePr>
        <p:xfrm>
          <a:off x="2032000" y="1633651"/>
          <a:ext cx="8081433" cy="4455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7689">
                  <a:extLst>
                    <a:ext uri="{9D8B030D-6E8A-4147-A177-3AD203B41FA5}">
                      <a16:colId xmlns:a16="http://schemas.microsoft.com/office/drawing/2014/main" val="2274002220"/>
                    </a:ext>
                  </a:extLst>
                </a:gridCol>
                <a:gridCol w="2374522">
                  <a:extLst>
                    <a:ext uri="{9D8B030D-6E8A-4147-A177-3AD203B41FA5}">
                      <a16:colId xmlns:a16="http://schemas.microsoft.com/office/drawing/2014/main" val="949957358"/>
                    </a:ext>
                  </a:extLst>
                </a:gridCol>
                <a:gridCol w="2749222">
                  <a:extLst>
                    <a:ext uri="{9D8B030D-6E8A-4147-A177-3AD203B41FA5}">
                      <a16:colId xmlns:a16="http://schemas.microsoft.com/office/drawing/2014/main" val="253955400"/>
                    </a:ext>
                  </a:extLst>
                </a:gridCol>
              </a:tblGrid>
              <a:tr h="98059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FF00"/>
                        </a:solidFill>
                        <a:latin typeface="NikoshBAN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FF00"/>
                        </a:solidFill>
                        <a:latin typeface="NikoshBAN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FF00"/>
                        </a:solidFill>
                        <a:latin typeface="NikoshBAN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111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latin typeface="SutonnyMJ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SutonnyMJ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SutonnyMJ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958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latin typeface="NikoshBAN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SutonnyMJ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SutonnyMJ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072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latin typeface="NikoshBAN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SutonnyMJ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SutonnyMJ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515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latin typeface="SutonnyMJ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SutonnyMJ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SutonnyMJ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118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latin typeface="SutonnyMJ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SutonnyMJ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SutonnyMJ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96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latin typeface="SutonnyMJ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SutonnyMJ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SutonnyMJ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170858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176889" y="485421"/>
            <a:ext cx="3793066" cy="92177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D968A7-7A5D-496B-9275-488EDE197D9A}"/>
              </a:ext>
            </a:extLst>
          </p:cNvPr>
          <p:cNvSpPr txBox="1"/>
          <p:nvPr/>
        </p:nvSpPr>
        <p:spPr>
          <a:xfrm>
            <a:off x="1977067" y="2695705"/>
            <a:ext cx="2911022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খাদ্যশস্য ও আলু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5E5EE8-1DF3-4C32-8B71-7B38FE064989}"/>
              </a:ext>
            </a:extLst>
          </p:cNvPr>
          <p:cNvSpPr txBox="1"/>
          <p:nvPr/>
        </p:nvSpPr>
        <p:spPr>
          <a:xfrm>
            <a:off x="2411690" y="3220638"/>
            <a:ext cx="2205466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শাক সবজি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F9F81-2274-4D4D-90EB-41D47F07CE80}"/>
              </a:ext>
            </a:extLst>
          </p:cNvPr>
          <p:cNvSpPr txBox="1"/>
          <p:nvPr/>
        </p:nvSpPr>
        <p:spPr>
          <a:xfrm>
            <a:off x="2620536" y="3779438"/>
            <a:ext cx="1703108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ফলমুল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90E42-859C-462A-90CC-CD30A9A6545A}"/>
              </a:ext>
            </a:extLst>
          </p:cNvPr>
          <p:cNvSpPr txBox="1"/>
          <p:nvPr/>
        </p:nvSpPr>
        <p:spPr>
          <a:xfrm>
            <a:off x="1971423" y="4394682"/>
            <a:ext cx="3097287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</a:t>
            </a:r>
            <a:r>
              <a:rPr lang="bn-IN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ছ,মাংস ও ডাল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70A95B-52F2-4856-8FD0-2C70797D7FEB}"/>
              </a:ext>
            </a:extLst>
          </p:cNvPr>
          <p:cNvSpPr txBox="1"/>
          <p:nvPr/>
        </p:nvSpPr>
        <p:spPr>
          <a:xfrm>
            <a:off x="2056089" y="4964771"/>
            <a:ext cx="2809421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দুগ</a:t>
            </a:r>
            <a:r>
              <a:rPr lang="bn-IN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্ধজাতীয় খাদ্য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B2E1BA-0246-41F3-BC59-5EE7868FFF1E}"/>
              </a:ext>
            </a:extLst>
          </p:cNvPr>
          <p:cNvSpPr txBox="1"/>
          <p:nvPr/>
        </p:nvSpPr>
        <p:spPr>
          <a:xfrm>
            <a:off x="2287513" y="5534860"/>
            <a:ext cx="2194176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তেল ও চর</a:t>
            </a:r>
            <a:r>
              <a:rPr lang="bn-IN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্বি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C60CC3-62D4-4688-A0D8-3D7E578E770F}"/>
              </a:ext>
            </a:extLst>
          </p:cNvPr>
          <p:cNvSpPr txBox="1"/>
          <p:nvPr/>
        </p:nvSpPr>
        <p:spPr>
          <a:xfrm>
            <a:off x="2575379" y="1905482"/>
            <a:ext cx="1759554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খাদ্যদল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071209-0474-410F-B9D9-1AF0696EA47F}"/>
              </a:ext>
            </a:extLst>
          </p:cNvPr>
          <p:cNvSpPr txBox="1"/>
          <p:nvPr/>
        </p:nvSpPr>
        <p:spPr>
          <a:xfrm>
            <a:off x="4929111" y="1843393"/>
            <a:ext cx="2352221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যা </a:t>
            </a:r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খেয়েছি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8C5693-4172-48EE-95E5-E4C82DC876B5}"/>
              </a:ext>
            </a:extLst>
          </p:cNvPr>
          <p:cNvSpPr txBox="1"/>
          <p:nvPr/>
        </p:nvSpPr>
        <p:spPr>
          <a:xfrm>
            <a:off x="7315200" y="1860327"/>
            <a:ext cx="2810933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কতবার </a:t>
            </a:r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খেয়েছি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8518A0-6CC6-4C56-86CD-C1E9EE614D6E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03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/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67" y="2402364"/>
            <a:ext cx="6716888" cy="3592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40025" y="778088"/>
            <a:ext cx="7545842" cy="120032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7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BD" sz="7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BD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7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7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C00AEA-36AE-4F17-9A0D-4C03CE8F5439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67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2C9B1A-E97A-466C-AC2E-DC13A83589AD}"/>
              </a:ext>
            </a:extLst>
          </p:cNvPr>
          <p:cNvSpPr/>
          <p:nvPr/>
        </p:nvSpPr>
        <p:spPr>
          <a:xfrm>
            <a:off x="4531618" y="778933"/>
            <a:ext cx="2749716" cy="108373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49BD5A-34BF-4DCF-AC86-B8DB06E35DBB}"/>
              </a:ext>
            </a:extLst>
          </p:cNvPr>
          <p:cNvSpPr/>
          <p:nvPr/>
        </p:nvSpPr>
        <p:spPr>
          <a:xfrm>
            <a:off x="1772356" y="2212622"/>
            <a:ext cx="8015110" cy="147884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৮.১.১ বয়স ও কাজ অনুযায়ী পরিমিত খাদ্য গ্রহণের গুরুত্ব বলতে পারবে।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58B297-4F07-44AA-AEC0-40758231857F}"/>
              </a:ext>
            </a:extLst>
          </p:cNvPr>
          <p:cNvSpPr/>
          <p:nvPr/>
        </p:nvSpPr>
        <p:spPr>
          <a:xfrm>
            <a:off x="1749779" y="4013199"/>
            <a:ext cx="8026400" cy="147884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৮.১.২ প্রয়োজনের কম বা বেশি খাওয়ার ক্ষতিকর দিক সম্পর্কে বলতে পারবে।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1C3BE9-7B74-43D6-AF50-70E200D2BE4E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50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9FF4DE0-0AB8-4FFA-8BA9-185CDFC38783}"/>
              </a:ext>
            </a:extLst>
          </p:cNvPr>
          <p:cNvSpPr/>
          <p:nvPr/>
        </p:nvSpPr>
        <p:spPr>
          <a:xfrm>
            <a:off x="4112363" y="2496859"/>
            <a:ext cx="3702608" cy="1763827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7D3320-78EF-43AF-B888-1D08015AC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087" y="4504267"/>
            <a:ext cx="2524684" cy="1769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ED7F5C-7C4D-43C8-8272-1BB371799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76" y="2668301"/>
            <a:ext cx="2924460" cy="1773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8C99E3-7746-4F1C-B622-D56D11C6A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370" y="4434792"/>
            <a:ext cx="2924458" cy="1809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832C03-4807-411B-820E-B399A3E411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33" y="4504268"/>
            <a:ext cx="2365229" cy="1817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D7666B-6248-4E9B-854A-B839AA6EBF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938" y="4558005"/>
            <a:ext cx="2555631" cy="1713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93FD3F-CF37-481B-B437-3A27A58332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6461" y="2607733"/>
            <a:ext cx="2977228" cy="1654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FDA01FE-BA36-48D9-A492-5E98B414CFAA}"/>
              </a:ext>
            </a:extLst>
          </p:cNvPr>
          <p:cNvSpPr/>
          <p:nvPr/>
        </p:nvSpPr>
        <p:spPr>
          <a:xfrm>
            <a:off x="3567289" y="474134"/>
            <a:ext cx="5091289" cy="114017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1DBB3D-24B8-4EFE-8072-D0FE37B381DF}"/>
              </a:ext>
            </a:extLst>
          </p:cNvPr>
          <p:cNvSpPr txBox="1"/>
          <p:nvPr/>
        </p:nvSpPr>
        <p:spPr>
          <a:xfrm>
            <a:off x="4127600" y="1820816"/>
            <a:ext cx="4000400" cy="58477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এগুলো কিসের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E025D4-9E0E-4A9D-B0A3-0A1B81014411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F910B8-ECE9-4ED3-BBFE-B87870A9DE36}"/>
              </a:ext>
            </a:extLst>
          </p:cNvPr>
          <p:cNvSpPr/>
          <p:nvPr/>
        </p:nvSpPr>
        <p:spPr>
          <a:xfrm>
            <a:off x="3127024" y="620889"/>
            <a:ext cx="6400800" cy="180622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সকালে আমরা কি কি খেয়েছি?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4BB3E8-9A96-4B7C-8F6A-E5D637370AF6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6" name="Picture 5" descr="A person sitting at a table&#10;&#10;Description automatically generated">
            <a:extLst>
              <a:ext uri="{FF2B5EF4-FFF2-40B4-BE49-F238E27FC236}">
                <a16:creationId xmlns:a16="http://schemas.microsoft.com/office/drawing/2014/main" id="{B1F241C1-C670-42EF-8EFA-D7B51C0E0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157" y="2585156"/>
            <a:ext cx="4039686" cy="2912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5385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79ACE33-09A7-4B96-8D02-A0DBF8E27116}"/>
              </a:ext>
            </a:extLst>
          </p:cNvPr>
          <p:cNvGrpSpPr/>
          <p:nvPr/>
        </p:nvGrpSpPr>
        <p:grpSpPr>
          <a:xfrm>
            <a:off x="812800" y="982133"/>
            <a:ext cx="10551490" cy="4351867"/>
            <a:chOff x="812800" y="982133"/>
            <a:chExt cx="10551490" cy="435186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ED7666B-6248-4E9B-854A-B839AA6EB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2800" y="982133"/>
              <a:ext cx="3217701" cy="208980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07EBE8B-1494-4F9C-94A7-4B42DAD5B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7956" y="3239911"/>
              <a:ext cx="3095265" cy="196383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591F059-39BB-4ABB-A930-7CD6A59F2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85765" y="3364523"/>
              <a:ext cx="3152628" cy="196947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793FD3F-CF37-481B-B437-3A27A5833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88215" y="1066875"/>
              <a:ext cx="3076075" cy="199944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8464165-0853-4C93-9B9D-2417C4E0D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38136" y="3239477"/>
              <a:ext cx="3652819" cy="205471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7" name="Rectangle 6"/>
          <p:cNvSpPr/>
          <p:nvPr/>
        </p:nvSpPr>
        <p:spPr>
          <a:xfrm>
            <a:off x="4436533" y="824089"/>
            <a:ext cx="3476977" cy="215617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ছবিগুলি লক্ষ কর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5DD905-E553-4358-83A0-3AA7DFF13A62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A5D0A7-6A43-4F84-9ED6-602A4F228CAD}"/>
              </a:ext>
            </a:extLst>
          </p:cNvPr>
          <p:cNvSpPr txBox="1"/>
          <p:nvPr/>
        </p:nvSpPr>
        <p:spPr>
          <a:xfrm>
            <a:off x="2693912" y="5591305"/>
            <a:ext cx="5953377" cy="5232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 এগুলো কিসের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825" y="666044"/>
            <a:ext cx="6331329" cy="78371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1024" y="1715911"/>
            <a:ext cx="6026531" cy="96650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সুস্থ জীবনের জন্য খাদ্য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8" name="Picture 7" descr="A bunch of food sitting on top of a wooden cutting board&#10;&#10;Description automatically generated">
            <a:extLst>
              <a:ext uri="{FF2B5EF4-FFF2-40B4-BE49-F238E27FC236}">
                <a16:creationId xmlns:a16="http://schemas.microsoft.com/office/drawing/2014/main" id="{2BCAC96B-BB24-4A9E-958E-5E681B37E8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3093156" y="2732654"/>
            <a:ext cx="6005689" cy="2792516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73BDD4-FF56-4F8E-B6B8-864B5B021BC1}"/>
              </a:ext>
            </a:extLst>
          </p:cNvPr>
          <p:cNvSpPr txBox="1"/>
          <p:nvPr/>
        </p:nvSpPr>
        <p:spPr>
          <a:xfrm>
            <a:off x="4788001" y="5709840"/>
            <a:ext cx="2470754" cy="58477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সুষম খাদ্য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C5C57D-66FF-479E-969D-E8DC4F0875E8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3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itting at a table&#10;&#10;Description automatically generated">
            <a:extLst>
              <a:ext uri="{FF2B5EF4-FFF2-40B4-BE49-F238E27FC236}">
                <a16:creationId xmlns:a16="http://schemas.microsoft.com/office/drawing/2014/main" id="{D8235D37-D73E-4778-BBFA-A230EA9BF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936" y="1930400"/>
            <a:ext cx="4039686" cy="2912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6AC1EF-B5A8-438E-99B1-5B4A3217FC03}"/>
              </a:ext>
            </a:extLst>
          </p:cNvPr>
          <p:cNvSpPr txBox="1"/>
          <p:nvPr/>
        </p:nvSpPr>
        <p:spPr>
          <a:xfrm>
            <a:off x="3234786" y="842741"/>
            <a:ext cx="5378636" cy="70788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কেন প্রয়োজন?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746C89-D96E-46C6-8D7E-538F9272D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863" y="1873957"/>
            <a:ext cx="4173848" cy="3014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324A87-1436-4E76-9481-6B3F9AF215C3}"/>
              </a:ext>
            </a:extLst>
          </p:cNvPr>
          <p:cNvSpPr txBox="1"/>
          <p:nvPr/>
        </p:nvSpPr>
        <p:spPr>
          <a:xfrm>
            <a:off x="1852929" y="5332077"/>
            <a:ext cx="7674894" cy="52322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সুস্থ জীবনের জন্য খাদ্য প্রয়োজন।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C422C8-07B6-4865-9B8C-2430A7DAD7F5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5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FB62E9-B397-47ED-BFFD-4499B3A9A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7182" y="2714619"/>
            <a:ext cx="2331096" cy="2640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F54DFF-16FA-4813-BB05-72D981C21025}"/>
              </a:ext>
            </a:extLst>
          </p:cNvPr>
          <p:cNvSpPr txBox="1"/>
          <p:nvPr/>
        </p:nvSpPr>
        <p:spPr>
          <a:xfrm>
            <a:off x="1306849" y="5056120"/>
            <a:ext cx="13694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BDF4DB-0ADB-48DD-BA5E-FA43542DDC53}"/>
              </a:ext>
            </a:extLst>
          </p:cNvPr>
          <p:cNvSpPr txBox="1"/>
          <p:nvPr/>
        </p:nvSpPr>
        <p:spPr>
          <a:xfrm>
            <a:off x="6854546" y="5336263"/>
            <a:ext cx="14792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যুবক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D72E87-E9B5-47FE-A345-A00E174958DC}"/>
              </a:ext>
            </a:extLst>
          </p:cNvPr>
          <p:cNvSpPr txBox="1"/>
          <p:nvPr/>
        </p:nvSpPr>
        <p:spPr>
          <a:xfrm>
            <a:off x="9414066" y="5507047"/>
            <a:ext cx="127820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বৃদ্ধ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EDE786-FA3D-41E6-8B6C-2F14930A0894}"/>
              </a:ext>
            </a:extLst>
          </p:cNvPr>
          <p:cNvSpPr txBox="1"/>
          <p:nvPr/>
        </p:nvSpPr>
        <p:spPr>
          <a:xfrm>
            <a:off x="1811945" y="558671"/>
            <a:ext cx="8600752" cy="132343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বয়সী মানুষের খাদ্য ও পুষ্টির চাহিদা কী একই রকম?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6E3891-3DFE-4F9A-9B93-2FFB2824B4B6}"/>
              </a:ext>
            </a:extLst>
          </p:cNvPr>
          <p:cNvSpPr txBox="1"/>
          <p:nvPr/>
        </p:nvSpPr>
        <p:spPr>
          <a:xfrm>
            <a:off x="1067492" y="5731088"/>
            <a:ext cx="3515797" cy="58477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না।এক রকম নয়।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8F0830-0ED8-45D2-9F1B-55931AA67C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3979" y="2331111"/>
            <a:ext cx="2596907" cy="2553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D7D2D4F-E607-4196-93E3-35235A4EB745}"/>
              </a:ext>
            </a:extLst>
          </p:cNvPr>
          <p:cNvSpPr txBox="1"/>
          <p:nvPr/>
        </p:nvSpPr>
        <p:spPr>
          <a:xfrm>
            <a:off x="3537274" y="5031361"/>
            <a:ext cx="214841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6D3C10-5B7E-472D-BAC7-5255EA14FE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4"/>
          <a:stretch/>
        </p:blipFill>
        <p:spPr>
          <a:xfrm>
            <a:off x="6342185" y="2590800"/>
            <a:ext cx="2368061" cy="2582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223985-01D2-4609-9997-735413A722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7" b="7567"/>
          <a:stretch/>
        </p:blipFill>
        <p:spPr>
          <a:xfrm>
            <a:off x="781538" y="2260276"/>
            <a:ext cx="2402059" cy="2580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BD39317-64F5-469B-9848-4DEF2EB7993E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40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10" grpId="0" animBg="1"/>
      <p:bldP spid="15" grpId="0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1498</TotalTime>
  <Words>452</Words>
  <Application>Microsoft Office PowerPoint</Application>
  <PresentationFormat>Widescreen</PresentationFormat>
  <Paragraphs>89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Calibri Light</vt:lpstr>
      <vt:lpstr>NikoshBAN</vt:lpstr>
      <vt:lpstr>Rockwell</vt:lpstr>
      <vt:lpstr>SutonnyMJ</vt:lpstr>
      <vt:lpstr>SutonnyOMJ</vt:lpstr>
      <vt:lpstr>Wingdings</vt:lpstr>
      <vt:lpstr>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Mitu</dc:creator>
  <cp:lastModifiedBy>Zafor Iqbal</cp:lastModifiedBy>
  <cp:revision>264</cp:revision>
  <dcterms:created xsi:type="dcterms:W3CDTF">2019-10-07T12:51:13Z</dcterms:created>
  <dcterms:modified xsi:type="dcterms:W3CDTF">2021-11-01T05:54:14Z</dcterms:modified>
</cp:coreProperties>
</file>