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2"/>
  </p:notesMasterIdLst>
  <p:sldIdLst>
    <p:sldId id="283" r:id="rId2"/>
    <p:sldId id="284" r:id="rId3"/>
    <p:sldId id="258" r:id="rId4"/>
    <p:sldId id="259" r:id="rId5"/>
    <p:sldId id="285" r:id="rId6"/>
    <p:sldId id="286" r:id="rId7"/>
    <p:sldId id="287" r:id="rId8"/>
    <p:sldId id="263" r:id="rId9"/>
    <p:sldId id="264" r:id="rId10"/>
    <p:sldId id="265" r:id="rId11"/>
    <p:sldId id="289" r:id="rId12"/>
    <p:sldId id="290" r:id="rId13"/>
    <p:sldId id="268" r:id="rId14"/>
    <p:sldId id="270" r:id="rId15"/>
    <p:sldId id="271" r:id="rId16"/>
    <p:sldId id="281" r:id="rId17"/>
    <p:sldId id="273" r:id="rId18"/>
    <p:sldId id="272" r:id="rId19"/>
    <p:sldId id="288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2CEAF-6F68-4F1D-A6E5-81B21D5446B9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AF515-1645-44E5-A636-7DC65ADC3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6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F515-1645-44E5-A636-7DC65ADC38E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91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9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05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53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8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99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7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76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F15-6E65-4751-8E56-7E7BF40CF272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92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2F15-6E65-4751-8E56-7E7BF40CF272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2A402-AF91-4C70-AC87-C5EA69B56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hmedkabir1986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5887" y="1330985"/>
            <a:ext cx="5720223" cy="26694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পাঠে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অভিনন্দন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2" y="4159046"/>
            <a:ext cx="11946195" cy="2540352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1032386"/>
            <a:ext cx="5213554" cy="304285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4" y="1032386"/>
            <a:ext cx="5220929" cy="304286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25909" y="4259601"/>
            <a:ext cx="10840065" cy="2308324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ভাবো তো কৃষকের কথা । তারা কাজ না করলে আমাদের খাদ্য যোগাত কে ? সবাইকে তাই আমাদের শ্রদ্ধা করতে হবে , ভালোবাসতে হবে । সবাই আমাদের আপনজন ।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4317" y="261783"/>
            <a:ext cx="6983363" cy="586247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পাঠ্যাংশ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Frame 7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name="adj1" fmla="val 1872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5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5" y="1060960"/>
            <a:ext cx="3333135" cy="274320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Bandarban-Chakhhhkran-PiC_02.jpg">
            <a:extLst>
              <a:ext uri="{FF2B5EF4-FFF2-40B4-BE49-F238E27FC236}">
                <a16:creationId xmlns:a16="http://schemas.microsoft.com/office/drawing/2014/main" id="{D4B7EFD0-E54D-4AC6-9158-F63C4A3C31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137" y="1060960"/>
            <a:ext cx="3333135" cy="274320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59" y="1060960"/>
            <a:ext cx="3364354" cy="274320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1738" y="3977148"/>
            <a:ext cx="11221927" cy="255454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আছে নানা ধরনের উৎসব । মুসলমানদের রয়েছে দুটি ঈদ,ঈদ-উল-ফিতর ও ঈদ-উল-আযহা।হিন্দুদের দুর্গা পূজাসহ আছে নানা উৎসব আর পার্বণ । বৌদ্ধদের আছে বুদ্ধ পূ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র্ণি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মা। খ্রিষ্টানদের আছে ইস্টার সানডে আর বড়দিন ।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1021" y="301727"/>
            <a:ext cx="6983363" cy="586247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পাঠ্যাংশ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7" y="991635"/>
            <a:ext cx="5412658" cy="3117427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B13A1E-9D47-4D1B-8CF8-066B3E795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561" y="991635"/>
            <a:ext cx="5368414" cy="311742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5187" y="4321278"/>
            <a:ext cx="11090788" cy="2123658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 ও রয়েছে নানা উৎসব।পহেলা বৈশাখ –নববর্ষের উৎসব।রয়েছে রাখাইনদের সাংগ্রাই ও চাকমাদের বিজু উৎসব।ধর্ম যার যার,উৎসব যেন সবার 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8899" y="299279"/>
            <a:ext cx="6983363" cy="58624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পাঠ্যাংশ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Frame 6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name="adj1" fmla="val 1872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6716" y="368709"/>
            <a:ext cx="6238567" cy="7374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পাঠ্যবইয়ের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সংযোগ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7419" y="1474838"/>
            <a:ext cx="5692877" cy="4896465"/>
            <a:chOff x="589935" y="1673940"/>
            <a:chExt cx="5692877" cy="4498259"/>
          </a:xfrm>
        </p:grpSpPr>
        <p:grpSp>
          <p:nvGrpSpPr>
            <p:cNvPr id="10" name="Group 9"/>
            <p:cNvGrpSpPr/>
            <p:nvPr/>
          </p:nvGrpSpPr>
          <p:grpSpPr>
            <a:xfrm>
              <a:off x="589935" y="1673940"/>
              <a:ext cx="5692877" cy="4498259"/>
              <a:chOff x="545690" y="1474838"/>
              <a:chExt cx="5692877" cy="449825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690" y="1474838"/>
                <a:ext cx="2753105" cy="449825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8794" y="1474838"/>
                <a:ext cx="2939773" cy="4498259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 rot="458998">
              <a:off x="1460090" y="2514600"/>
              <a:ext cx="1725561" cy="2426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তোমাদের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বাংলা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বইয়ের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98606" y="2514600"/>
              <a:ext cx="1740310" cy="2426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২ </a:t>
              </a:r>
              <a:r>
                <a:rPr lang="en-US" sz="2800" dirty="0" err="1">
                  <a:solidFill>
                    <a:schemeClr val="tx1"/>
                  </a:solidFill>
                </a:rPr>
                <a:t>নম্বর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পৃষ্ঠা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বের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কর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2" y="1474838"/>
            <a:ext cx="4745584" cy="489646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16" name="Frame 15"/>
          <p:cNvSpPr/>
          <p:nvPr/>
        </p:nvSpPr>
        <p:spPr>
          <a:xfrm>
            <a:off x="0" y="-17640"/>
            <a:ext cx="12192000" cy="6875640"/>
          </a:xfrm>
          <a:prstGeom prst="frame">
            <a:avLst>
              <a:gd name="adj1" fmla="val 2974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-904"/>
            <a:ext cx="12192001" cy="6858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39811" y="444913"/>
            <a:ext cx="6712375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6500" y="1765105"/>
            <a:ext cx="5646012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endParaRPr lang="en-GB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6499" y="2682821"/>
            <a:ext cx="5646013" cy="76944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GB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6499" y="3605206"/>
            <a:ext cx="5646013" cy="70788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GB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384939" y="4467923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6499" y="4417857"/>
            <a:ext cx="5646015" cy="69383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আনন্দ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উৎযাপন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384939" y="5308669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36500" y="5242089"/>
            <a:ext cx="5646015" cy="71793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নানা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ধরণের</a:t>
            </a:r>
            <a:r>
              <a:rPr lang="en-US" sz="3600" dirty="0">
                <a:solidFill>
                  <a:schemeClr val="tx2"/>
                </a:solidFill>
              </a:rPr>
              <a:t>/</a:t>
            </a:r>
            <a:r>
              <a:rPr lang="en-US" sz="3600" dirty="0" err="1">
                <a:solidFill>
                  <a:schemeClr val="tx2"/>
                </a:solidFill>
              </a:rPr>
              <a:t>বিভিন্ন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রকমের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384938" y="1885981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384937" y="2780287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384936" y="3668483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06689" y="1765105"/>
            <a:ext cx="1625002" cy="8265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পরস্পর</a:t>
            </a:r>
            <a:r>
              <a:rPr lang="en-US" dirty="0"/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06689" y="2682821"/>
            <a:ext cx="1625002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সাংগ্রাই</a:t>
            </a:r>
            <a:r>
              <a:rPr lang="en-US" dirty="0"/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05847" y="3591085"/>
            <a:ext cx="1625843" cy="7395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বিজু</a:t>
            </a:r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06689" y="4417857"/>
            <a:ext cx="1625002" cy="6938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উৎসব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06689" y="5242090"/>
            <a:ext cx="1625002" cy="7179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বিচিত্র</a:t>
            </a:r>
            <a:r>
              <a:rPr lang="en-US" dirty="0"/>
              <a:t> </a:t>
            </a: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 animBg="1"/>
      <p:bldP spid="20" grpId="0" animBg="1"/>
      <p:bldP spid="21" grpId="0" animBg="1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67058" y="366663"/>
            <a:ext cx="919109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যুক্তবর্ণ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bn-I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শব্দ দিয়ে একটি করে বাক্য তৈরি কর</a:t>
            </a:r>
            <a:endParaRPr lang="en-GB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684" y="3110132"/>
            <a:ext cx="143363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98" y="3110132"/>
            <a:ext cx="856921" cy="70788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4594" y="3114945"/>
            <a:ext cx="829280" cy="6367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6888" y="3114945"/>
            <a:ext cx="856920" cy="6367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GB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1969" y="3048578"/>
            <a:ext cx="483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রহিম ও করিম পর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বন্ধু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685" y="4251436"/>
            <a:ext cx="143363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8871" y="4251436"/>
            <a:ext cx="856921" cy="769441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GB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4594" y="4251438"/>
            <a:ext cx="829280" cy="78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6888" y="4251438"/>
            <a:ext cx="856920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GB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1969" y="4251436"/>
            <a:ext cx="619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 বন্ধুর বিপদে আরেক ব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ন্ধু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এগিয়ে আসে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684" y="5521532"/>
            <a:ext cx="143363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8872" y="5521533"/>
            <a:ext cx="856920" cy="70788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54594" y="5521532"/>
            <a:ext cx="829280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GB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6888" y="5521532"/>
            <a:ext cx="856920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GB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2538" y="5348396"/>
            <a:ext cx="6086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খ্রিষ্টান্দের একটি ধর্মীয় উৎসব হলো ই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সানডে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4684" y="2212259"/>
            <a:ext cx="1412843" cy="6563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বদ্ধ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10598" y="2212259"/>
            <a:ext cx="856922" cy="656308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দ্ধ</a:t>
            </a:r>
            <a:r>
              <a:rPr lang="en-US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54594" y="2212259"/>
            <a:ext cx="829280" cy="65630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দ</a:t>
            </a:r>
            <a:r>
              <a:rPr lang="en-US" dirty="0"/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46888" y="2212259"/>
            <a:ext cx="856920" cy="65630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ধ</a:t>
            </a:r>
            <a:r>
              <a:rPr lang="en-US" dirty="0"/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82537" y="2212259"/>
            <a:ext cx="5459417" cy="6563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থাকব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না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আর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ব</a:t>
            </a:r>
            <a:r>
              <a:rPr lang="en-US" sz="2800" dirty="0" err="1">
                <a:solidFill>
                  <a:srgbClr val="FF0000"/>
                </a:solidFill>
              </a:rPr>
              <a:t>দ্ধ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ঘরে</a:t>
            </a:r>
            <a:r>
              <a:rPr lang="en-US" sz="2800" dirty="0">
                <a:solidFill>
                  <a:schemeClr val="tx1"/>
                </a:solidFill>
              </a:rPr>
              <a:t>। </a:t>
            </a:r>
          </a:p>
        </p:txBody>
      </p:sp>
      <p:sp>
        <p:nvSpPr>
          <p:cNvPr id="26" name="Oval 25"/>
          <p:cNvSpPr/>
          <p:nvPr/>
        </p:nvSpPr>
        <p:spPr>
          <a:xfrm>
            <a:off x="332643" y="508743"/>
            <a:ext cx="1876228" cy="1456029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68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7" grpId="0"/>
      <p:bldP spid="7" grpId="0" animBg="1"/>
      <p:bldP spid="8" grpId="0" animBg="1"/>
      <p:bldP spid="9" grpId="0" animBg="1"/>
      <p:bldP spid="10" grpId="0"/>
      <p:bldP spid="13" grpId="0" animBg="1"/>
      <p:bldP spid="15" grpId="0" animBg="1"/>
      <p:bldP spid="16" grpId="0" animBg="1"/>
      <p:bldP spid="18" grpId="0"/>
      <p:bldP spid="20" grpId="0" animBg="1"/>
      <p:bldP spid="21" grpId="0" animBg="1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7376"/>
            <a:ext cx="12192000" cy="6865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4181" y="1637685"/>
            <a:ext cx="3834580" cy="480736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প্রিয়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পাঠ্যাংশটি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মনোযোগ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নীরবে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36375" y="412954"/>
            <a:ext cx="6120580" cy="752169"/>
          </a:xfrm>
          <a:prstGeom prst="rect">
            <a:avLst/>
          </a:prstGeom>
          <a:solidFill>
            <a:schemeClr val="bg2">
              <a:lumMod val="2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নীরব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1" y="1637686"/>
            <a:ext cx="6577781" cy="480735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9" name="Frame 8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name="adj1" fmla="val 1872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30573" y="364320"/>
            <a:ext cx="920299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555" y="2885378"/>
            <a:ext cx="10945762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......................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...............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........................।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............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4738" y="1392319"/>
            <a:ext cx="2109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493238"/>
            <a:ext cx="216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আপনজন</a:t>
            </a:r>
            <a:endParaRPr lang="en-GB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0992" y="1489494"/>
            <a:ext cx="1253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5436" y="1498080"/>
            <a:ext cx="159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GB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430" y="619958"/>
            <a:ext cx="1848575" cy="1293620"/>
          </a:xfrm>
          <a:prstGeom prst="ellipse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</a:rPr>
              <a:t>দলীয়</a:t>
            </a:r>
            <a:endParaRPr lang="en-US" sz="3200" b="1" dirty="0">
              <a:solidFill>
                <a:srgbClr val="00B050"/>
              </a:solidFill>
            </a:endParaRPr>
          </a:p>
          <a:p>
            <a:pPr algn="ctr"/>
            <a:r>
              <a:rPr lang="en-US" sz="3200" b="1" dirty="0" err="1">
                <a:solidFill>
                  <a:srgbClr val="00B050"/>
                </a:solidFill>
              </a:rPr>
              <a:t>কাজ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-17640"/>
            <a:ext cx="12192000" cy="6875640"/>
          </a:xfrm>
          <a:prstGeom prst="frame">
            <a:avLst>
              <a:gd name="adj1" fmla="val 2974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9544 0.206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0.21432 0.317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3737 0.440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599 0.5597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5" grpId="0"/>
      <p:bldP spid="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22280" y="558194"/>
            <a:ext cx="2942526" cy="92333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bn-IN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ণঃ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724" y="1797148"/>
            <a:ext cx="1092363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 উত্তর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724" y="3259393"/>
            <a:ext cx="10923638" cy="2800767"/>
          </a:xfrm>
          <a:prstGeom prst="rect">
            <a:avLst/>
          </a:prstGeom>
          <a:solidFill>
            <a:schemeClr val="bg2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২.মুসলমানদের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৩.বিভিন্ন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লোকজ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৪.“ধর্ম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”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3093474" y="339214"/>
            <a:ext cx="6005052" cy="1253612"/>
          </a:xfrm>
          <a:prstGeom prst="cloudCallout">
            <a:avLst>
              <a:gd name="adj1" fmla="val -203"/>
              <a:gd name="adj2" fmla="val 16346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42" y="1740310"/>
            <a:ext cx="9453716" cy="48964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1316" y="1932040"/>
            <a:ext cx="8760543" cy="3642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দেশে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উৎসব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পালন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পাঁচটি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উৎসবের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তোমাদের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খাতায়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লিখে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 </a:t>
            </a:r>
          </a:p>
        </p:txBody>
      </p:sp>
      <p:sp>
        <p:nvSpPr>
          <p:cNvPr id="8" name="Frame 7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name="adj1" fmla="val 316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0426" y="1769805"/>
            <a:ext cx="6445045" cy="46752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মোঃ কবির উদ্দিন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সহকারী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মানিক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গঞ্জ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সরকারি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প্রাথমিক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বিদ্যালয়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কানাইঘাট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সিলেট</a:t>
            </a:r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ahmedkabir1986@gmail.com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মোবাইলঃ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০১৭২৭৬২৫২৬০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3551903" y="339213"/>
            <a:ext cx="5385620" cy="1238859"/>
          </a:xfrm>
          <a:prstGeom prst="horizontalScroll">
            <a:avLst>
              <a:gd name="adj" fmla="val 11444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Frame 5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name="adj1" fmla="val 294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97B9CA-3B9D-4A93-878A-DC1B300B5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0" y="1791747"/>
            <a:ext cx="3415905" cy="45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2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62" y="-119109"/>
            <a:ext cx="3864078" cy="399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Callout 6"/>
          <p:cNvSpPr/>
          <p:nvPr/>
        </p:nvSpPr>
        <p:spPr>
          <a:xfrm>
            <a:off x="3163530" y="3214687"/>
            <a:ext cx="6061587" cy="1799303"/>
          </a:xfrm>
          <a:prstGeom prst="cloudCallout">
            <a:avLst>
              <a:gd name="adj1" fmla="val 2526"/>
              <a:gd name="adj2" fmla="val -73001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en-US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5" y="4520960"/>
            <a:ext cx="11946195" cy="2215887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77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53665" y="1642853"/>
            <a:ext cx="6348732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bn-BD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...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urved Up Ribbon 2"/>
          <p:cNvSpPr/>
          <p:nvPr/>
        </p:nvSpPr>
        <p:spPr>
          <a:xfrm>
            <a:off x="3101740" y="383458"/>
            <a:ext cx="5988518" cy="1073473"/>
          </a:xfrm>
          <a:prstGeom prst="ellipseRibbon2">
            <a:avLst>
              <a:gd name="adj1" fmla="val 14096"/>
              <a:gd name="adj2" fmla="val 67141"/>
              <a:gd name="adj3" fmla="val 14096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72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7" y="1696595"/>
            <a:ext cx="3996813" cy="460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2642"/>
            <a:ext cx="12192001" cy="68553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Wave 1"/>
          <p:cNvSpPr/>
          <p:nvPr/>
        </p:nvSpPr>
        <p:spPr>
          <a:xfrm>
            <a:off x="4594121" y="457637"/>
            <a:ext cx="3003755" cy="1187954"/>
          </a:xfrm>
          <a:prstGeom prst="wave">
            <a:avLst>
              <a:gd name="adj1" fmla="val 10017"/>
              <a:gd name="adj2" fmla="val -89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790" y="1835749"/>
            <a:ext cx="111974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১.২.২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বাক্য,কথা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শব্দ স্পষ্টস্বরে ও শুদ্ধভাবে বলতে 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১.4.1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স্পষ্টস্বরে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২.৩.১২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পাঠসংশ্লিষ্ট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4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8" y="1411763"/>
            <a:ext cx="5211623" cy="412332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13" y="1411763"/>
            <a:ext cx="5928852" cy="412332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Down Ribbon 8"/>
          <p:cNvSpPr/>
          <p:nvPr/>
        </p:nvSpPr>
        <p:spPr>
          <a:xfrm>
            <a:off x="2460556" y="311911"/>
            <a:ext cx="7270888" cy="943897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GB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381" y="5825076"/>
            <a:ext cx="11285237" cy="739257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বুঝতে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পেরেছ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3040"/>
            <a:ext cx="5599471" cy="456156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Down Ribbon 4"/>
          <p:cNvSpPr/>
          <p:nvPr/>
        </p:nvSpPr>
        <p:spPr>
          <a:xfrm>
            <a:off x="2460556" y="243348"/>
            <a:ext cx="7270888" cy="943897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আর কিছু ছবি দেখি </a:t>
            </a:r>
            <a:endParaRPr lang="en-GB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425" y="6020401"/>
            <a:ext cx="11195149" cy="58059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1323041"/>
            <a:ext cx="5369782" cy="456156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" name="Frame 7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name="adj1" fmla="val 187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ndarban-Chakhhhkran-PiC_02.jpg">
            <a:extLst>
              <a:ext uri="{FF2B5EF4-FFF2-40B4-BE49-F238E27FC236}">
                <a16:creationId xmlns:a16="http://schemas.microsoft.com/office/drawing/2014/main" id="{D4B7EFD0-E54D-4AC6-9158-F63C4A3C31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32" y="3873932"/>
            <a:ext cx="5509557" cy="2598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13A1E-9D47-4D1B-8CF8-066B3E795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568" y="3873932"/>
            <a:ext cx="5496879" cy="2598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68" y="988140"/>
            <a:ext cx="5496879" cy="2743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2" y="988140"/>
            <a:ext cx="5509557" cy="27432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547784" y="353961"/>
            <a:ext cx="7096431" cy="491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ছবিগুলো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ভালো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করে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লক্ষ্য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কর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68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05814" y="5903696"/>
            <a:ext cx="1505662" cy="572293"/>
          </a:xfrm>
          <a:prstGeom prst="rightArrow">
            <a:avLst>
              <a:gd name="adj1" fmla="val 50000"/>
              <a:gd name="adj2" fmla="val 101177"/>
            </a:avLst>
          </a:prstGeom>
          <a:solidFill>
            <a:srgbClr val="FF0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4188543" y="326051"/>
            <a:ext cx="4689986" cy="1042656"/>
          </a:xfrm>
          <a:prstGeom prst="verticalScroll">
            <a:avLst>
              <a:gd name="adj" fmla="val 1539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4" y="1629043"/>
            <a:ext cx="5191432" cy="3925965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169039" y="5831867"/>
            <a:ext cx="2174928" cy="74927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পাঠ্যাংশ</a:t>
            </a:r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2722" y="5821133"/>
            <a:ext cx="6902245" cy="74637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বাংলাদেশের</a:t>
            </a:r>
            <a:r>
              <a:rPr lang="en-US" sz="4400" dirty="0">
                <a:solidFill>
                  <a:schemeClr val="tx1"/>
                </a:solidFill>
              </a:rPr>
              <a:t>……… </a:t>
            </a:r>
            <a:r>
              <a:rPr lang="en-US" sz="4400" dirty="0" err="1">
                <a:solidFill>
                  <a:schemeClr val="tx1"/>
                </a:solidFill>
              </a:rPr>
              <a:t>যেন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সবার</a:t>
            </a:r>
            <a:r>
              <a:rPr lang="en-US" sz="4400" dirty="0">
                <a:solidFill>
                  <a:schemeClr val="tx1"/>
                </a:solidFill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12" y="1619427"/>
            <a:ext cx="5442155" cy="3935581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05814" y="4640607"/>
            <a:ext cx="2846439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দেশ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4916" y="4640608"/>
            <a:ext cx="328889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13841 -0.0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17640"/>
            <a:ext cx="12192001" cy="6875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7" y="1165123"/>
            <a:ext cx="2657479" cy="279879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54" y="1165123"/>
            <a:ext cx="2657479" cy="279879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43" y="1165123"/>
            <a:ext cx="2585747" cy="279879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165123"/>
            <a:ext cx="2639961" cy="279879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5187" y="4232283"/>
            <a:ext cx="11052892" cy="230832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এই যে মানুষ,তাদের পেশা ও কত বিচিত্র। কেউ জেলে,কেউ কুমার,কেউ কৃষক,কেউ আবার কাজ করে অফিস আদালতে। সবাই আমরা পরস্পরের বন্ধু। একজন তার কাজ দিয়ে আরেকজনকে সাহায্য করছে। গড়ে তুলছে এই দেশ।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4317" y="310514"/>
            <a:ext cx="6983363" cy="586247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পাঠ্যাংশ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-17640"/>
            <a:ext cx="12192000" cy="6875640"/>
          </a:xfrm>
          <a:prstGeom prst="frame">
            <a:avLst>
              <a:gd name="adj1" fmla="val 2974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8989</TotalTime>
  <Words>536</Words>
  <Application>Microsoft Office PowerPoint</Application>
  <PresentationFormat>Widescreen</PresentationFormat>
  <Paragraphs>97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kabir uddin</cp:lastModifiedBy>
  <cp:revision>181</cp:revision>
  <dcterms:created xsi:type="dcterms:W3CDTF">2020-01-04T15:20:18Z</dcterms:created>
  <dcterms:modified xsi:type="dcterms:W3CDTF">2021-11-01T14:27:50Z</dcterms:modified>
</cp:coreProperties>
</file>