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87" r:id="rId3"/>
    <p:sldId id="288" r:id="rId4"/>
    <p:sldId id="289" r:id="rId5"/>
    <p:sldId id="306" r:id="rId6"/>
    <p:sldId id="257" r:id="rId7"/>
    <p:sldId id="326" r:id="rId8"/>
    <p:sldId id="258" r:id="rId9"/>
    <p:sldId id="298" r:id="rId10"/>
    <p:sldId id="305" r:id="rId11"/>
    <p:sldId id="294" r:id="rId12"/>
    <p:sldId id="320" r:id="rId13"/>
    <p:sldId id="295" r:id="rId14"/>
    <p:sldId id="309" r:id="rId15"/>
    <p:sldId id="323" r:id="rId16"/>
    <p:sldId id="324" r:id="rId17"/>
    <p:sldId id="325" r:id="rId18"/>
    <p:sldId id="327" r:id="rId19"/>
    <p:sldId id="319" r:id="rId20"/>
    <p:sldId id="321" r:id="rId21"/>
    <p:sldId id="291" r:id="rId22"/>
    <p:sldId id="301" r:id="rId23"/>
    <p:sldId id="292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0751" autoAdjust="0"/>
  </p:normalViewPr>
  <p:slideViewPr>
    <p:cSldViewPr snapToGrid="0">
      <p:cViewPr varScale="1">
        <p:scale>
          <a:sx n="50" d="100"/>
          <a:sy n="50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17BF3-3B99-4D6F-B4FE-5FA6DF45986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AE649-F815-4849-A400-B95F08792A3E}">
      <dgm:prSet phldrT="[Text]"/>
      <dgm:spPr>
        <a:solidFill>
          <a:schemeClr val="tx1"/>
        </a:solidFill>
      </dgm:spPr>
      <dgm:t>
        <a:bodyPr/>
        <a:lstStyle/>
        <a:p>
          <a:r>
            <a:rPr lang="bn-IN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মণিপুরিদের </a:t>
          </a:r>
          <a:r>
            <a:rPr lang="en-US" spc="50" dirty="0" err="1" smtClean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bn-IN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956D0B-90AE-4380-9D1C-D37A98F33747}" type="parTrans" cxnId="{43E62F82-DCE6-48BA-B69A-DAE6C6E4CFC1}">
      <dgm:prSet/>
      <dgm:spPr/>
      <dgm:t>
        <a:bodyPr/>
        <a:lstStyle/>
        <a:p>
          <a:endParaRPr lang="en-US"/>
        </a:p>
      </dgm:t>
    </dgm:pt>
    <dgm:pt modelId="{61745A3D-B350-4C83-9E1D-1119DE1B9AA7}" type="sibTrans" cxnId="{43E62F82-DCE6-48BA-B69A-DAE6C6E4CFC1}">
      <dgm:prSet/>
      <dgm:spPr/>
      <dgm:t>
        <a:bodyPr/>
        <a:lstStyle/>
        <a:p>
          <a:endParaRPr lang="en-US"/>
        </a:p>
      </dgm:t>
    </dgm:pt>
    <dgm:pt modelId="{DDAAEBF8-06A1-4177-A572-BF92628AE206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দোলযাত্রা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E26703-0B9B-464D-AC79-0724EC8ACD44}" type="parTrans" cxnId="{3AEE4DE6-CF96-41A7-8C09-3712AB751F04}">
      <dgm:prSet/>
      <dgm:spPr/>
      <dgm:t>
        <a:bodyPr/>
        <a:lstStyle/>
        <a:p>
          <a:endParaRPr lang="en-US"/>
        </a:p>
      </dgm:t>
    </dgm:pt>
    <dgm:pt modelId="{C87230F4-7284-4320-92B2-5F2DD862095D}" type="sibTrans" cxnId="{3AEE4DE6-CF96-41A7-8C09-3712AB751F04}">
      <dgm:prSet/>
      <dgm:spPr/>
      <dgm:t>
        <a:bodyPr/>
        <a:lstStyle/>
        <a:p>
          <a:endParaRPr lang="en-US"/>
        </a:p>
      </dgm:t>
    </dgm:pt>
    <dgm:pt modelId="{F1C852A0-4EDF-40E8-8726-FB4C49E9E0BF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রাসপূর্ণিমা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EB2BA2-5BD6-4343-9C19-16F017984501}" type="parTrans" cxnId="{F1498034-0E12-4DC2-B463-1F877A5BD7B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ED0D91D-B146-4C3F-A49F-F43839BCDD5C}" type="sibTrans" cxnId="{F1498034-0E12-4DC2-B463-1F877A5BD7B4}">
      <dgm:prSet/>
      <dgm:spPr/>
      <dgm:t>
        <a:bodyPr/>
        <a:lstStyle/>
        <a:p>
          <a:endParaRPr lang="en-US"/>
        </a:p>
      </dgm:t>
    </dgm:pt>
    <dgm:pt modelId="{88138455-128C-4AA2-8B97-2CDCBB54F5FF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চৈত্রসংক্রান্তি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916118-5BD8-4A88-BC96-11F493AFF4D1}" type="parTrans" cxnId="{3BA809A6-9E75-41EB-A51E-49E1924A3517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64D63C60-FD80-485F-981A-708DBE52030A}" type="sibTrans" cxnId="{3BA809A6-9E75-41EB-A51E-49E1924A3517}">
      <dgm:prSet/>
      <dgm:spPr/>
      <dgm:t>
        <a:bodyPr/>
        <a:lstStyle/>
        <a:p>
          <a:endParaRPr lang="en-US"/>
        </a:p>
      </dgm:t>
    </dgm:pt>
    <dgm:pt modelId="{824F74A1-5363-4C16-93F9-ED67E3390703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রথযাত্রা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A69D14-83DA-4D92-9F6C-4E93B49F4BC0}" type="parTrans" cxnId="{EB740C15-220D-41B2-B555-E5A3CE987EB5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1C33FD91-2334-4810-818F-AC3BE2CCBC03}" type="sibTrans" cxnId="{EB740C15-220D-41B2-B555-E5A3CE987EB5}">
      <dgm:prSet/>
      <dgm:spPr/>
      <dgm:t>
        <a:bodyPr/>
        <a:lstStyle/>
        <a:p>
          <a:endParaRPr lang="en-US"/>
        </a:p>
      </dgm:t>
    </dgm:pt>
    <dgm:pt modelId="{EA2485E5-8760-4E26-AB88-FCFDFD7E6EDC}" type="pres">
      <dgm:prSet presAssocID="{0C917BF3-3B99-4D6F-B4FE-5FA6DF4598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51E401-7BA9-4E09-9522-D49E476C817B}" type="pres">
      <dgm:prSet presAssocID="{54EAE649-F815-4849-A400-B95F08792A3E}" presName="centerShape" presStyleLbl="node0" presStyleIdx="0" presStyleCnt="1"/>
      <dgm:spPr/>
      <dgm:t>
        <a:bodyPr/>
        <a:lstStyle/>
        <a:p>
          <a:endParaRPr lang="en-US"/>
        </a:p>
      </dgm:t>
    </dgm:pt>
    <dgm:pt modelId="{A24CC44F-8C60-440E-840D-A60B5213B6BF}" type="pres">
      <dgm:prSet presAssocID="{9DE26703-0B9B-464D-AC79-0724EC8ACD4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DC28DE5-85C5-4A7A-83FB-B7C88C8268D2}" type="pres">
      <dgm:prSet presAssocID="{9DE26703-0B9B-464D-AC79-0724EC8ACD4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CF8F737-F1E2-4D36-A1D5-E9B51483FA90}" type="pres">
      <dgm:prSet presAssocID="{DDAAEBF8-06A1-4177-A572-BF92628AE2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9C22A-C178-42DC-9760-5C57CF488F2E}" type="pres">
      <dgm:prSet presAssocID="{EFEB2BA2-5BD6-4343-9C19-16F017984501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6B047DD-0500-4C9D-A23E-CA141BC006AF}" type="pres">
      <dgm:prSet presAssocID="{EFEB2BA2-5BD6-4343-9C19-16F01798450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25F010B-637F-4024-AA46-ACEF6C704470}" type="pres">
      <dgm:prSet presAssocID="{F1C852A0-4EDF-40E8-8726-FB4C49E9E0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6121B-9FFD-447C-9794-41DD1EFC0981}" type="pres">
      <dgm:prSet presAssocID="{55916118-5BD8-4A88-BC96-11F493AFF4D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2240058F-01D1-4E26-87B2-FBDBE6F0B7FE}" type="pres">
      <dgm:prSet presAssocID="{55916118-5BD8-4A88-BC96-11F493AFF4D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AB5D7DB-8042-4137-9562-EE8AAB482626}" type="pres">
      <dgm:prSet presAssocID="{88138455-128C-4AA2-8B97-2CDCBB54F5F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3F7C8-D562-4684-97DA-D768F2217D24}" type="pres">
      <dgm:prSet presAssocID="{35A69D14-83DA-4D92-9F6C-4E93B49F4BC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AA090FD-83B3-4310-81AC-51748580FA65}" type="pres">
      <dgm:prSet presAssocID="{35A69D14-83DA-4D92-9F6C-4E93B49F4BC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7DCF56D-D4FD-4D7F-8536-146616F0EE8F}" type="pres">
      <dgm:prSet presAssocID="{824F74A1-5363-4C16-93F9-ED67E33907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D7FDEE-9324-4597-8496-73E1949824E9}" type="presOf" srcId="{DDAAEBF8-06A1-4177-A572-BF92628AE206}" destId="{3CF8F737-F1E2-4D36-A1D5-E9B51483FA90}" srcOrd="0" destOrd="0" presId="urn:microsoft.com/office/officeart/2005/8/layout/radial5"/>
    <dgm:cxn modelId="{EB740C15-220D-41B2-B555-E5A3CE987EB5}" srcId="{54EAE649-F815-4849-A400-B95F08792A3E}" destId="{824F74A1-5363-4C16-93F9-ED67E3390703}" srcOrd="3" destOrd="0" parTransId="{35A69D14-83DA-4D92-9F6C-4E93B49F4BC0}" sibTransId="{1C33FD91-2334-4810-818F-AC3BE2CCBC03}"/>
    <dgm:cxn modelId="{3BA809A6-9E75-41EB-A51E-49E1924A3517}" srcId="{54EAE649-F815-4849-A400-B95F08792A3E}" destId="{88138455-128C-4AA2-8B97-2CDCBB54F5FF}" srcOrd="2" destOrd="0" parTransId="{55916118-5BD8-4A88-BC96-11F493AFF4D1}" sibTransId="{64D63C60-FD80-485F-981A-708DBE52030A}"/>
    <dgm:cxn modelId="{3AEE4DE6-CF96-41A7-8C09-3712AB751F04}" srcId="{54EAE649-F815-4849-A400-B95F08792A3E}" destId="{DDAAEBF8-06A1-4177-A572-BF92628AE206}" srcOrd="0" destOrd="0" parTransId="{9DE26703-0B9B-464D-AC79-0724EC8ACD44}" sibTransId="{C87230F4-7284-4320-92B2-5F2DD862095D}"/>
    <dgm:cxn modelId="{C0D54D9E-370B-49CD-B533-BFCAC192653F}" type="presOf" srcId="{824F74A1-5363-4C16-93F9-ED67E3390703}" destId="{47DCF56D-D4FD-4D7F-8536-146616F0EE8F}" srcOrd="0" destOrd="0" presId="urn:microsoft.com/office/officeart/2005/8/layout/radial5"/>
    <dgm:cxn modelId="{1808B96C-9646-4943-B832-22D713A4E373}" type="presOf" srcId="{9DE26703-0B9B-464D-AC79-0724EC8ACD44}" destId="{A24CC44F-8C60-440E-840D-A60B5213B6BF}" srcOrd="0" destOrd="0" presId="urn:microsoft.com/office/officeart/2005/8/layout/radial5"/>
    <dgm:cxn modelId="{F1498034-0E12-4DC2-B463-1F877A5BD7B4}" srcId="{54EAE649-F815-4849-A400-B95F08792A3E}" destId="{F1C852A0-4EDF-40E8-8726-FB4C49E9E0BF}" srcOrd="1" destOrd="0" parTransId="{EFEB2BA2-5BD6-4343-9C19-16F017984501}" sibTransId="{8ED0D91D-B146-4C3F-A49F-F43839BCDD5C}"/>
    <dgm:cxn modelId="{3A79EE50-E07F-4FE3-AF38-58FD26706667}" type="presOf" srcId="{55916118-5BD8-4A88-BC96-11F493AFF4D1}" destId="{2240058F-01D1-4E26-87B2-FBDBE6F0B7FE}" srcOrd="1" destOrd="0" presId="urn:microsoft.com/office/officeart/2005/8/layout/radial5"/>
    <dgm:cxn modelId="{AD3C0CEC-8E85-4094-BF0B-8A79A77A0AF5}" type="presOf" srcId="{EFEB2BA2-5BD6-4343-9C19-16F017984501}" destId="{06B047DD-0500-4C9D-A23E-CA141BC006AF}" srcOrd="1" destOrd="0" presId="urn:microsoft.com/office/officeart/2005/8/layout/radial5"/>
    <dgm:cxn modelId="{166BB758-823D-4CEC-8ED8-AE8B552A96E8}" type="presOf" srcId="{9DE26703-0B9B-464D-AC79-0724EC8ACD44}" destId="{5DC28DE5-85C5-4A7A-83FB-B7C88C8268D2}" srcOrd="1" destOrd="0" presId="urn:microsoft.com/office/officeart/2005/8/layout/radial5"/>
    <dgm:cxn modelId="{F5F4ED3A-D576-429B-A5CF-FA52CD0B4444}" type="presOf" srcId="{35A69D14-83DA-4D92-9F6C-4E93B49F4BC0}" destId="{AA73F7C8-D562-4684-97DA-D768F2217D24}" srcOrd="0" destOrd="0" presId="urn:microsoft.com/office/officeart/2005/8/layout/radial5"/>
    <dgm:cxn modelId="{ABB929AB-69BA-4314-BBB9-AAB18BCE4ACD}" type="presOf" srcId="{54EAE649-F815-4849-A400-B95F08792A3E}" destId="{E051E401-7BA9-4E09-9522-D49E476C817B}" srcOrd="0" destOrd="0" presId="urn:microsoft.com/office/officeart/2005/8/layout/radial5"/>
    <dgm:cxn modelId="{88BB57C0-0BB3-4E3D-B978-987834710874}" type="presOf" srcId="{0C917BF3-3B99-4D6F-B4FE-5FA6DF459866}" destId="{EA2485E5-8760-4E26-AB88-FCFDFD7E6EDC}" srcOrd="0" destOrd="0" presId="urn:microsoft.com/office/officeart/2005/8/layout/radial5"/>
    <dgm:cxn modelId="{80CB6433-5FC8-4920-B17E-DB137DABBAB7}" type="presOf" srcId="{55916118-5BD8-4A88-BC96-11F493AFF4D1}" destId="{0756121B-9FFD-447C-9794-41DD1EFC0981}" srcOrd="0" destOrd="0" presId="urn:microsoft.com/office/officeart/2005/8/layout/radial5"/>
    <dgm:cxn modelId="{2C73CCF1-0EDD-4393-9F31-EF85118B3939}" type="presOf" srcId="{EFEB2BA2-5BD6-4343-9C19-16F017984501}" destId="{78C9C22A-C178-42DC-9760-5C57CF488F2E}" srcOrd="0" destOrd="0" presId="urn:microsoft.com/office/officeart/2005/8/layout/radial5"/>
    <dgm:cxn modelId="{CA3925A1-AC35-4C96-88F3-9E59D87A63EE}" type="presOf" srcId="{88138455-128C-4AA2-8B97-2CDCBB54F5FF}" destId="{6AB5D7DB-8042-4137-9562-EE8AAB482626}" srcOrd="0" destOrd="0" presId="urn:microsoft.com/office/officeart/2005/8/layout/radial5"/>
    <dgm:cxn modelId="{43E62F82-DCE6-48BA-B69A-DAE6C6E4CFC1}" srcId="{0C917BF3-3B99-4D6F-B4FE-5FA6DF459866}" destId="{54EAE649-F815-4849-A400-B95F08792A3E}" srcOrd="0" destOrd="0" parTransId="{29956D0B-90AE-4380-9D1C-D37A98F33747}" sibTransId="{61745A3D-B350-4C83-9E1D-1119DE1B9AA7}"/>
    <dgm:cxn modelId="{3C2D2F84-7003-45D6-B2AC-07989426F2A7}" type="presOf" srcId="{35A69D14-83DA-4D92-9F6C-4E93B49F4BC0}" destId="{9AA090FD-83B3-4310-81AC-51748580FA65}" srcOrd="1" destOrd="0" presId="urn:microsoft.com/office/officeart/2005/8/layout/radial5"/>
    <dgm:cxn modelId="{C1F8EE51-6329-4B83-A6C6-5B0464A34B22}" type="presOf" srcId="{F1C852A0-4EDF-40E8-8726-FB4C49E9E0BF}" destId="{C25F010B-637F-4024-AA46-ACEF6C704470}" srcOrd="0" destOrd="0" presId="urn:microsoft.com/office/officeart/2005/8/layout/radial5"/>
    <dgm:cxn modelId="{0311E5FA-6593-43D4-A58E-131BF3682C28}" type="presParOf" srcId="{EA2485E5-8760-4E26-AB88-FCFDFD7E6EDC}" destId="{E051E401-7BA9-4E09-9522-D49E476C817B}" srcOrd="0" destOrd="0" presId="urn:microsoft.com/office/officeart/2005/8/layout/radial5"/>
    <dgm:cxn modelId="{E6E544C2-BEF4-424A-B132-F6E85DFA167F}" type="presParOf" srcId="{EA2485E5-8760-4E26-AB88-FCFDFD7E6EDC}" destId="{A24CC44F-8C60-440E-840D-A60B5213B6BF}" srcOrd="1" destOrd="0" presId="urn:microsoft.com/office/officeart/2005/8/layout/radial5"/>
    <dgm:cxn modelId="{A6EFC778-E733-496E-99F2-7D5ACC349E1C}" type="presParOf" srcId="{A24CC44F-8C60-440E-840D-A60B5213B6BF}" destId="{5DC28DE5-85C5-4A7A-83FB-B7C88C8268D2}" srcOrd="0" destOrd="0" presId="urn:microsoft.com/office/officeart/2005/8/layout/radial5"/>
    <dgm:cxn modelId="{FCD6CDCF-61D8-49FF-A9E3-E50DF9C418BC}" type="presParOf" srcId="{EA2485E5-8760-4E26-AB88-FCFDFD7E6EDC}" destId="{3CF8F737-F1E2-4D36-A1D5-E9B51483FA90}" srcOrd="2" destOrd="0" presId="urn:microsoft.com/office/officeart/2005/8/layout/radial5"/>
    <dgm:cxn modelId="{1D48D4EA-2C46-4185-8205-329F4C7806D7}" type="presParOf" srcId="{EA2485E5-8760-4E26-AB88-FCFDFD7E6EDC}" destId="{78C9C22A-C178-42DC-9760-5C57CF488F2E}" srcOrd="3" destOrd="0" presId="urn:microsoft.com/office/officeart/2005/8/layout/radial5"/>
    <dgm:cxn modelId="{6E6E7C0C-E374-4111-A6B0-10706686CAEB}" type="presParOf" srcId="{78C9C22A-C178-42DC-9760-5C57CF488F2E}" destId="{06B047DD-0500-4C9D-A23E-CA141BC006AF}" srcOrd="0" destOrd="0" presId="urn:microsoft.com/office/officeart/2005/8/layout/radial5"/>
    <dgm:cxn modelId="{7F9E759D-2D22-4A5A-981C-B570E8636CF2}" type="presParOf" srcId="{EA2485E5-8760-4E26-AB88-FCFDFD7E6EDC}" destId="{C25F010B-637F-4024-AA46-ACEF6C704470}" srcOrd="4" destOrd="0" presId="urn:microsoft.com/office/officeart/2005/8/layout/radial5"/>
    <dgm:cxn modelId="{C7BCBBAE-CCB3-46F6-8ED0-06A4FEB2C98B}" type="presParOf" srcId="{EA2485E5-8760-4E26-AB88-FCFDFD7E6EDC}" destId="{0756121B-9FFD-447C-9794-41DD1EFC0981}" srcOrd="5" destOrd="0" presId="urn:microsoft.com/office/officeart/2005/8/layout/radial5"/>
    <dgm:cxn modelId="{4FDFFB01-77F1-4B0B-999E-1DEAFA389A35}" type="presParOf" srcId="{0756121B-9FFD-447C-9794-41DD1EFC0981}" destId="{2240058F-01D1-4E26-87B2-FBDBE6F0B7FE}" srcOrd="0" destOrd="0" presId="urn:microsoft.com/office/officeart/2005/8/layout/radial5"/>
    <dgm:cxn modelId="{C773DFD7-1A3B-4B4A-873B-F83D3CFFED70}" type="presParOf" srcId="{EA2485E5-8760-4E26-AB88-FCFDFD7E6EDC}" destId="{6AB5D7DB-8042-4137-9562-EE8AAB482626}" srcOrd="6" destOrd="0" presId="urn:microsoft.com/office/officeart/2005/8/layout/radial5"/>
    <dgm:cxn modelId="{20EFBBE1-ADC0-43C5-BAB0-8A560D908F35}" type="presParOf" srcId="{EA2485E5-8760-4E26-AB88-FCFDFD7E6EDC}" destId="{AA73F7C8-D562-4684-97DA-D768F2217D24}" srcOrd="7" destOrd="0" presId="urn:microsoft.com/office/officeart/2005/8/layout/radial5"/>
    <dgm:cxn modelId="{0678A8B9-EB37-40C7-B71D-03B466188297}" type="presParOf" srcId="{AA73F7C8-D562-4684-97DA-D768F2217D24}" destId="{9AA090FD-83B3-4310-81AC-51748580FA65}" srcOrd="0" destOrd="0" presId="urn:microsoft.com/office/officeart/2005/8/layout/radial5"/>
    <dgm:cxn modelId="{99CF461F-234B-420A-AE6C-87FA3052CB9E}" type="presParOf" srcId="{EA2485E5-8760-4E26-AB88-FCFDFD7E6EDC}" destId="{47DCF56D-D4FD-4D7F-8536-146616F0EE8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1E401-7BA9-4E09-9522-D49E476C817B}">
      <dsp:nvSpPr>
        <dsp:cNvPr id="0" name=""/>
        <dsp:cNvSpPr/>
      </dsp:nvSpPr>
      <dsp:spPr>
        <a:xfrm>
          <a:off x="4235447" y="1993474"/>
          <a:ext cx="1419864" cy="1419864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মণিপুরিদের </a:t>
          </a:r>
          <a:r>
            <a:rPr lang="en-US" sz="2000" kern="1200" spc="50" dirty="0" err="1" smtClean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bn-IN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3381" y="2201408"/>
        <a:ext cx="1003996" cy="1003996"/>
      </dsp:txXfrm>
    </dsp:sp>
    <dsp:sp modelId="{A24CC44F-8C60-440E-840D-A60B5213B6BF}">
      <dsp:nvSpPr>
        <dsp:cNvPr id="0" name=""/>
        <dsp:cNvSpPr/>
      </dsp:nvSpPr>
      <dsp:spPr>
        <a:xfrm rot="16200000">
          <a:off x="4794259" y="1475518"/>
          <a:ext cx="302240" cy="482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839595" y="1617405"/>
        <a:ext cx="211568" cy="289652"/>
      </dsp:txXfrm>
    </dsp:sp>
    <dsp:sp modelId="{3CF8F737-F1E2-4D36-A1D5-E9B51483FA90}">
      <dsp:nvSpPr>
        <dsp:cNvPr id="0" name=""/>
        <dsp:cNvSpPr/>
      </dsp:nvSpPr>
      <dsp:spPr>
        <a:xfrm>
          <a:off x="4235447" y="3344"/>
          <a:ext cx="1419864" cy="141986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দোলযাত্রা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3381" y="211278"/>
        <a:ext cx="1003996" cy="1003996"/>
      </dsp:txXfrm>
    </dsp:sp>
    <dsp:sp modelId="{78C9C22A-C178-42DC-9760-5C57CF488F2E}">
      <dsp:nvSpPr>
        <dsp:cNvPr id="0" name=""/>
        <dsp:cNvSpPr/>
      </dsp:nvSpPr>
      <dsp:spPr>
        <a:xfrm>
          <a:off x="5780770" y="2462029"/>
          <a:ext cx="302240" cy="48275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780770" y="2558580"/>
        <a:ext cx="211568" cy="289652"/>
      </dsp:txXfrm>
    </dsp:sp>
    <dsp:sp modelId="{C25F010B-637F-4024-AA46-ACEF6C704470}">
      <dsp:nvSpPr>
        <dsp:cNvPr id="0" name=""/>
        <dsp:cNvSpPr/>
      </dsp:nvSpPr>
      <dsp:spPr>
        <a:xfrm>
          <a:off x="6225576" y="1993474"/>
          <a:ext cx="1419864" cy="141986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রাসপূর্ণিমা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33510" y="2201408"/>
        <a:ext cx="1003996" cy="1003996"/>
      </dsp:txXfrm>
    </dsp:sp>
    <dsp:sp modelId="{0756121B-9FFD-447C-9794-41DD1EFC0981}">
      <dsp:nvSpPr>
        <dsp:cNvPr id="0" name=""/>
        <dsp:cNvSpPr/>
      </dsp:nvSpPr>
      <dsp:spPr>
        <a:xfrm rot="5400000">
          <a:off x="4794259" y="3448540"/>
          <a:ext cx="302240" cy="48275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839595" y="3499755"/>
        <a:ext cx="211568" cy="289652"/>
      </dsp:txXfrm>
    </dsp:sp>
    <dsp:sp modelId="{6AB5D7DB-8042-4137-9562-EE8AAB482626}">
      <dsp:nvSpPr>
        <dsp:cNvPr id="0" name=""/>
        <dsp:cNvSpPr/>
      </dsp:nvSpPr>
      <dsp:spPr>
        <a:xfrm>
          <a:off x="4235447" y="3983603"/>
          <a:ext cx="1419864" cy="141986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চৈত্রসংক্রান্তি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3381" y="4191537"/>
        <a:ext cx="1003996" cy="1003996"/>
      </dsp:txXfrm>
    </dsp:sp>
    <dsp:sp modelId="{AA73F7C8-D562-4684-97DA-D768F2217D24}">
      <dsp:nvSpPr>
        <dsp:cNvPr id="0" name=""/>
        <dsp:cNvSpPr/>
      </dsp:nvSpPr>
      <dsp:spPr>
        <a:xfrm rot="10800000">
          <a:off x="3807749" y="2462029"/>
          <a:ext cx="302240" cy="48275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898421" y="2558580"/>
        <a:ext cx="211568" cy="289652"/>
      </dsp:txXfrm>
    </dsp:sp>
    <dsp:sp modelId="{47DCF56D-D4FD-4D7F-8536-146616F0EE8F}">
      <dsp:nvSpPr>
        <dsp:cNvPr id="0" name=""/>
        <dsp:cNvSpPr/>
      </dsp:nvSpPr>
      <dsp:spPr>
        <a:xfrm>
          <a:off x="2245318" y="1993474"/>
          <a:ext cx="1419864" cy="141986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রথযাত্রা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53252" y="2201408"/>
        <a:ext cx="1003996" cy="100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14F16-5851-48B5-9D21-EE872015DCE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11F8-83D0-40A6-8EED-0020DE79E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11F8-83D0-40A6-8EED-0020DE79E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11F8-83D0-40A6-8EED-0020DE79E7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5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395D-A10F-4CDC-A5DB-097C0BAA69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644" y="2105561"/>
            <a:ext cx="107067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6008" y="4669303"/>
            <a:ext cx="9679982" cy="14465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44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bn-IN" sz="44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খাওয়া</a:t>
            </a:r>
            <a:r>
              <a:rPr lang="en-US" sz="44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সামাজিকভাবে</a:t>
            </a:r>
            <a:r>
              <a:rPr lang="en-US" sz="44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44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তাই তারা তা খান না। </a:t>
            </a:r>
            <a:endParaRPr lang="en-US" sz="440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3892"/>
            <a:ext cx="4945380" cy="3755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66750"/>
            <a:ext cx="473331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1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75039" y="3180569"/>
            <a:ext cx="5671903" cy="496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799" y="2121246"/>
            <a:ext cx="4556761" cy="255454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bn-IN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সিঞ্জেদা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r>
              <a:rPr lang="en-US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19" y="655319"/>
            <a:ext cx="4750041" cy="56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0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8424" y="868708"/>
            <a:ext cx="3775394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একক কাজ</a:t>
            </a:r>
            <a:endParaRPr 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 descr="াকদ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53" y="2058375"/>
            <a:ext cx="2955736" cy="31309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0430" y="5265619"/>
            <a:ext cx="783138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মণিপুরিদের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প্রধান খাবার কি কি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1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0160" y="5219282"/>
            <a:ext cx="954024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</a:t>
            </a:r>
            <a:r>
              <a:rPr lang="en-US" sz="48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48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কৃষিজীবী</a:t>
            </a:r>
            <a:r>
              <a:rPr lang="bn-IN" sz="48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তাঁতি।</a:t>
            </a:r>
            <a:endParaRPr lang="en-US" sz="48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661034"/>
            <a:ext cx="4937760" cy="4246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661034"/>
            <a:ext cx="4792980" cy="42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3845" y="4833610"/>
            <a:ext cx="10308771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লাহিং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’(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ঘাগড়া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bn-IN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bn-IN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আহিং</a:t>
            </a:r>
            <a:r>
              <a:rPr lang="en-US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ওড়না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r>
              <a:rPr lang="en-US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ধুতি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পাঞ্জাবি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04" y="621983"/>
            <a:ext cx="4753556" cy="4150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7222"/>
            <a:ext cx="4899660" cy="41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6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1100941"/>
            <a:ext cx="2776990" cy="3490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3133" y="762028"/>
            <a:ext cx="4472698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জোড়ায়</a:t>
            </a:r>
            <a:r>
              <a:rPr lang="bn-IN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কাজ</a:t>
            </a:r>
            <a:endParaRPr 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6840" y="4765478"/>
            <a:ext cx="941832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মণিপুরি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জনগণ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জেলায়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বাস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মানচিত্র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জেলাগুলোর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লে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451267" y="4967019"/>
            <a:ext cx="381000" cy="214581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93" y="1870024"/>
            <a:ext cx="4472698" cy="286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1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7704" y="838931"/>
            <a:ext cx="6876591" cy="70788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3568" y="5346846"/>
            <a:ext cx="2818047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রথযাত্রা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1583" y="5340000"/>
            <a:ext cx="2818048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দোলযাত্রা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46817"/>
            <a:ext cx="4792980" cy="3741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63" y="1546816"/>
            <a:ext cx="4877236" cy="37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5337" y="722811"/>
            <a:ext cx="736132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</a:t>
            </a:r>
            <a:r>
              <a:rPr lang="en-US" sz="36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সারাবছরই</a:t>
            </a:r>
            <a:r>
              <a:rPr lang="en-US" sz="36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36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মেতে</a:t>
            </a:r>
            <a:r>
              <a:rPr lang="en-US" sz="36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194" y="5274237"/>
            <a:ext cx="324652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রাসপূর্ণিমা</a:t>
            </a:r>
            <a:r>
              <a:rPr lang="en-US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2577" y="5289477"/>
            <a:ext cx="324652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চৈত্রসংক্রান্তি</a:t>
            </a:r>
            <a:r>
              <a:rPr lang="en-US" sz="4000" spc="50" dirty="0" smtClean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37" y="1539240"/>
            <a:ext cx="4884623" cy="363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539240"/>
            <a:ext cx="4785359" cy="36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0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2920522"/>
              </p:ext>
            </p:extLst>
          </p:nvPr>
        </p:nvGraphicFramePr>
        <p:xfrm>
          <a:off x="1158240" y="731520"/>
          <a:ext cx="9890760" cy="540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858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51E401-7BA9-4E09-9522-D49E476C8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051E401-7BA9-4E09-9522-D49E476C8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051E401-7BA9-4E09-9522-D49E476C8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E051E401-7BA9-4E09-9522-D49E476C8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4CC44F-8C60-440E-840D-A60B5213B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24CC44F-8C60-440E-840D-A60B5213B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24CC44F-8C60-440E-840D-A60B5213B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A24CC44F-8C60-440E-840D-A60B5213B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F8F737-F1E2-4D36-A1D5-E9B51483F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CF8F737-F1E2-4D36-A1D5-E9B51483F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CF8F737-F1E2-4D36-A1D5-E9B51483F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CF8F737-F1E2-4D36-A1D5-E9B51483F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C9C22A-C178-42DC-9760-5C57CF488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78C9C22A-C178-42DC-9760-5C57CF488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78C9C22A-C178-42DC-9760-5C57CF488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8C9C22A-C178-42DC-9760-5C57CF488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F010B-637F-4024-AA46-ACEF6C704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25F010B-637F-4024-AA46-ACEF6C704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25F010B-637F-4024-AA46-ACEF6C704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25F010B-637F-4024-AA46-ACEF6C704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56121B-9FFD-447C-9794-41DD1EFC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756121B-9FFD-447C-9794-41DD1EFC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756121B-9FFD-447C-9794-41DD1EFC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756121B-9FFD-447C-9794-41DD1EFC0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B5D7DB-8042-4137-9562-EE8AAB482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B5D7DB-8042-4137-9562-EE8AAB482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B5D7DB-8042-4137-9562-EE8AAB482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B5D7DB-8042-4137-9562-EE8AAB482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73F7C8-D562-4684-97DA-D768F2217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A73F7C8-D562-4684-97DA-D768F2217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A73F7C8-D562-4684-97DA-D768F2217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A73F7C8-D562-4684-97DA-D768F2217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DCF56D-D4FD-4D7F-8536-146616F0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47DCF56D-D4FD-4D7F-8536-146616F0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47DCF56D-D4FD-4D7F-8536-146616F0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7DCF56D-D4FD-4D7F-8536-146616F0E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60" y="2174608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479198" y="778927"/>
            <a:ext cx="4885791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দলীয়</a:t>
            </a:r>
            <a:r>
              <a:rPr lang="bn-IN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কাজ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080" y="5262375"/>
            <a:ext cx="1007364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মণিপুরিদের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জীবনধারা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227" y="2205144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298" y="2174609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648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7" y="2944227"/>
            <a:ext cx="7933413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নামঃ</a:t>
            </a:r>
            <a:r>
              <a:rPr lang="en-US" sz="4800" b="1" dirty="0" smtClean="0">
                <a:solidFill>
                  <a:srgbClr val="FF00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মন্তোষ</a:t>
            </a:r>
            <a:r>
              <a:rPr lang="en-US" sz="4800" b="1" dirty="0" smtClean="0">
                <a:solidFill>
                  <a:srgbClr val="FF00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ভৌমিক</a:t>
            </a:r>
            <a:endParaRPr lang="en-US" sz="4800" b="1" dirty="0" smtClean="0">
              <a:solidFill>
                <a:srgbClr val="FF0000"/>
              </a:solidFill>
              <a:latin typeface="Bijoy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পদবীঃ</a:t>
            </a:r>
            <a:r>
              <a:rPr lang="en-US" sz="4800" b="1" dirty="0" smtClean="0">
                <a:solidFill>
                  <a:srgbClr val="FF00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সহকারী</a:t>
            </a:r>
            <a:r>
              <a:rPr lang="en-US" sz="4800" b="1" dirty="0" smtClean="0">
                <a:solidFill>
                  <a:srgbClr val="FF00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শিক্ষক</a:t>
            </a:r>
            <a:endParaRPr lang="en-US" sz="4800" b="1" dirty="0" smtClean="0">
              <a:solidFill>
                <a:srgbClr val="FF0000"/>
              </a:solidFill>
              <a:latin typeface="Bijoy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বাড়ন্তি সরকারি প্রাথমিক বিদ্যালয়।</a:t>
            </a:r>
          </a:p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সদর। </a:t>
            </a:r>
            <a:r>
              <a:rPr lang="en-US" sz="4800" b="1" dirty="0" smtClean="0">
                <a:solidFill>
                  <a:srgbClr val="FF0000"/>
                </a:solidFill>
                <a:latin typeface="Bijoy" pitchFamily="2" charset="0"/>
              </a:rPr>
              <a:t>  </a:t>
            </a:r>
            <a:endParaRPr lang="en-US" sz="4800" b="1" dirty="0">
              <a:solidFill>
                <a:srgbClr val="FF0000"/>
              </a:solidFill>
              <a:latin typeface="Bijoy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t="11585" r="23661" b="33552"/>
          <a:stretch/>
        </p:blipFill>
        <p:spPr>
          <a:xfrm>
            <a:off x="8015052" y="1991340"/>
            <a:ext cx="2837828" cy="4139637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Horizontal Scroll 13"/>
          <p:cNvSpPr/>
          <p:nvPr/>
        </p:nvSpPr>
        <p:spPr>
          <a:xfrm>
            <a:off x="1661027" y="11667"/>
            <a:ext cx="6324600" cy="2438400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9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3535" y="697055"/>
            <a:ext cx="807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১৬ পৃষ্ঠা খোলো...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20" y="1801951"/>
            <a:ext cx="2930080" cy="39740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60" y="1801951"/>
            <a:ext cx="2930080" cy="39740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01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4071077" y="0"/>
            <a:ext cx="3792763" cy="122919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85232" y="199099"/>
            <a:ext cx="236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48935"/>
              </p:ext>
            </p:extLst>
          </p:nvPr>
        </p:nvGraphicFramePr>
        <p:xfrm>
          <a:off x="-15240" y="2100000"/>
          <a:ext cx="12207239" cy="472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807">
                  <a:extLst>
                    <a:ext uri="{9D8B030D-6E8A-4147-A177-3AD203B41FA5}">
                      <a16:colId xmlns:a16="http://schemas.microsoft.com/office/drawing/2014/main" val="1522754004"/>
                    </a:ext>
                  </a:extLst>
                </a:gridCol>
                <a:gridCol w="6623432">
                  <a:extLst>
                    <a:ext uri="{9D8B030D-6E8A-4147-A177-3AD203B41FA5}">
                      <a16:colId xmlns:a16="http://schemas.microsoft.com/office/drawing/2014/main" val="3828558355"/>
                    </a:ext>
                  </a:extLst>
                </a:gridCol>
              </a:tblGrid>
              <a:tr h="6612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বামপাশ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ডানপাশ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537203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মণিপুরিরা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কৃষিজীবী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তাঁতি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201957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মণিপুরিরা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বাঁশ,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ইট বা টিনের তৈরি।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754341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মণিপুরিরা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দুইটি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সিঞ্জেদা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নামক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খাবার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305567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মণিপুরি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ছেলেরা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৪)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ভাষাগোষ্ঠীতে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বিভক্ত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697724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(ঙ)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মণিপুরিদের বাড়িঘর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৫)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লাহিং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ওড়না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পরেন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944248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৬)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ধুতি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পাঞ্জাবি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পরেন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817930"/>
                  </a:ext>
                </a:extLst>
              </a:tr>
              <a:tr h="58067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(৭) সামাজিকভাবে নিষিদ্ধ।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7534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0971" y="1343884"/>
            <a:ext cx="950976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বামপাশের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ডানপাশের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বাক্যাংশের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712720" y="3032760"/>
            <a:ext cx="2926080" cy="5791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08037" y="4191000"/>
            <a:ext cx="3030763" cy="6248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55695" y="4770120"/>
            <a:ext cx="3083105" cy="1219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8193" y="3660110"/>
            <a:ext cx="2510607" cy="17196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19984" y="3076881"/>
            <a:ext cx="3718816" cy="11141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58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23" y="1128356"/>
            <a:ext cx="2781924" cy="326785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839081" y="1628383"/>
            <a:ext cx="4743526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657" y="4457171"/>
            <a:ext cx="1145612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মণিপুরিদের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উৎসব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৩টি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616" y="2105561"/>
            <a:ext cx="110227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52" y="4180322"/>
            <a:ext cx="9409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স্বাস্থ্যবিধি মেনে চলবো এবং মাক্স ব্যবহার করবো।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61" y="1"/>
            <a:ext cx="6990735" cy="40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3778448" y="1016211"/>
            <a:ext cx="4734928" cy="1396784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2055" y="2335505"/>
            <a:ext cx="57758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 (বাংলাদেশের ক্ষুদ্র নৃ-গোষ্ঠী )। </a:t>
            </a:r>
          </a:p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পাঠঃ৪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পুরি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40" y="2328303"/>
            <a:ext cx="2712720" cy="31428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18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2"/>
          <a:stretch/>
        </p:blipFill>
        <p:spPr>
          <a:xfrm>
            <a:off x="0" y="-1"/>
            <a:ext cx="12192000" cy="72679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3496" cy="7267902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179379" y="563880"/>
            <a:ext cx="5784739" cy="1768839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n w="0"/>
                <a:solidFill>
                  <a:schemeClr val="bg2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n w="0"/>
              <a:solidFill>
                <a:schemeClr val="bg2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5604" y="2816465"/>
            <a:ext cx="102207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২.৩.১- বাংলাদেশের বিভিন্ন ক্ষুদ্র নৃ-জনগোষ্ঠীর নাম বলতে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২.৩.২-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চাকমা, মারমা,সাঁওতাল ও মণিপুরিদের সংস্কৃতি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(পোশাক,খাদ্য ও </a:t>
            </a:r>
            <a:r>
              <a:rPr lang="en-US" sz="36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ইত্যাদি) বর্ণনা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0"/>
            <a:ext cx="12191998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.....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714" y="5842338"/>
            <a:ext cx="5006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3243" y="5393836"/>
            <a:ext cx="2069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305" y="5580728"/>
            <a:ext cx="2069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4445" y="5580728"/>
            <a:ext cx="2069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07996"/>
            <a:ext cx="4023358" cy="4434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101252"/>
            <a:ext cx="4271519" cy="4425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104471"/>
            <a:ext cx="3901440" cy="44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20699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27588" y="2762593"/>
            <a:ext cx="99697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</a:t>
            </a:r>
          </a:p>
          <a:p>
            <a:pPr algn="ctr"/>
            <a:r>
              <a:rPr lang="bn-IN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পাঠ্যাংশঃমণিপুরি নৃ-গোষ্ঠীর............আনন্দ করেন।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215834" y="3670144"/>
            <a:ext cx="4004441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orizontal Scroll 15"/>
          <p:cNvSpPr/>
          <p:nvPr/>
        </p:nvSpPr>
        <p:spPr>
          <a:xfrm>
            <a:off x="3626068" y="1093861"/>
            <a:ext cx="5372831" cy="1762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0262" y="1427216"/>
            <a:ext cx="4004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72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88" y="2971800"/>
            <a:ext cx="2573852" cy="1984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09" y="2991109"/>
            <a:ext cx="2575887" cy="19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" y="928687"/>
            <a:ext cx="6259830" cy="5915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7419" y="15240"/>
            <a:ext cx="7536661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2928" y="1444269"/>
            <a:ext cx="155448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spc="50" dirty="0" err="1" smtClean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3200" spc="50" dirty="0">
              <a:ln w="1143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2992" y="782492"/>
            <a:ext cx="2141701" cy="584775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spc="50" dirty="0" err="1" smtClean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endParaRPr lang="en-US" sz="3200" spc="50" dirty="0">
              <a:ln w="1143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8899" y="1444269"/>
            <a:ext cx="1554480" cy="5847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spc="50" dirty="0" err="1" smtClean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3200" spc="50" dirty="0">
              <a:ln w="1143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455920" y="2465349"/>
            <a:ext cx="306169" cy="292387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953000" y="3120669"/>
            <a:ext cx="306169" cy="292387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511040" y="3257829"/>
            <a:ext cx="306169" cy="292387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82168" y="2528682"/>
            <a:ext cx="5909832" cy="3046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মণিপুরি নৃ-গোষ্ঠীর লোকেরা সিলেটের কাছে কমলগঞ্জ ও মৌলভীবাজার বসবাস করে থাকেন। এই জনগোষ্ঠীর অনেকেই ভারতের মণিপুর রাজ্যে বাস করেন। মণিপুরিরা দুইটি ভাষাগোষ্ঠীতে বিভক্তঃ বিষ্ণুপ্রিয়া মণিপুরি ও মৈ তৈ মণিপুরি।</a:t>
            </a:r>
            <a:endParaRPr lang="en-US" sz="320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69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5460" y="5220024"/>
            <a:ext cx="8641080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মনিপুরিদের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বাড়িঘর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640080"/>
            <a:ext cx="478536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640080"/>
            <a:ext cx="4876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7662" y="4896312"/>
            <a:ext cx="9616676" cy="83099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</a:t>
            </a:r>
            <a:r>
              <a:rPr lang="en-US" sz="48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8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8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8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48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8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83" y="624826"/>
            <a:ext cx="3371850" cy="3609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32" y="624827"/>
            <a:ext cx="3283267" cy="3609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624826"/>
            <a:ext cx="3324225" cy="36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405</Words>
  <Application>Microsoft Office PowerPoint</Application>
  <PresentationFormat>Widescreen</PresentationFormat>
  <Paragraphs>80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Bijoy</vt:lpstr>
      <vt:lpstr>Calibri</vt:lpstr>
      <vt:lpstr>Calibri Light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201</cp:revision>
  <dcterms:created xsi:type="dcterms:W3CDTF">2021-08-14T14:11:06Z</dcterms:created>
  <dcterms:modified xsi:type="dcterms:W3CDTF">2021-11-01T16:09:47Z</dcterms:modified>
</cp:coreProperties>
</file>