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61" r:id="rId4"/>
    <p:sldId id="262" r:id="rId5"/>
    <p:sldId id="264" r:id="rId6"/>
    <p:sldId id="260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5" r:id="rId20"/>
    <p:sldId id="280" r:id="rId21"/>
    <p:sldId id="27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703"/>
    <a:srgbClr val="020602"/>
    <a:srgbClr val="42C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7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A816A-2BEA-4D48-A454-B192F52B9A9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6E641-8667-4B4C-BC3A-9825348E0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32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0779E-5FA0-4CCA-90C1-E0C3485731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5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0779E-5FA0-4CCA-90C1-E0C3485731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5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6E641-8667-4B4C-BC3A-9825348E09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76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6E641-8667-4B4C-BC3A-9825348E09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76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6E641-8667-4B4C-BC3A-9825348E09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76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6E641-8667-4B4C-BC3A-9825348E09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76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6E641-8667-4B4C-BC3A-9825348E09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76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6E641-8667-4B4C-BC3A-9825348E09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7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9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7.wdp"/><Relationship Id="rId3" Type="http://schemas.openxmlformats.org/officeDocument/2006/relationships/image" Target="../media/image11.jpg"/><Relationship Id="rId7" Type="http://schemas.microsoft.com/office/2007/relationships/hdphoto" Target="../media/hdphoto3.wdp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hdphoto" Target="../media/hdphoto6.wdp"/><Relationship Id="rId5" Type="http://schemas.openxmlformats.org/officeDocument/2006/relationships/image" Target="../media/image13.jp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12.jpg"/><Relationship Id="rId9" Type="http://schemas.microsoft.com/office/2007/relationships/hdphoto" Target="../media/hdphoto4.wdp"/><Relationship Id="rId1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7.wdp"/><Relationship Id="rId3" Type="http://schemas.openxmlformats.org/officeDocument/2006/relationships/image" Target="../media/image11.jpg"/><Relationship Id="rId7" Type="http://schemas.microsoft.com/office/2007/relationships/hdphoto" Target="../media/hdphoto3.wdp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6" Type="http://schemas.microsoft.com/office/2007/relationships/hdphoto" Target="../media/hdphoto1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hdphoto" Target="../media/hdphoto6.wdp"/><Relationship Id="rId5" Type="http://schemas.openxmlformats.org/officeDocument/2006/relationships/image" Target="../media/image13.jpg"/><Relationship Id="rId15" Type="http://schemas.openxmlformats.org/officeDocument/2006/relationships/image" Target="../media/image24.png"/><Relationship Id="rId10" Type="http://schemas.openxmlformats.org/officeDocument/2006/relationships/image" Target="../media/image17.png"/><Relationship Id="rId4" Type="http://schemas.openxmlformats.org/officeDocument/2006/relationships/image" Target="../media/image12.jpg"/><Relationship Id="rId9" Type="http://schemas.microsoft.com/office/2007/relationships/hdphoto" Target="../media/hdphoto4.wdp"/><Relationship Id="rId1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7.wdp"/><Relationship Id="rId3" Type="http://schemas.openxmlformats.org/officeDocument/2006/relationships/image" Target="../media/image11.jpg"/><Relationship Id="rId7" Type="http://schemas.microsoft.com/office/2007/relationships/hdphoto" Target="../media/hdphoto3.wdp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6" Type="http://schemas.microsoft.com/office/2007/relationships/hdphoto" Target="../media/hdphoto1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hdphoto" Target="../media/hdphoto6.wdp"/><Relationship Id="rId5" Type="http://schemas.openxmlformats.org/officeDocument/2006/relationships/image" Target="../media/image13.jpg"/><Relationship Id="rId15" Type="http://schemas.openxmlformats.org/officeDocument/2006/relationships/image" Target="../media/image24.png"/><Relationship Id="rId10" Type="http://schemas.openxmlformats.org/officeDocument/2006/relationships/image" Target="../media/image17.png"/><Relationship Id="rId4" Type="http://schemas.openxmlformats.org/officeDocument/2006/relationships/image" Target="../media/image12.jpg"/><Relationship Id="rId9" Type="http://schemas.microsoft.com/office/2007/relationships/hdphoto" Target="../media/hdphoto4.wdp"/><Relationship Id="rId1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7.wdp"/><Relationship Id="rId3" Type="http://schemas.openxmlformats.org/officeDocument/2006/relationships/image" Target="../media/image11.jpg"/><Relationship Id="rId7" Type="http://schemas.microsoft.com/office/2007/relationships/hdphoto" Target="../media/hdphoto3.wdp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6" Type="http://schemas.microsoft.com/office/2007/relationships/hdphoto" Target="../media/hdphoto1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hdphoto" Target="../media/hdphoto6.wdp"/><Relationship Id="rId5" Type="http://schemas.openxmlformats.org/officeDocument/2006/relationships/image" Target="../media/image13.jpg"/><Relationship Id="rId15" Type="http://schemas.openxmlformats.org/officeDocument/2006/relationships/image" Target="../media/image24.png"/><Relationship Id="rId10" Type="http://schemas.openxmlformats.org/officeDocument/2006/relationships/image" Target="../media/image17.png"/><Relationship Id="rId4" Type="http://schemas.openxmlformats.org/officeDocument/2006/relationships/image" Target="../media/image12.jpg"/><Relationship Id="rId9" Type="http://schemas.microsoft.com/office/2007/relationships/hdphoto" Target="../media/hdphoto4.wdp"/><Relationship Id="rId1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microsoft.com/office/2007/relationships/hdphoto" Target="../media/hdphoto12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8.jp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6.wdp"/><Relationship Id="rId3" Type="http://schemas.openxmlformats.org/officeDocument/2006/relationships/image" Target="../media/image11.jpg"/><Relationship Id="rId7" Type="http://schemas.microsoft.com/office/2007/relationships/hdphoto" Target="../media/hdphoto3.wdp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openxmlformats.org/officeDocument/2006/relationships/image" Target="../media/image13.jpg"/><Relationship Id="rId15" Type="http://schemas.microsoft.com/office/2007/relationships/hdphoto" Target="../media/hdphoto7.wdp"/><Relationship Id="rId10" Type="http://schemas.openxmlformats.org/officeDocument/2006/relationships/image" Target="../media/image16.png"/><Relationship Id="rId4" Type="http://schemas.openxmlformats.org/officeDocument/2006/relationships/image" Target="../media/image12.jpg"/><Relationship Id="rId9" Type="http://schemas.microsoft.com/office/2007/relationships/hdphoto" Target="../media/hdphoto4.wdp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7.wdp"/><Relationship Id="rId3" Type="http://schemas.openxmlformats.org/officeDocument/2006/relationships/image" Target="../media/image11.jpg"/><Relationship Id="rId7" Type="http://schemas.microsoft.com/office/2007/relationships/hdphoto" Target="../media/hdphoto3.wdp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hdphoto" Target="../media/hdphoto6.wdp"/><Relationship Id="rId5" Type="http://schemas.openxmlformats.org/officeDocument/2006/relationships/image" Target="../media/image13.jp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12.jpg"/><Relationship Id="rId9" Type="http://schemas.microsoft.com/office/2007/relationships/hdphoto" Target="../media/hdphoto4.wdp"/><Relationship Id="rId1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324031A-65E7-4EF9-AAFA-B82C8BF57938}"/>
              </a:ext>
            </a:extLst>
          </p:cNvPr>
          <p:cNvSpPr/>
          <p:nvPr/>
        </p:nvSpPr>
        <p:spPr>
          <a:xfrm>
            <a:off x="291281" y="339211"/>
            <a:ext cx="8561439" cy="6091085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Blackadder ITC" pitchFamily="82" charset="0"/>
              </a:rPr>
              <a:t>Rehena</a:t>
            </a:r>
            <a:r>
              <a:rPr lang="en-US" dirty="0">
                <a:latin typeface="Blackadder ITC" pitchFamily="82" charset="0"/>
              </a:rPr>
              <a:t> </a:t>
            </a:r>
            <a:r>
              <a:rPr lang="en-US" dirty="0" err="1">
                <a:latin typeface="Blackadder ITC" pitchFamily="82" charset="0"/>
              </a:rPr>
              <a:t>pervin</a:t>
            </a:r>
            <a:r>
              <a:rPr lang="en-US" dirty="0">
                <a:latin typeface="Blackadder ITC" pitchFamily="82" charset="0"/>
              </a:rPr>
              <a:t> 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xmlns="" id="{DF5FC9E9-B1A6-4B01-A47B-60089A830CD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xmlns="" id="{FA87D8C3-DA34-4DAC-8ED9-310F9A544576}"/>
              </a:ext>
            </a:extLst>
          </p:cNvPr>
          <p:cNvSpPr/>
          <p:nvPr/>
        </p:nvSpPr>
        <p:spPr>
          <a:xfrm>
            <a:off x="291281" y="368709"/>
            <a:ext cx="8561439" cy="6091085"/>
          </a:xfrm>
          <a:prstGeom prst="frame">
            <a:avLst>
              <a:gd name="adj1" fmla="val 691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E66A5A-D96E-4681-9D1C-AA79765EBB1E}"/>
              </a:ext>
            </a:extLst>
          </p:cNvPr>
          <p:cNvSpPr txBox="1"/>
          <p:nvPr/>
        </p:nvSpPr>
        <p:spPr>
          <a:xfrm>
            <a:off x="325917" y="558609"/>
            <a:ext cx="3304868" cy="55092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39700" contourW="57150">
              <a:bevelT w="82550" h="177800"/>
              <a:bevelB w="50800" h="171450"/>
            </a:sp3d>
          </a:bodyPr>
          <a:lstStyle/>
          <a:p>
            <a:r>
              <a:rPr lang="bn-IN" sz="88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US" sz="88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E69C96B-DC29-48CB-9B5A-905A40D35725}"/>
              </a:ext>
            </a:extLst>
          </p:cNvPr>
          <p:cNvGrpSpPr/>
          <p:nvPr/>
        </p:nvGrpSpPr>
        <p:grpSpPr>
          <a:xfrm>
            <a:off x="4712110" y="2251799"/>
            <a:ext cx="3118015" cy="2692992"/>
            <a:chOff x="6282813" y="2251799"/>
            <a:chExt cx="4157354" cy="26929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0E89645-489A-4D55-AC7B-A8C5D1817CC3}"/>
                </a:ext>
              </a:extLst>
            </p:cNvPr>
            <p:cNvSpPr txBox="1"/>
            <p:nvPr/>
          </p:nvSpPr>
          <p:spPr>
            <a:xfrm>
              <a:off x="7842071" y="2251799"/>
              <a:ext cx="8242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A3B31C3-F269-4344-A75A-236E2F61C6E7}"/>
                </a:ext>
              </a:extLst>
            </p:cNvPr>
            <p:cNvSpPr txBox="1"/>
            <p:nvPr/>
          </p:nvSpPr>
          <p:spPr>
            <a:xfrm>
              <a:off x="9379974" y="2374491"/>
              <a:ext cx="1060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1658C43-1B61-41A7-BEF1-9074948D5A47}"/>
                </a:ext>
              </a:extLst>
            </p:cNvPr>
            <p:cNvSpPr txBox="1"/>
            <p:nvPr/>
          </p:nvSpPr>
          <p:spPr>
            <a:xfrm>
              <a:off x="7860891" y="3390900"/>
              <a:ext cx="5899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4E8372A-00DB-4D3F-BA09-EDF0CCA36FCE}"/>
                </a:ext>
              </a:extLst>
            </p:cNvPr>
            <p:cNvSpPr txBox="1"/>
            <p:nvPr/>
          </p:nvSpPr>
          <p:spPr>
            <a:xfrm>
              <a:off x="6282813" y="2728434"/>
              <a:ext cx="845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D3CE9E8-29CC-483D-B6B8-672D9802160B}"/>
                </a:ext>
              </a:extLst>
            </p:cNvPr>
            <p:cNvSpPr txBox="1"/>
            <p:nvPr/>
          </p:nvSpPr>
          <p:spPr>
            <a:xfrm>
              <a:off x="10043652" y="3429000"/>
              <a:ext cx="3965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A920354-E202-46B0-83E3-9CCFF36E2AAE}"/>
                </a:ext>
              </a:extLst>
            </p:cNvPr>
            <p:cNvSpPr txBox="1"/>
            <p:nvPr/>
          </p:nvSpPr>
          <p:spPr>
            <a:xfrm>
              <a:off x="7860891" y="4175350"/>
              <a:ext cx="7374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85" y="2517238"/>
            <a:ext cx="4495800" cy="3316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6935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202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3176016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মেলায় নানা ধরনের বস্তুর পসরা বসেছে।বাঁশি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দেখে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রাজু কিনতে চাইল এবং একটি বাঁশির দাম ৫ টাকা ?এক্ষেত্রে  রাজু কোন নোট বা মুদ্রা ব্যবহার করবে?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7A8F41-88D9-4DE2-9758-E8259DAD08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97"/>
          <a:stretch/>
        </p:blipFill>
        <p:spPr>
          <a:xfrm flipH="1">
            <a:off x="0" y="5486400"/>
            <a:ext cx="9254836" cy="1352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9" y="297873"/>
            <a:ext cx="4935415" cy="2566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476" r="98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864" y="304800"/>
            <a:ext cx="3961284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62" y="189413"/>
            <a:ext cx="1311238" cy="130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9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641" y="190500"/>
            <a:ext cx="8839200" cy="6477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32978"/>
            <a:ext cx="2397588" cy="1438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918" y="2286886"/>
            <a:ext cx="2746930" cy="14308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62" y="4255589"/>
            <a:ext cx="2666788" cy="1297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67" b="728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415" y="3571008"/>
            <a:ext cx="2399084" cy="2667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16" y="3914588"/>
            <a:ext cx="2992370" cy="2215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lc="http://schemas.openxmlformats.org/drawingml/2006/lockedCanvas" xmlns="" xmlns:a16="http://schemas.microsoft.com/office/drawing/2014/main" id="{75DDB9CC-E107-482A-AE88-28E74DF967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289" y="381000"/>
            <a:ext cx="1200267" cy="11832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51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039916" y="381000"/>
            <a:ext cx="1453050" cy="1385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809541" y="57150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বইয়ের ৮১ পৃষ্টা বের করে দেখ।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47663"/>
            <a:ext cx="2310356" cy="1408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47" b="89876" l="0" r="49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893" y="2553"/>
            <a:ext cx="2877044" cy="21597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86199" y="381000"/>
            <a:ext cx="1848719" cy="17812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648091" y="1716666"/>
            <a:ext cx="3191109" cy="271410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6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202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7A8F41-88D9-4DE2-9758-E8259DAD08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97"/>
          <a:stretch/>
        </p:blipFill>
        <p:spPr>
          <a:xfrm flipH="1">
            <a:off x="152400" y="4038600"/>
            <a:ext cx="89916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76" y="304800"/>
            <a:ext cx="4800600" cy="2496312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94" r="936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4800"/>
            <a:ext cx="3352800" cy="3238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059964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এবং মীনার পছন্দ হয়েছে একটি মাটির পুতুল যার দাম ১০ টাকা?এক্ষেত্রে মিনা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কোন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নোট বা মুদ্রা ব্যবহার করবে?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9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641" y="190500"/>
            <a:ext cx="8839200" cy="6477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12" y="1836468"/>
            <a:ext cx="2397588" cy="1438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35" y="1825133"/>
            <a:ext cx="2746930" cy="14308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62" y="4255589"/>
            <a:ext cx="2666788" cy="1297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67" b="728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691" y="3462674"/>
            <a:ext cx="2399084" cy="2667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775" y="3688631"/>
            <a:ext cx="2992370" cy="2215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lc="http://schemas.openxmlformats.org/drawingml/2006/lockedCanvas" xmlns="" xmlns:a16="http://schemas.microsoft.com/office/drawing/2014/main" id="{75DDB9CC-E107-482A-AE88-28E74DF967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289" y="381000"/>
            <a:ext cx="1200267" cy="11832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51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039916" y="179093"/>
            <a:ext cx="1453050" cy="1385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809541" y="57150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বইয়ের ৮১ পৃষ্টা বের করে দেখ।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126" y="1851367"/>
            <a:ext cx="2310356" cy="1408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47" b="89876" l="0" r="49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97" y="0"/>
            <a:ext cx="2495636" cy="187339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81000" y="3571009"/>
            <a:ext cx="3306415" cy="23725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7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202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7700" y="31242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মিনার ইচ্ছা হলো নাগরদোলায় উঠবে কিন্তু রাজু উঠবে না ।নাগরদোলায় উঠতে ২০ টাকা লাগবে এক্ষেত্রে মিনা কোন নোট ব্যবহার করবে?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7A8F41-88D9-4DE2-9758-E8259DAD08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97"/>
          <a:stretch/>
        </p:blipFill>
        <p:spPr>
          <a:xfrm flipH="1">
            <a:off x="0" y="5029200"/>
            <a:ext cx="9144000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3261"/>
            <a:ext cx="4800599" cy="26883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318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641" y="190500"/>
            <a:ext cx="8839200" cy="6477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12" y="1836468"/>
            <a:ext cx="2397588" cy="1438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35" y="1825133"/>
            <a:ext cx="2746930" cy="14308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62" y="4255589"/>
            <a:ext cx="2666788" cy="1297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67" b="728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691" y="3462674"/>
            <a:ext cx="2399084" cy="2667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775" y="3688631"/>
            <a:ext cx="2992370" cy="2215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lc="http://schemas.openxmlformats.org/drawingml/2006/lockedCanvas" xmlns="" xmlns:a16="http://schemas.microsoft.com/office/drawing/2014/main" id="{75DDB9CC-E107-482A-AE88-28E74DF967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289" y="381000"/>
            <a:ext cx="1200267" cy="11832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51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039916" y="179093"/>
            <a:ext cx="1453050" cy="1385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809541" y="57150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বইয়ের ৮১ পৃষ্টা বের করে দেখ।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126" y="1851367"/>
            <a:ext cx="2310356" cy="1408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47" b="89876" l="0" r="49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97" y="0"/>
            <a:ext cx="2495636" cy="187339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380950" y="3688631"/>
            <a:ext cx="3096050" cy="22150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8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202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7700" y="31242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মেলা থেকে ফেরার সময় মিনা ও রাজুর মনে হল তারা বাড়ির জন্য মণ্ডা মিঠাই কিনবে।এজন্য তাদের ৫০ টাকা লাগবে এক্ষেত্রে মিনা ও রাজু  কোন নোট ব্যবহার করবে?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7A8F41-88D9-4DE2-9758-E8259DAD08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97"/>
          <a:stretch/>
        </p:blipFill>
        <p:spPr>
          <a:xfrm flipH="1">
            <a:off x="0" y="5029200"/>
            <a:ext cx="91440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"/>
            <a:ext cx="3247292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9647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641" y="190500"/>
            <a:ext cx="8839200" cy="6477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12" y="1836468"/>
            <a:ext cx="2397588" cy="1438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35" y="1825133"/>
            <a:ext cx="2746930" cy="14308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00" y="4147255"/>
            <a:ext cx="2666788" cy="1297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67" b="728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359" y="3435927"/>
            <a:ext cx="2399084" cy="2667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15" y="3635714"/>
            <a:ext cx="2992370" cy="2215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lc="http://schemas.openxmlformats.org/drawingml/2006/lockedCanvas" xmlns="" xmlns:a16="http://schemas.microsoft.com/office/drawing/2014/main" id="{75DDB9CC-E107-482A-AE88-28E74DF967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289" y="381000"/>
            <a:ext cx="1200267" cy="11832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51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039916" y="179093"/>
            <a:ext cx="1453050" cy="1385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809541" y="57150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বইয়ের ৮১ পৃষ্টা বের করে দেখ।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126" y="1851367"/>
            <a:ext cx="2310356" cy="1408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47" b="89876" l="0" r="49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97" y="0"/>
            <a:ext cx="2495636" cy="1873391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828791" y="3649569"/>
            <a:ext cx="3096050" cy="22150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68304" y="6096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 টেনে মিল কর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52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85800" y="1433513"/>
            <a:ext cx="1645766" cy="1614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5886800" y="3047567"/>
            <a:ext cx="2190400" cy="1370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33383" y="4876800"/>
            <a:ext cx="1710575" cy="15673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5"/>
          <a:stretch/>
        </p:blipFill>
        <p:spPr>
          <a:xfrm>
            <a:off x="5936673" y="1433512"/>
            <a:ext cx="2140527" cy="1233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58760" y="3200400"/>
            <a:ext cx="1659820" cy="1582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800" y="4876800"/>
            <a:ext cx="2190400" cy="1279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Straight Connector 18"/>
          <p:cNvCxnSpPr/>
          <p:nvPr/>
        </p:nvCxnSpPr>
        <p:spPr>
          <a:xfrm>
            <a:off x="2426161" y="2012156"/>
            <a:ext cx="3460639" cy="19793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3"/>
          </p:cNvCxnSpPr>
          <p:nvPr/>
        </p:nvCxnSpPr>
        <p:spPr>
          <a:xfrm flipV="1">
            <a:off x="2343958" y="2240540"/>
            <a:ext cx="3542842" cy="34199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43958" y="3950513"/>
            <a:ext cx="3542842" cy="17099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0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2" y="2344409"/>
            <a:ext cx="2200275" cy="1562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153" y="2420609"/>
            <a:ext cx="1789509" cy="140970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061846" cy="6781800"/>
          </a:xfrm>
          <a:prstGeom prst="frame">
            <a:avLst>
              <a:gd name="adj1" fmla="val 2639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2" y="4038600"/>
            <a:ext cx="2200275" cy="15621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351" y="2420609"/>
            <a:ext cx="1789509" cy="14097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023" y="4191000"/>
            <a:ext cx="1789509" cy="1409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8382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যদি রেজার নিচের নোটগুলো থাকে ,তবে তার কাছে কত টাকা আছে?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8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56B3590-5F82-4B32-B480-0E74AC5C58D5}"/>
              </a:ext>
            </a:extLst>
          </p:cNvPr>
          <p:cNvSpPr/>
          <p:nvPr/>
        </p:nvSpPr>
        <p:spPr>
          <a:xfrm>
            <a:off x="141727" y="288415"/>
            <a:ext cx="8860547" cy="60813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4D61316-FC8B-4164-8734-48892DE4FE02}"/>
              </a:ext>
            </a:extLst>
          </p:cNvPr>
          <p:cNvSpPr txBox="1"/>
          <p:nvPr/>
        </p:nvSpPr>
        <p:spPr>
          <a:xfrm>
            <a:off x="4655000" y="623288"/>
            <a:ext cx="3808808" cy="433965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পস্থাপনায়</a:t>
            </a:r>
            <a:endParaRPr lang="bn-IN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রেহেনা পারভিন  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জালাসী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প্রাথ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পঞ্চগড় সদর, পঞ্চগড়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7A8F41-88D9-4DE2-9758-E8259DAD08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97"/>
          <a:stretch/>
        </p:blipFill>
        <p:spPr>
          <a:xfrm flipH="1">
            <a:off x="392716" y="3429000"/>
            <a:ext cx="8524568" cy="3140586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xmlns="" id="{0C64B974-D809-4721-AA31-473F81F9952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86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xmlns="" id="{179DBFAD-0CD0-485C-B91D-2DB0FD243115}"/>
              </a:ext>
            </a:extLst>
          </p:cNvPr>
          <p:cNvSpPr/>
          <p:nvPr/>
        </p:nvSpPr>
        <p:spPr>
          <a:xfrm>
            <a:off x="226717" y="288414"/>
            <a:ext cx="8690567" cy="6281172"/>
          </a:xfrm>
          <a:prstGeom prst="frame">
            <a:avLst>
              <a:gd name="adj1" fmla="val 140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FBAEFDF-CD12-40F7-B925-03F5899FA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93" y="694397"/>
            <a:ext cx="3463831" cy="5269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802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2" y="1828800"/>
            <a:ext cx="2200275" cy="1562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49" y="3546995"/>
            <a:ext cx="1789509" cy="140970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061846" cy="6781800"/>
          </a:xfrm>
          <a:prstGeom prst="frame">
            <a:avLst>
              <a:gd name="adj1" fmla="val 2639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639" y="1863772"/>
            <a:ext cx="2200275" cy="15621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354" y="3564340"/>
            <a:ext cx="1789509" cy="14097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8" y="3564340"/>
            <a:ext cx="1789509" cy="1409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8382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কত টাকার কয়টি করে নোট আছে তা গননা করি?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474458" y="2340022"/>
            <a:ext cx="6858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1154" y="2133600"/>
            <a:ext cx="2077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৫+৫=১০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712268" y="3964390"/>
            <a:ext cx="6858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8458" y="4567496"/>
            <a:ext cx="2382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২+২+২=৬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9726" y="5410200"/>
            <a:ext cx="2382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১০+৬=১৬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6456" y="5410200"/>
            <a:ext cx="2382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মোট ১৬ টাকা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06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2" grpId="0" animBg="1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63141"/>
            <a:ext cx="2286000" cy="1495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026" y="2482091"/>
            <a:ext cx="2200275" cy="1562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026" y="4267200"/>
            <a:ext cx="2106992" cy="1409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9061846" cy="6781800"/>
          </a:xfrm>
          <a:prstGeom prst="frame">
            <a:avLst>
              <a:gd name="adj1" fmla="val 2639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5886800" y="2482091"/>
            <a:ext cx="2190400" cy="1370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5867499" y="4104901"/>
            <a:ext cx="2190400" cy="1370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home">
            <a:extLst>
              <a:ext uri="{FF2B5EF4-FFF2-40B4-BE49-F238E27FC236}">
                <a16:creationId xmlns:a16="http://schemas.microsoft.com/office/drawing/2014/main" xmlns="" id="{9C758C5F-F858-4590-BD59-056C6C084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33" y="467361"/>
            <a:ext cx="9429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xmlns="" id="{E8E66E4E-C8CF-4ED6-815F-054BC335AC9F}"/>
              </a:ext>
            </a:extLst>
          </p:cNvPr>
          <p:cNvSpPr txBox="1"/>
          <p:nvPr/>
        </p:nvSpPr>
        <p:spPr>
          <a:xfrm>
            <a:off x="3231597" y="247370"/>
            <a:ext cx="3321604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274" y="1435907"/>
            <a:ext cx="7723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মিনার কাছে নিচের নোটগুলো আছে।সে ১৮ টাকা দিয়ে একটি কলম কিনতে চায় ।সে কিনতে পারবে কি?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28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324031A-65E7-4EF9-AAFA-B82C8BF57938}"/>
              </a:ext>
            </a:extLst>
          </p:cNvPr>
          <p:cNvSpPr/>
          <p:nvPr/>
        </p:nvSpPr>
        <p:spPr>
          <a:xfrm>
            <a:off x="291281" y="324462"/>
            <a:ext cx="8561439" cy="60910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xmlns="" id="{DF5FC9E9-B1A6-4B01-A47B-60089A830CD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8"/>
            </a:avLst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xmlns="" id="{FA87D8C3-DA34-4DAC-8ED9-310F9A544576}"/>
              </a:ext>
            </a:extLst>
          </p:cNvPr>
          <p:cNvSpPr/>
          <p:nvPr/>
        </p:nvSpPr>
        <p:spPr>
          <a:xfrm>
            <a:off x="291281" y="368709"/>
            <a:ext cx="8561439" cy="6091085"/>
          </a:xfrm>
          <a:prstGeom prst="frame">
            <a:avLst>
              <a:gd name="adj1" fmla="val 691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0C1F3AF-B626-433F-B1C9-1A483E190F07}"/>
              </a:ext>
            </a:extLst>
          </p:cNvPr>
          <p:cNvSpPr/>
          <p:nvPr/>
        </p:nvSpPr>
        <p:spPr>
          <a:xfrm>
            <a:off x="201011" y="314326"/>
            <a:ext cx="8738038" cy="621921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EC42CF-2CD2-4017-8E8C-A07889842C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97"/>
          <a:stretch/>
        </p:blipFill>
        <p:spPr>
          <a:xfrm flipH="1">
            <a:off x="279062" y="4256094"/>
            <a:ext cx="8659987" cy="22331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588CE6D-6517-420B-9A4D-676A7BF137D0}"/>
              </a:ext>
            </a:extLst>
          </p:cNvPr>
          <p:cNvSpPr txBox="1"/>
          <p:nvPr/>
        </p:nvSpPr>
        <p:spPr>
          <a:xfrm>
            <a:off x="1315181" y="629367"/>
            <a:ext cx="650969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8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</a:t>
            </a:r>
            <a:endParaRPr lang="en-US" sz="8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075917"/>
            <a:ext cx="2857500" cy="2247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367981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837CC3B-3066-47BE-97EA-E9EDB060AE5E}"/>
              </a:ext>
            </a:extLst>
          </p:cNvPr>
          <p:cNvSpPr/>
          <p:nvPr/>
        </p:nvSpPr>
        <p:spPr>
          <a:xfrm>
            <a:off x="77799" y="-317242"/>
            <a:ext cx="9139334" cy="717524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>
                <a:latin typeface="NikoshBAN" pitchFamily="2" charset="0"/>
                <a:cs typeface="NikoshBAN" pitchFamily="2" charset="0"/>
              </a:rPr>
              <a:t>পাঠঃ গুণিতক </a:t>
            </a:r>
          </a:p>
          <a:p>
            <a:r>
              <a:rPr lang="bn-IN">
                <a:latin typeface="NikoshBAN" pitchFamily="2" charset="0"/>
                <a:cs typeface="NikoshBAN" pitchFamily="2" charset="0"/>
              </a:rPr>
              <a:t>৫.২ </a:t>
            </a:r>
            <a:r>
              <a:rPr lang="en-US">
                <a:latin typeface="NikoshBAN" pitchFamily="2" charset="0"/>
                <a:cs typeface="NikoshBAN" pitchFamily="2" charset="0"/>
              </a:rPr>
              <a:t>বিশেষ পাঠঃ লঘিষ্ঠ</a:t>
            </a:r>
            <a:r>
              <a:rPr lang="bn-IN">
                <a:latin typeface="NikoshBAN" pitchFamily="2" charset="0"/>
                <a:cs typeface="NikoshBAN" pitchFamily="2" charset="0"/>
              </a:rPr>
              <a:t> সাধার</a:t>
            </a:r>
            <a:r>
              <a:rPr lang="bn-BD">
                <a:latin typeface="NikoshBAN" pitchFamily="2" charset="0"/>
                <a:cs typeface="NikoshBAN" pitchFamily="2" charset="0"/>
              </a:rPr>
              <a:t>ণ</a:t>
            </a:r>
            <a:r>
              <a:rPr lang="bn-IN">
                <a:latin typeface="NikoshBAN" pitchFamily="2" charset="0"/>
                <a:cs typeface="NikoshBAN" pitchFamily="2" charset="0"/>
              </a:rPr>
              <a:t> </a:t>
            </a:r>
            <a:r>
              <a:rPr lang="en-US">
                <a:latin typeface="NikoshBAN" pitchFamily="2" charset="0"/>
                <a:cs typeface="NikoshBAN" pitchFamily="2" charset="0"/>
              </a:rPr>
              <a:t>গুণিতক  </a:t>
            </a:r>
            <a:r>
              <a:rPr lang="bn-IN">
                <a:latin typeface="NikoshBAN" pitchFamily="2" charset="0"/>
                <a:cs typeface="NikoshBAN" pitchFamily="2" charset="0"/>
              </a:rPr>
              <a:t>(</a:t>
            </a:r>
            <a:r>
              <a:rPr lang="en-US">
                <a:latin typeface="NikoshBAN" pitchFamily="2" charset="0"/>
                <a:cs typeface="NikoshBAN" pitchFamily="2" charset="0"/>
              </a:rPr>
              <a:t>ল</a:t>
            </a:r>
            <a:r>
              <a:rPr lang="bn-IN">
                <a:latin typeface="NikoshBAN" pitchFamily="2" charset="0"/>
                <a:cs typeface="NikoshBAN" pitchFamily="2" charset="0"/>
              </a:rPr>
              <a:t>.সা.গু)</a:t>
            </a:r>
            <a:endParaRPr lang="bn-IN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F77AB3C-2F3A-41BB-9697-ED91220B6166}"/>
              </a:ext>
            </a:extLst>
          </p:cNvPr>
          <p:cNvGrpSpPr/>
          <p:nvPr/>
        </p:nvGrpSpPr>
        <p:grpSpPr>
          <a:xfrm>
            <a:off x="111968" y="6163699"/>
            <a:ext cx="9138294" cy="761950"/>
            <a:chOff x="130489" y="6146787"/>
            <a:chExt cx="12184392" cy="761950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43167228-95B3-42AB-B9A4-3CA120BFC0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326" b="96592" l="9967" r="8970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918" r="331"/>
            <a:stretch/>
          </p:blipFill>
          <p:spPr>
            <a:xfrm>
              <a:off x="130489" y="6178317"/>
              <a:ext cx="2136018" cy="73042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1A1FC687-4E13-463B-AC20-B8579AB90C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326" b="96592" l="9967" r="8970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918" r="331"/>
            <a:stretch/>
          </p:blipFill>
          <p:spPr>
            <a:xfrm>
              <a:off x="1817177" y="6165993"/>
              <a:ext cx="2136018" cy="73042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00117AB-3B3B-4E19-9B46-D0F57DED20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326" b="96592" l="9967" r="8970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918" r="331"/>
            <a:stretch/>
          </p:blipFill>
          <p:spPr>
            <a:xfrm>
              <a:off x="10178863" y="6146787"/>
              <a:ext cx="2136018" cy="73042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4796CC4C-2BA6-41B6-B628-BD8D605B09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326" b="96592" l="9967" r="8970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918" r="331"/>
            <a:stretch/>
          </p:blipFill>
          <p:spPr>
            <a:xfrm>
              <a:off x="3436375" y="6146909"/>
              <a:ext cx="2136018" cy="73042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591C79DE-F025-4523-ABCF-AF8CC8B268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326" b="96592" l="9967" r="8970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918" r="331"/>
            <a:stretch/>
          </p:blipFill>
          <p:spPr>
            <a:xfrm>
              <a:off x="5121997" y="6156451"/>
              <a:ext cx="2136018" cy="73042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81B7DE6E-2BB3-462A-A33F-C3112A0B2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326" b="96592" l="9967" r="8970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918" r="331"/>
            <a:stretch/>
          </p:blipFill>
          <p:spPr>
            <a:xfrm>
              <a:off x="6807619" y="6158195"/>
              <a:ext cx="2136018" cy="73042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CD06F44B-968E-4575-940E-3AA43EF0C8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326" b="96592" l="9967" r="8970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918" r="331"/>
            <a:stretch/>
          </p:blipFill>
          <p:spPr>
            <a:xfrm>
              <a:off x="8493241" y="6152660"/>
              <a:ext cx="2136018" cy="73042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64B9FBBB-EAD8-46A2-9766-7F8DB373109A}"/>
              </a:ext>
            </a:extLst>
          </p:cNvPr>
          <p:cNvGrpSpPr/>
          <p:nvPr/>
        </p:nvGrpSpPr>
        <p:grpSpPr>
          <a:xfrm>
            <a:off x="4275587" y="716667"/>
            <a:ext cx="592826" cy="5229717"/>
            <a:chOff x="5758105" y="468351"/>
            <a:chExt cx="790434" cy="6060558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C50E4BAC-5076-4C83-BE7D-23AA21568FFC}"/>
                </a:ext>
              </a:extLst>
            </p:cNvPr>
            <p:cNvSpPr/>
            <p:nvPr/>
          </p:nvSpPr>
          <p:spPr>
            <a:xfrm>
              <a:off x="5758105" y="468351"/>
              <a:ext cx="170985" cy="566877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E887625D-9D4D-4E8C-898C-16233E683464}"/>
                </a:ext>
              </a:extLst>
            </p:cNvPr>
            <p:cNvSpPr/>
            <p:nvPr/>
          </p:nvSpPr>
          <p:spPr>
            <a:xfrm>
              <a:off x="6047430" y="773151"/>
              <a:ext cx="170985" cy="566877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7A7FC69C-8B5B-4EC8-93FC-F7A4F9F15F0F}"/>
                </a:ext>
              </a:extLst>
            </p:cNvPr>
            <p:cNvSpPr/>
            <p:nvPr/>
          </p:nvSpPr>
          <p:spPr>
            <a:xfrm>
              <a:off x="6377554" y="1140920"/>
              <a:ext cx="170985" cy="538798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79AF82F-A7F8-42E0-B745-BA37BAE02DCF}"/>
              </a:ext>
            </a:extLst>
          </p:cNvPr>
          <p:cNvSpPr txBox="1"/>
          <p:nvPr/>
        </p:nvSpPr>
        <p:spPr>
          <a:xfrm>
            <a:off x="728149" y="3657302"/>
            <a:ext cx="4119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2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ECA04D2-2B84-410B-9967-3E6FC4EB07E9}"/>
              </a:ext>
            </a:extLst>
          </p:cNvPr>
          <p:cNvSpPr txBox="1"/>
          <p:nvPr/>
        </p:nvSpPr>
        <p:spPr>
          <a:xfrm>
            <a:off x="2880164" y="-143729"/>
            <a:ext cx="419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Star: 10 Points 16">
            <a:extLst>
              <a:ext uri="{FF2B5EF4-FFF2-40B4-BE49-F238E27FC236}">
                <a16:creationId xmlns="" xmlns:a16="http://schemas.microsoft.com/office/drawing/2014/main" id="{D09A743C-5CF9-4C03-BCFD-9A763CC9EA41}"/>
              </a:ext>
            </a:extLst>
          </p:cNvPr>
          <p:cNvSpPr/>
          <p:nvPr/>
        </p:nvSpPr>
        <p:spPr>
          <a:xfrm>
            <a:off x="352300" y="6226759"/>
            <a:ext cx="174284" cy="333680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10 Points 23">
            <a:extLst>
              <a:ext uri="{FF2B5EF4-FFF2-40B4-BE49-F238E27FC236}">
                <a16:creationId xmlns="" xmlns:a16="http://schemas.microsoft.com/office/drawing/2014/main" id="{C2639F08-C244-4D22-8D9A-87026D8B5B7F}"/>
              </a:ext>
            </a:extLst>
          </p:cNvPr>
          <p:cNvSpPr/>
          <p:nvPr/>
        </p:nvSpPr>
        <p:spPr>
          <a:xfrm>
            <a:off x="790600" y="6215469"/>
            <a:ext cx="174284" cy="333680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10 Points 24">
            <a:extLst>
              <a:ext uri="{FF2B5EF4-FFF2-40B4-BE49-F238E27FC236}">
                <a16:creationId xmlns="" xmlns:a16="http://schemas.microsoft.com/office/drawing/2014/main" id="{F15B4FF1-5D6F-4ECA-9176-FDA64FA66747}"/>
              </a:ext>
            </a:extLst>
          </p:cNvPr>
          <p:cNvSpPr/>
          <p:nvPr/>
        </p:nvSpPr>
        <p:spPr>
          <a:xfrm>
            <a:off x="1228900" y="6204179"/>
            <a:ext cx="174284" cy="333680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10 Points 25">
            <a:extLst>
              <a:ext uri="{FF2B5EF4-FFF2-40B4-BE49-F238E27FC236}">
                <a16:creationId xmlns="" xmlns:a16="http://schemas.microsoft.com/office/drawing/2014/main" id="{FD0CF9B3-1370-456E-96C4-55F1654142D9}"/>
              </a:ext>
            </a:extLst>
          </p:cNvPr>
          <p:cNvSpPr/>
          <p:nvPr/>
        </p:nvSpPr>
        <p:spPr>
          <a:xfrm>
            <a:off x="1667200" y="6192889"/>
            <a:ext cx="174284" cy="333680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10 Points 26">
            <a:extLst>
              <a:ext uri="{FF2B5EF4-FFF2-40B4-BE49-F238E27FC236}">
                <a16:creationId xmlns="" xmlns:a16="http://schemas.microsoft.com/office/drawing/2014/main" id="{FAFB043F-D92C-49BD-9804-22DA2886101D}"/>
              </a:ext>
            </a:extLst>
          </p:cNvPr>
          <p:cNvSpPr/>
          <p:nvPr/>
        </p:nvSpPr>
        <p:spPr>
          <a:xfrm>
            <a:off x="2105500" y="6181599"/>
            <a:ext cx="174284" cy="333680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10 Points 27">
            <a:extLst>
              <a:ext uri="{FF2B5EF4-FFF2-40B4-BE49-F238E27FC236}">
                <a16:creationId xmlns="" xmlns:a16="http://schemas.microsoft.com/office/drawing/2014/main" id="{464263BF-D88D-45F2-80BA-5A5508F986C4}"/>
              </a:ext>
            </a:extLst>
          </p:cNvPr>
          <p:cNvSpPr/>
          <p:nvPr/>
        </p:nvSpPr>
        <p:spPr>
          <a:xfrm>
            <a:off x="2543800" y="6170309"/>
            <a:ext cx="174284" cy="333680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10 Points 28">
            <a:extLst>
              <a:ext uri="{FF2B5EF4-FFF2-40B4-BE49-F238E27FC236}">
                <a16:creationId xmlns="" xmlns:a16="http://schemas.microsoft.com/office/drawing/2014/main" id="{FB590230-E120-4BB8-B38C-DFB3F678C516}"/>
              </a:ext>
            </a:extLst>
          </p:cNvPr>
          <p:cNvSpPr/>
          <p:nvPr/>
        </p:nvSpPr>
        <p:spPr>
          <a:xfrm>
            <a:off x="2982100" y="6159019"/>
            <a:ext cx="174284" cy="333680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10 Points 29">
            <a:extLst>
              <a:ext uri="{FF2B5EF4-FFF2-40B4-BE49-F238E27FC236}">
                <a16:creationId xmlns="" xmlns:a16="http://schemas.microsoft.com/office/drawing/2014/main" id="{C9CBA659-7992-4974-A530-41B6BCA1A6C5}"/>
              </a:ext>
            </a:extLst>
          </p:cNvPr>
          <p:cNvSpPr/>
          <p:nvPr/>
        </p:nvSpPr>
        <p:spPr>
          <a:xfrm>
            <a:off x="3420400" y="6147729"/>
            <a:ext cx="174284" cy="333680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10 Points 30">
            <a:extLst>
              <a:ext uri="{FF2B5EF4-FFF2-40B4-BE49-F238E27FC236}">
                <a16:creationId xmlns="" xmlns:a16="http://schemas.microsoft.com/office/drawing/2014/main" id="{6604DC0E-48E5-46CD-8FA5-7874E4F30AF1}"/>
              </a:ext>
            </a:extLst>
          </p:cNvPr>
          <p:cNvSpPr/>
          <p:nvPr/>
        </p:nvSpPr>
        <p:spPr>
          <a:xfrm>
            <a:off x="3858700" y="6136439"/>
            <a:ext cx="174284" cy="333680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10 Points 31">
            <a:extLst>
              <a:ext uri="{FF2B5EF4-FFF2-40B4-BE49-F238E27FC236}">
                <a16:creationId xmlns="" xmlns:a16="http://schemas.microsoft.com/office/drawing/2014/main" id="{147ED48A-866D-4665-8F75-24E7ACB595AB}"/>
              </a:ext>
            </a:extLst>
          </p:cNvPr>
          <p:cNvSpPr/>
          <p:nvPr/>
        </p:nvSpPr>
        <p:spPr>
          <a:xfrm>
            <a:off x="4297000" y="6125149"/>
            <a:ext cx="174284" cy="333680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10 Points 32">
            <a:extLst>
              <a:ext uri="{FF2B5EF4-FFF2-40B4-BE49-F238E27FC236}">
                <a16:creationId xmlns="" xmlns:a16="http://schemas.microsoft.com/office/drawing/2014/main" id="{C503CD46-2059-46A7-8FC4-2B84B87A4975}"/>
              </a:ext>
            </a:extLst>
          </p:cNvPr>
          <p:cNvSpPr/>
          <p:nvPr/>
        </p:nvSpPr>
        <p:spPr>
          <a:xfrm>
            <a:off x="4735300" y="6113859"/>
            <a:ext cx="174284" cy="333680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10 Points 33">
            <a:extLst>
              <a:ext uri="{FF2B5EF4-FFF2-40B4-BE49-F238E27FC236}">
                <a16:creationId xmlns="" xmlns:a16="http://schemas.microsoft.com/office/drawing/2014/main" id="{5B4042B9-7B12-46B9-A34E-8D0B6AF475F8}"/>
              </a:ext>
            </a:extLst>
          </p:cNvPr>
          <p:cNvSpPr/>
          <p:nvPr/>
        </p:nvSpPr>
        <p:spPr>
          <a:xfrm>
            <a:off x="5173600" y="6102569"/>
            <a:ext cx="174284" cy="333680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10 Points 34">
            <a:extLst>
              <a:ext uri="{FF2B5EF4-FFF2-40B4-BE49-F238E27FC236}">
                <a16:creationId xmlns="" xmlns:a16="http://schemas.microsoft.com/office/drawing/2014/main" id="{071BD6EF-39C9-43FB-8E58-6CEF9649D20C}"/>
              </a:ext>
            </a:extLst>
          </p:cNvPr>
          <p:cNvSpPr/>
          <p:nvPr/>
        </p:nvSpPr>
        <p:spPr>
          <a:xfrm>
            <a:off x="5611900" y="6091279"/>
            <a:ext cx="174284" cy="333680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10 Points 35">
            <a:extLst>
              <a:ext uri="{FF2B5EF4-FFF2-40B4-BE49-F238E27FC236}">
                <a16:creationId xmlns="" xmlns:a16="http://schemas.microsoft.com/office/drawing/2014/main" id="{13804EBC-CF9A-4BFF-9061-F015A1607856}"/>
              </a:ext>
            </a:extLst>
          </p:cNvPr>
          <p:cNvSpPr/>
          <p:nvPr/>
        </p:nvSpPr>
        <p:spPr>
          <a:xfrm>
            <a:off x="6050200" y="6079989"/>
            <a:ext cx="174284" cy="333680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10 Points 36">
            <a:extLst>
              <a:ext uri="{FF2B5EF4-FFF2-40B4-BE49-F238E27FC236}">
                <a16:creationId xmlns="" xmlns:a16="http://schemas.microsoft.com/office/drawing/2014/main" id="{6F236FB7-F565-48C3-B19B-BE199DE05937}"/>
              </a:ext>
            </a:extLst>
          </p:cNvPr>
          <p:cNvSpPr/>
          <p:nvPr/>
        </p:nvSpPr>
        <p:spPr>
          <a:xfrm>
            <a:off x="6488500" y="6068699"/>
            <a:ext cx="174284" cy="333680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ar: 10 Points 37">
            <a:extLst>
              <a:ext uri="{FF2B5EF4-FFF2-40B4-BE49-F238E27FC236}">
                <a16:creationId xmlns="" xmlns:a16="http://schemas.microsoft.com/office/drawing/2014/main" id="{6355614F-DD86-4511-ADCA-28CCF31722D8}"/>
              </a:ext>
            </a:extLst>
          </p:cNvPr>
          <p:cNvSpPr/>
          <p:nvPr/>
        </p:nvSpPr>
        <p:spPr>
          <a:xfrm>
            <a:off x="6926800" y="6057409"/>
            <a:ext cx="174284" cy="333680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ar: 10 Points 38">
            <a:extLst>
              <a:ext uri="{FF2B5EF4-FFF2-40B4-BE49-F238E27FC236}">
                <a16:creationId xmlns="" xmlns:a16="http://schemas.microsoft.com/office/drawing/2014/main" id="{93484F81-B10A-4F80-A8A9-CCE3DE115CD2}"/>
              </a:ext>
            </a:extLst>
          </p:cNvPr>
          <p:cNvSpPr/>
          <p:nvPr/>
        </p:nvSpPr>
        <p:spPr>
          <a:xfrm>
            <a:off x="7365100" y="6046119"/>
            <a:ext cx="174284" cy="333680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ar: 10 Points 39">
            <a:extLst>
              <a:ext uri="{FF2B5EF4-FFF2-40B4-BE49-F238E27FC236}">
                <a16:creationId xmlns="" xmlns:a16="http://schemas.microsoft.com/office/drawing/2014/main" id="{2015BEF7-7B33-442C-B2E9-11E8652FDC0E}"/>
              </a:ext>
            </a:extLst>
          </p:cNvPr>
          <p:cNvSpPr/>
          <p:nvPr/>
        </p:nvSpPr>
        <p:spPr>
          <a:xfrm>
            <a:off x="7803400" y="6034829"/>
            <a:ext cx="174284" cy="333680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10 Points 40">
            <a:extLst>
              <a:ext uri="{FF2B5EF4-FFF2-40B4-BE49-F238E27FC236}">
                <a16:creationId xmlns="" xmlns:a16="http://schemas.microsoft.com/office/drawing/2014/main" id="{6194E975-CE20-49BF-8239-092C76AE7133}"/>
              </a:ext>
            </a:extLst>
          </p:cNvPr>
          <p:cNvSpPr/>
          <p:nvPr/>
        </p:nvSpPr>
        <p:spPr>
          <a:xfrm>
            <a:off x="8241700" y="6023539"/>
            <a:ext cx="174284" cy="333680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ar: 10 Points 41">
            <a:extLst>
              <a:ext uri="{FF2B5EF4-FFF2-40B4-BE49-F238E27FC236}">
                <a16:creationId xmlns="" xmlns:a16="http://schemas.microsoft.com/office/drawing/2014/main" id="{B89C7C8E-8ED7-4E09-A89A-A19DF14F703D}"/>
              </a:ext>
            </a:extLst>
          </p:cNvPr>
          <p:cNvSpPr/>
          <p:nvPr/>
        </p:nvSpPr>
        <p:spPr>
          <a:xfrm>
            <a:off x="8680000" y="6012249"/>
            <a:ext cx="174284" cy="333680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ar: 10 Points 42">
            <a:extLst>
              <a:ext uri="{FF2B5EF4-FFF2-40B4-BE49-F238E27FC236}">
                <a16:creationId xmlns="" xmlns:a16="http://schemas.microsoft.com/office/drawing/2014/main" id="{C24D853B-DB50-406D-96FA-226E16A3B8AB}"/>
              </a:ext>
            </a:extLst>
          </p:cNvPr>
          <p:cNvSpPr/>
          <p:nvPr/>
        </p:nvSpPr>
        <p:spPr>
          <a:xfrm>
            <a:off x="8984933" y="6293960"/>
            <a:ext cx="174284" cy="333680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tar: 10 Points 43">
            <a:extLst>
              <a:ext uri="{FF2B5EF4-FFF2-40B4-BE49-F238E27FC236}">
                <a16:creationId xmlns="" xmlns:a16="http://schemas.microsoft.com/office/drawing/2014/main" id="{A9D7E37B-CFB4-4A85-9CA6-4A87922FB55F}"/>
              </a:ext>
            </a:extLst>
          </p:cNvPr>
          <p:cNvSpPr/>
          <p:nvPr/>
        </p:nvSpPr>
        <p:spPr>
          <a:xfrm>
            <a:off x="79033" y="6424959"/>
            <a:ext cx="174284" cy="333680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20">
            <a:extLst>
              <a:ext uri="{FF2B5EF4-FFF2-40B4-BE49-F238E27FC236}">
                <a16:creationId xmlns="" xmlns:a16="http://schemas.microsoft.com/office/drawing/2014/main" id="{11583338-FCB2-483D-989C-4D7882A07932}"/>
              </a:ext>
            </a:extLst>
          </p:cNvPr>
          <p:cNvSpPr txBox="1"/>
          <p:nvPr/>
        </p:nvSpPr>
        <p:spPr>
          <a:xfrm>
            <a:off x="5260742" y="1024785"/>
            <a:ext cx="3406934" cy="483209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IN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বিষয়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গনিত</a:t>
            </a:r>
          </a:p>
          <a:p>
            <a:pPr algn="ctr"/>
            <a:r>
              <a:rPr lang="bn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:40 </a:t>
            </a:r>
            <a:r>
              <a:rPr lang="bn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বাংলাদেশি মুদ্রা ও নোট 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endParaRPr lang="bn-IN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xmlns:lc="http://schemas.openxmlformats.org/drawingml/2006/lockedCanvas" id="{C0FA91BC-0B17-47C9-BDD1-1F2BDF782D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9" y="1297034"/>
            <a:ext cx="3002457" cy="441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7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DF5FC9E9-B1A6-4B01-A47B-60089A830CD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8"/>
            </a:avLst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xmlns="" id="{FA87D8C3-DA34-4DAC-8ED9-310F9A544576}"/>
              </a:ext>
            </a:extLst>
          </p:cNvPr>
          <p:cNvSpPr/>
          <p:nvPr/>
        </p:nvSpPr>
        <p:spPr>
          <a:xfrm>
            <a:off x="291281" y="368709"/>
            <a:ext cx="8561439" cy="6091085"/>
          </a:xfrm>
          <a:prstGeom prst="frame">
            <a:avLst>
              <a:gd name="adj1" fmla="val 691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484A75F-70B7-45AD-8556-ED0CCA2C4244}"/>
              </a:ext>
            </a:extLst>
          </p:cNvPr>
          <p:cNvSpPr txBox="1"/>
          <p:nvPr/>
        </p:nvSpPr>
        <p:spPr>
          <a:xfrm>
            <a:off x="2975487" y="1327355"/>
            <a:ext cx="2898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5902F6B-CF8B-4294-BB7E-BD0FADD5F994}"/>
              </a:ext>
            </a:extLst>
          </p:cNvPr>
          <p:cNvSpPr txBox="1"/>
          <p:nvPr/>
        </p:nvSpPr>
        <p:spPr>
          <a:xfrm>
            <a:off x="2239912" y="743859"/>
            <a:ext cx="55970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9C4031-DBF9-4D9A-B509-ECF0D66D0D2C}"/>
              </a:ext>
            </a:extLst>
          </p:cNvPr>
          <p:cNvSpPr txBox="1"/>
          <p:nvPr/>
        </p:nvSpPr>
        <p:spPr>
          <a:xfrm>
            <a:off x="5042047" y="4671259"/>
            <a:ext cx="3494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829452A-9047-4024-B82D-B659070ACCEC}"/>
              </a:ext>
            </a:extLst>
          </p:cNvPr>
          <p:cNvSpPr txBox="1"/>
          <p:nvPr/>
        </p:nvSpPr>
        <p:spPr>
          <a:xfrm>
            <a:off x="1719844" y="4671259"/>
            <a:ext cx="6637147" cy="1754326"/>
          </a:xfrm>
          <a:prstGeom prst="rect">
            <a:avLst/>
          </a:prstGeom>
          <a:noFill/>
          <a:ln w="38100">
            <a:solidFill>
              <a:srgbClr val="B00C9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260ED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solidFill>
                  <a:srgbClr val="260ED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260ED8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5400" b="1" dirty="0">
                <a:solidFill>
                  <a:srgbClr val="260ED8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solidFill>
                  <a:srgbClr val="260ED8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bn-BD" sz="5400" b="1" dirty="0">
                <a:solidFill>
                  <a:srgbClr val="260ED8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কী দেখতে পাচ্ছ ?</a:t>
            </a:r>
            <a:r>
              <a:rPr lang="en-US" sz="5400" b="1" dirty="0">
                <a:solidFill>
                  <a:srgbClr val="260ED8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2C1F97B-A486-45D6-84ED-BA11471F4374}"/>
              </a:ext>
            </a:extLst>
          </p:cNvPr>
          <p:cNvSpPr txBox="1"/>
          <p:nvPr/>
        </p:nvSpPr>
        <p:spPr>
          <a:xfrm>
            <a:off x="1719844" y="4671259"/>
            <a:ext cx="5172763" cy="1938992"/>
          </a:xfrm>
          <a:prstGeom prst="rect">
            <a:avLst/>
          </a:prstGeom>
          <a:noFill/>
          <a:ln w="38100">
            <a:solidFill>
              <a:srgbClr val="B00C9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 মুদ্রা ও টাকার 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bn-BD" sz="6000" b="1" dirty="0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149" y="1777982"/>
            <a:ext cx="4213142" cy="2768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74" y="1676400"/>
            <a:ext cx="2962275" cy="2971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191" y="296080"/>
            <a:ext cx="1425529" cy="141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4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5" grpId="1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7465166-CFF3-484F-86B8-045510E8A061}"/>
              </a:ext>
            </a:extLst>
          </p:cNvPr>
          <p:cNvSpPr/>
          <p:nvPr/>
        </p:nvSpPr>
        <p:spPr>
          <a:xfrm>
            <a:off x="120500" y="161664"/>
            <a:ext cx="9345705" cy="7079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B437505-6523-4365-B1B2-01FE7B4A6641}"/>
              </a:ext>
            </a:extLst>
          </p:cNvPr>
          <p:cNvSpPr txBox="1"/>
          <p:nvPr/>
        </p:nvSpPr>
        <p:spPr>
          <a:xfrm>
            <a:off x="3280620" y="1780397"/>
            <a:ext cx="6306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8E6644E-2F11-4563-AB2F-3D34A71CA63F}"/>
              </a:ext>
            </a:extLst>
          </p:cNvPr>
          <p:cNvSpPr txBox="1"/>
          <p:nvPr/>
        </p:nvSpPr>
        <p:spPr>
          <a:xfrm>
            <a:off x="4019550" y="2960971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 ও নোট</a:t>
            </a:r>
            <a:endParaRPr lang="bn-IN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B79958E3-984C-4680-9645-0FC63E770D81}"/>
              </a:ext>
            </a:extLst>
          </p:cNvPr>
          <p:cNvSpPr/>
          <p:nvPr/>
        </p:nvSpPr>
        <p:spPr>
          <a:xfrm>
            <a:off x="0" y="-46261"/>
            <a:ext cx="9586706" cy="7495793"/>
          </a:xfrm>
          <a:prstGeom prst="frame">
            <a:avLst>
              <a:gd name="adj1" fmla="val 2624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27253"/>
            <a:ext cx="3333750" cy="2886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77A8F41-88D9-4DE2-9758-E8259DAD08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97"/>
          <a:stretch/>
        </p:blipFill>
        <p:spPr>
          <a:xfrm flipH="1">
            <a:off x="392716" y="4572000"/>
            <a:ext cx="9017562" cy="266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28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9233" y="2477891"/>
            <a:ext cx="6286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1FEC8E-AC60-4D88-9948-8E1DD0A6617B}"/>
              </a:ext>
            </a:extLst>
          </p:cNvPr>
          <p:cNvSpPr txBox="1"/>
          <p:nvPr/>
        </p:nvSpPr>
        <p:spPr>
          <a:xfrm>
            <a:off x="2460823" y="3162397"/>
            <a:ext cx="5941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52" y="1224467"/>
            <a:ext cx="5143796" cy="28805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69233" y="4724400"/>
            <a:ext cx="7060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মিনা ও রাজু একদিন স্কুল থেকে ফেরার পথে মেলায় গেলো।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95" y="1107383"/>
            <a:ext cx="5723110" cy="320494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Frame 9"/>
          <p:cNvSpPr/>
          <p:nvPr/>
        </p:nvSpPr>
        <p:spPr>
          <a:xfrm>
            <a:off x="0" y="0"/>
            <a:ext cx="9067800" cy="6858000"/>
          </a:xfrm>
          <a:prstGeom prst="frame">
            <a:avLst>
              <a:gd name="adj1" fmla="val 239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490" y="5324564"/>
            <a:ext cx="7517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মেলায় ঢুকতে টিকিট কাটা লাগে।একজনের টিকেটের মুল্য ১ টাকা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0118" y="1852363"/>
            <a:ext cx="8204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মিনা তার টিকেট কেনার জন্য কোন নোটটি দেবে বই থেকে দেখাও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285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641" y="254390"/>
            <a:ext cx="8839200" cy="6477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14" y="2188137"/>
            <a:ext cx="2397588" cy="1438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911" y="2280696"/>
            <a:ext cx="2746930" cy="14308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62" y="4255589"/>
            <a:ext cx="2666788" cy="1297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67" b="728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415" y="3571008"/>
            <a:ext cx="2399084" cy="2667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16" y="3914588"/>
            <a:ext cx="2992370" cy="22150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94" b="89691" l="486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82" y="48708"/>
            <a:ext cx="2466975" cy="18478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lc="http://schemas.openxmlformats.org/drawingml/2006/lockedCanvas" xmlns="" xmlns:a16="http://schemas.microsoft.com/office/drawing/2014/main" id="{75DDB9CC-E107-482A-AE88-28E74DF967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289" y="381000"/>
            <a:ext cx="1200267" cy="11832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51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039916" y="381000"/>
            <a:ext cx="1453050" cy="1385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809541" y="57150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বইয়ের ৮১ পৃষ্টা বের করে দেখ।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022" y="2291757"/>
            <a:ext cx="2310356" cy="1408754"/>
          </a:xfrm>
          <a:prstGeom prst="rect">
            <a:avLst/>
          </a:prstGeom>
        </p:spPr>
      </p:pic>
      <p:sp>
        <p:nvSpPr>
          <p:cNvPr id="52" name="Oval 51"/>
          <p:cNvSpPr/>
          <p:nvPr/>
        </p:nvSpPr>
        <p:spPr>
          <a:xfrm>
            <a:off x="471429" y="1738464"/>
            <a:ext cx="3325957" cy="2371046"/>
          </a:xfrm>
          <a:prstGeom prst="ellipse">
            <a:avLst/>
          </a:prstGeom>
          <a:noFill/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14162" y="254390"/>
            <a:ext cx="1420246" cy="151178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7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202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মিনা ও রাজুর দুইজনের টিকিট কেনার জন্য মোট কত  টাকা লাগবে?এক্ষেত্রে মিনা  ও রাজু কোন নোট বা মুদ্রা ব্যবহার করবে?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7A8F41-88D9-4DE2-9758-E8259DAD08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97"/>
          <a:stretch/>
        </p:blipFill>
        <p:spPr>
          <a:xfrm flipH="1">
            <a:off x="152400" y="4038600"/>
            <a:ext cx="8991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3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641" y="190500"/>
            <a:ext cx="8839200" cy="6477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14" y="2188137"/>
            <a:ext cx="2397588" cy="1438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911" y="2280696"/>
            <a:ext cx="2746930" cy="14308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62" y="4255589"/>
            <a:ext cx="2666788" cy="1297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67" b="728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415" y="3571008"/>
            <a:ext cx="2399084" cy="2667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16" y="3914588"/>
            <a:ext cx="2992370" cy="2215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lc="http://schemas.openxmlformats.org/drawingml/2006/lockedCanvas" xmlns="" xmlns:a16="http://schemas.microsoft.com/office/drawing/2014/main" id="{75DDB9CC-E107-482A-AE88-28E74DF967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289" y="381000"/>
            <a:ext cx="1200267" cy="11832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51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039916" y="381000"/>
            <a:ext cx="1453050" cy="1385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809541" y="57150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বইয়ের ৮১ পৃষ্টা বের করে দেখ।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260" y="2162254"/>
            <a:ext cx="2310356" cy="140875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333202" y="1564266"/>
            <a:ext cx="2844710" cy="26913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47" b="89876" l="0" r="49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893" y="2553"/>
            <a:ext cx="2877044" cy="2159701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134408" y="190500"/>
            <a:ext cx="1751792" cy="17907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7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339</Words>
  <Application>Microsoft Office PowerPoint</Application>
  <PresentationFormat>On-screen Show (4:3)</PresentationFormat>
  <Paragraphs>53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34</cp:revision>
  <dcterms:created xsi:type="dcterms:W3CDTF">2006-08-16T00:00:00Z</dcterms:created>
  <dcterms:modified xsi:type="dcterms:W3CDTF">2021-11-01T04:03:50Z</dcterms:modified>
</cp:coreProperties>
</file>