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E187F-1CD0-4BAA-BE67-0E5572F5F624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FD531-A02E-45FA-B4D6-28522C44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11/1/2021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11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228600" y="228600"/>
            <a:ext cx="8686800" cy="6400800"/>
          </a:xfrm>
          <a:prstGeom prst="frame">
            <a:avLst>
              <a:gd name="adj1" fmla="val 19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81000" y="5334000"/>
            <a:ext cx="8382000" cy="1133475"/>
            <a:chOff x="381000" y="5334000"/>
            <a:chExt cx="8382000" cy="1133475"/>
          </a:xfrm>
        </p:grpSpPr>
        <p:pic>
          <p:nvPicPr>
            <p:cNvPr id="16" name="Picture 15" descr="images__1_-removebg-preview (1)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381000" y="5334000"/>
              <a:ext cx="4105275" cy="1133475"/>
            </a:xfrm>
            <a:prstGeom prst="rect">
              <a:avLst/>
            </a:prstGeom>
          </p:spPr>
        </p:pic>
        <p:pic>
          <p:nvPicPr>
            <p:cNvPr id="17" name="Picture 16" descr="images__1_-removebg-preview (1)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419600" y="5334000"/>
              <a:ext cx="4343400" cy="113347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4" y="152401"/>
            <a:ext cx="8777756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459504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জানাই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72" y="4472214"/>
            <a:ext cx="4778828" cy="1899557"/>
          </a:xfrm>
          <a:prstGeom prst="rect">
            <a:avLst/>
          </a:prstGeom>
        </p:spPr>
      </p:pic>
      <p:pic>
        <p:nvPicPr>
          <p:cNvPr id="6" name="Picture 5" descr="4d631b69728f07927eb387c328623c83.png"/>
          <p:cNvPicPr>
            <a:picLocks noChangeAspect="1"/>
          </p:cNvPicPr>
          <p:nvPr/>
        </p:nvPicPr>
        <p:blipFill>
          <a:blip r:embed="rId4"/>
          <a:srcRect t="16032" r="26825" b="11587"/>
          <a:stretch>
            <a:fillRect/>
          </a:stretch>
        </p:blipFill>
        <p:spPr>
          <a:xfrm>
            <a:off x="2171696" y="3614058"/>
            <a:ext cx="3880760" cy="20433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1997533" y="2930068"/>
            <a:ext cx="1654628" cy="64226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785185" y="3083380"/>
            <a:ext cx="1778001" cy="51706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581402" y="2982685"/>
            <a:ext cx="2046513" cy="8708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2421169" y="2869289"/>
            <a:ext cx="1923142" cy="45176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3011718" y="2988132"/>
            <a:ext cx="1988458" cy="3264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182837" y="3047094"/>
            <a:ext cx="1981200" cy="21227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0200" y="76200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762000"/>
            <a:ext cx="82686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তরল থেকে বাষ্পে পরিণত হওয়াকে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6068786" y="3048000"/>
            <a:ext cx="1884906" cy="1063673"/>
          </a:xfrm>
          <a:prstGeom prst="wedgeEllipseCallout">
            <a:avLst>
              <a:gd name="adj1" fmla="val -117626"/>
              <a:gd name="adj2" fmla="val 90429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বা তরল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533400" y="3048000"/>
            <a:ext cx="1966549" cy="990600"/>
          </a:xfrm>
          <a:prstGeom prst="wedgeEllipseCallout">
            <a:avLst>
              <a:gd name="adj1" fmla="val 96634"/>
              <a:gd name="adj2" fmla="val -70495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ss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9" y="1132110"/>
            <a:ext cx="8109857" cy="52977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-954315" y="3381822"/>
            <a:ext cx="4064001" cy="26126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997858" y="4082141"/>
            <a:ext cx="2989943" cy="217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112158" y="4147456"/>
            <a:ext cx="2989943" cy="217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1237344" y="4111175"/>
            <a:ext cx="2989943" cy="217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-840015" y="3389082"/>
            <a:ext cx="4064001" cy="26126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-725715" y="3454398"/>
            <a:ext cx="4064001" cy="26126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44690" y="2119082"/>
            <a:ext cx="664024" cy="5805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513960" y="3294741"/>
            <a:ext cx="2249714" cy="74022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617374" y="3389085"/>
            <a:ext cx="2249714" cy="74022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786102" y="3396345"/>
            <a:ext cx="2249714" cy="74022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663051" y="2271482"/>
            <a:ext cx="664024" cy="5805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712038" y="2423882"/>
            <a:ext cx="664024" cy="5805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342601" y="3316902"/>
            <a:ext cx="780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01287" y="3578160"/>
            <a:ext cx="1357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24001" y="3708788"/>
            <a:ext cx="529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70116" y="1473589"/>
            <a:ext cx="84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16740" y="323349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2775" y="294358"/>
            <a:ext cx="8755923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তাপে পানি জলীয় বাষ্পে পরিণত হয়, জলীয় বাষ্প শীতল হয়ে মেঘে পরিণত হয়,</a:t>
            </a:r>
          </a:p>
          <a:p>
            <a:r>
              <a:rPr lang="bn-IN" sz="2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এরপর বৃষ্টি হয়ে ভূপৃষ্ঠে ফিরে আসে। এই প্রক্রিয়াকে </a:t>
            </a:r>
            <a:r>
              <a:rPr lang="bn-IN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 চক্র</a:t>
            </a:r>
            <a:r>
              <a:rPr lang="bn-IN" sz="2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2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10" y="2814713"/>
            <a:ext cx="182166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adsd.JPG"/>
          <p:cNvPicPr>
            <a:picLocks noChangeAspect="1"/>
          </p:cNvPicPr>
          <p:nvPr/>
        </p:nvPicPr>
        <p:blipFill>
          <a:blip r:embed="rId4"/>
          <a:srcRect l="3546" t="9618" r="5617" b="4614"/>
          <a:stretch>
            <a:fillRect/>
          </a:stretch>
        </p:blipFill>
        <p:spPr>
          <a:xfrm>
            <a:off x="2862943" y="391886"/>
            <a:ext cx="5138057" cy="599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4664189" y="324102"/>
            <a:ext cx="328238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4702628" y="2529155"/>
            <a:ext cx="3320144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১৭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36" y="851527"/>
            <a:ext cx="2982437" cy="505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মৌখিক মূল্যায়ন</a:t>
            </a:r>
          </a:p>
          <a:p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১।ঘনীভবন কাকে বলে 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২। বাষ্পীভবন কাকে বলে 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৩।পানি চক্র কাকে বলে 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৪। বৃষ্টির পর মাটিতে পানি জমা হয় ।কছুক্ষণ পর সেই পানি অদৃশ্য হয়ে যায় ।ওই পানি কোথায় যায় ?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438400" y="533400"/>
            <a:ext cx="29718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16657" r="17357" b="35531"/>
          <a:stretch/>
        </p:blipFill>
        <p:spPr bwMode="auto">
          <a:xfrm>
            <a:off x="2552678" y="703943"/>
            <a:ext cx="2208069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677" y="237432"/>
            <a:ext cx="2014538" cy="170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3372" y="2569029"/>
            <a:ext cx="635725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বেঁচে থাকার জন্য পানি প্রয়োজন। এ সম্পর্কে ৫ টি বাক্য লিখ।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1"/>
            <a:ext cx="8305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244334"/>
            <a:ext cx="487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38200" y="228600"/>
            <a:ext cx="7696200" cy="2590800"/>
          </a:xfrm>
          <a:prstGeom prst="cloudCallout">
            <a:avLst>
              <a:gd name="adj1" fmla="val -20833"/>
              <a:gd name="adj2" fmla="val 4059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895600"/>
            <a:ext cx="4495800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rmala UI" pitchFamily="34" charset="0"/>
                <a:cs typeface="Nirmala UI" pitchFamily="34" charset="0"/>
              </a:rPr>
              <a:t>আজিবুর রহমান</a:t>
            </a:r>
            <a:endParaRPr lang="en-US" sz="3200" dirty="0" smtClean="0"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3200" dirty="0" err="1" smtClean="0">
                <a:latin typeface="Nirmala UI" pitchFamily="34" charset="0"/>
                <a:cs typeface="Nirmala UI" pitchFamily="34" charset="0"/>
              </a:rPr>
              <a:t>সহকারি</a:t>
            </a:r>
            <a:r>
              <a:rPr lang="en-US" sz="32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dirty="0" err="1" smtClean="0">
                <a:latin typeface="Nirmala UI" pitchFamily="34" charset="0"/>
                <a:cs typeface="Nirmala UI" pitchFamily="34" charset="0"/>
              </a:rPr>
              <a:t>শিক্ষক</a:t>
            </a:r>
            <a:endParaRPr lang="en-US" sz="3200" dirty="0" smtClean="0"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bn-IN" sz="3200" dirty="0" smtClean="0">
                <a:latin typeface="Nirmala UI" pitchFamily="34" charset="0"/>
                <a:cs typeface="Nirmala UI" pitchFamily="34" charset="0"/>
              </a:rPr>
              <a:t>ফুড়ারপার </a:t>
            </a:r>
            <a:r>
              <a:rPr lang="en-US" sz="3200" dirty="0" err="1" smtClean="0">
                <a:latin typeface="Nirmala UI" pitchFamily="34" charset="0"/>
                <a:cs typeface="Nirmala UI" pitchFamily="34" charset="0"/>
              </a:rPr>
              <a:t>সরকারি</a:t>
            </a:r>
            <a:r>
              <a:rPr lang="en-US" sz="32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dirty="0" err="1" smtClean="0">
                <a:latin typeface="Nirmala UI" pitchFamily="34" charset="0"/>
                <a:cs typeface="Nirmala UI" pitchFamily="34" charset="0"/>
              </a:rPr>
              <a:t>প্রাথমিক</a:t>
            </a:r>
            <a:r>
              <a:rPr lang="en-US" sz="32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dirty="0" err="1" smtClean="0">
                <a:latin typeface="Nirmala UI" pitchFamily="34" charset="0"/>
                <a:cs typeface="Nirmala UI" pitchFamily="34" charset="0"/>
              </a:rPr>
              <a:t>বিদ্যালয়</a:t>
            </a:r>
            <a:endParaRPr lang="en-US" sz="3200" dirty="0" smtClean="0"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bn-IN" sz="3200" dirty="0" smtClean="0">
                <a:latin typeface="Nirmala UI" pitchFamily="34" charset="0"/>
                <a:cs typeface="Nirmala UI" pitchFamily="34" charset="0"/>
              </a:rPr>
              <a:t>কোম্পানীগঞ্জ,সিলেট।</a:t>
            </a:r>
            <a:endParaRPr lang="en-US" sz="3200" dirty="0"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6" name="Picture 5" descr="1621946504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8265" y="2983135"/>
            <a:ext cx="2409141" cy="1929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835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2667000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914400"/>
            <a:ext cx="5562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360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IN" sz="360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(জীবনের জন্য পানি),</a:t>
            </a:r>
          </a:p>
          <a:p>
            <a:pPr algn="ctr"/>
            <a:r>
              <a:rPr lang="bn-IN" sz="360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bn-IN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চক্র</a:t>
            </a:r>
            <a:r>
              <a:rPr lang="bn-IN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44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5233" y="352088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57200"/>
            <a:ext cx="71978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বরফ থেকে পানি আবার পানি থেকে বাষ্পে পরিণত হচ্ছে।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rcRect l="12934" r="34703"/>
          <a:stretch>
            <a:fillRect/>
          </a:stretch>
        </p:blipFill>
        <p:spPr>
          <a:xfrm>
            <a:off x="3374576" y="1567542"/>
            <a:ext cx="1872342" cy="217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22-1445493739-20-1445342458-icecoldwater.jpg"/>
          <p:cNvPicPr>
            <a:picLocks noChangeAspect="1"/>
          </p:cNvPicPr>
          <p:nvPr/>
        </p:nvPicPr>
        <p:blipFill>
          <a:blip r:embed="rId5"/>
          <a:srcRect l="25975" r="14936"/>
          <a:stretch>
            <a:fillRect/>
          </a:stretch>
        </p:blipFill>
        <p:spPr>
          <a:xfrm>
            <a:off x="1088571" y="3381829"/>
            <a:ext cx="1643743" cy="201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3-rapidsimm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430" y="3556000"/>
            <a:ext cx="1658367" cy="175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rved Up Arrow 16"/>
          <p:cNvSpPr/>
          <p:nvPr/>
        </p:nvSpPr>
        <p:spPr>
          <a:xfrm rot="10800000" flipV="1">
            <a:off x="2598949" y="5776759"/>
            <a:ext cx="3172826" cy="438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2320232" flipV="1">
            <a:off x="5456087" y="2587253"/>
            <a:ext cx="1318363" cy="2315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9332886" flipV="1">
            <a:off x="2023323" y="2431705"/>
            <a:ext cx="1318363" cy="3084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6261" y="5374030"/>
            <a:ext cx="91884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5918" y="5461116"/>
            <a:ext cx="9460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8491" y="3777460"/>
            <a:ext cx="9108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 animBg="1"/>
      <p:bldP spid="18" grpId="0" animBg="1"/>
      <p:bldP spid="20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1371600" y="856344"/>
            <a:ext cx="6172199" cy="1464825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</a:t>
            </a:r>
            <a:r>
              <a:rPr lang="bn-IN" sz="6000" b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 </a:t>
            </a:r>
            <a:endParaRPr lang="en-US" sz="6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295401" y="2722438"/>
            <a:ext cx="6074228" cy="2090057"/>
          </a:xfrm>
          <a:prstGeom prst="wav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পানি চক্র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632856" y="870856"/>
            <a:ext cx="5823857" cy="69668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81000" y="1905000"/>
            <a:ext cx="8305799" cy="342900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৩.২.১- পানি চক্র ব্যাখ্যাসহ বর্ণনা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৩.২.২- গ্লাস বা বোতলে খুব ঠান্ডা পানি বা বরফ রাখলে এর বাইরের দিকে বিন্দু বিন্দু পানি জমে কেন 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Dew_on_a_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4" y="1335308"/>
            <a:ext cx="4038602" cy="415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572" y="1269993"/>
            <a:ext cx="3733802" cy="421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45233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83058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রাতে ঘাস, গাছপালা ইত্যাদির উপর যে বিন্দু বিন্দু পানি জমে তাকে 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rgbClr val="FF00FF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143" y="383569"/>
            <a:ext cx="1524002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fsfdfd.JPG"/>
          <p:cNvPicPr>
            <a:picLocks noChangeAspect="1"/>
          </p:cNvPicPr>
          <p:nvPr/>
        </p:nvPicPr>
        <p:blipFill>
          <a:blip r:embed="rId3"/>
          <a:srcRect l="5844" t="2048" r="6421" b="4395"/>
          <a:stretch>
            <a:fillRect/>
          </a:stretch>
        </p:blipFill>
        <p:spPr>
          <a:xfrm>
            <a:off x="2906485" y="319315"/>
            <a:ext cx="5246915" cy="613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images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4196443"/>
            <a:ext cx="2780620" cy="1600200"/>
          </a:xfrm>
          <a:prstGeom prst="rect">
            <a:avLst/>
          </a:prstGeom>
        </p:spPr>
      </p:pic>
      <p:pic>
        <p:nvPicPr>
          <p:cNvPr id="8" name="Picture 7" descr="4d631b69728f07927eb387c328623c83.png"/>
          <p:cNvPicPr>
            <a:picLocks noChangeAspect="1"/>
          </p:cNvPicPr>
          <p:nvPr/>
        </p:nvPicPr>
        <p:blipFill>
          <a:blip r:embed="rId4"/>
          <a:srcRect t="16032" r="26825" b="11587"/>
          <a:stretch>
            <a:fillRect/>
          </a:stretch>
        </p:blipFill>
        <p:spPr>
          <a:xfrm>
            <a:off x="702125" y="3730173"/>
            <a:ext cx="1845132" cy="1448249"/>
          </a:xfrm>
          <a:prstGeom prst="rect">
            <a:avLst/>
          </a:prstGeom>
        </p:spPr>
      </p:pic>
      <p:pic>
        <p:nvPicPr>
          <p:cNvPr id="26" name="Picture 25" descr="images.png"/>
          <p:cNvPicPr>
            <a:picLocks noChangeAspect="1"/>
          </p:cNvPicPr>
          <p:nvPr/>
        </p:nvPicPr>
        <p:blipFill>
          <a:blip r:embed="rId5"/>
          <a:srcRect l="13371" r="34995"/>
          <a:stretch>
            <a:fillRect/>
          </a:stretch>
        </p:blipFill>
        <p:spPr>
          <a:xfrm>
            <a:off x="5671458" y="3628571"/>
            <a:ext cx="2743199" cy="2323948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2111829" y="2189234"/>
            <a:ext cx="4528457" cy="2019909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338943" y="1325673"/>
            <a:ext cx="6291944" cy="2897982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687282" y="1756227"/>
            <a:ext cx="5475518" cy="2569028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45233" y="570055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7970" y="2631088"/>
            <a:ext cx="19607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7627" y="5809717"/>
            <a:ext cx="22813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বা তরল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609600"/>
            <a:ext cx="80041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বাষ্প থেকে তরলে পরিণত হওয়াকে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</TotalTime>
  <Words>289</Words>
  <Application>Microsoft Office PowerPoint</Application>
  <PresentationFormat>On-screen Show (4:3)</PresentationFormat>
  <Paragraphs>62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az</cp:lastModifiedBy>
  <cp:revision>20</cp:revision>
  <dcterms:created xsi:type="dcterms:W3CDTF">2006-08-16T00:00:00Z</dcterms:created>
  <dcterms:modified xsi:type="dcterms:W3CDTF">2021-11-01T12:17:30Z</dcterms:modified>
</cp:coreProperties>
</file>