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7" r:id="rId2"/>
    <p:sldId id="296" r:id="rId3"/>
    <p:sldId id="258" r:id="rId4"/>
    <p:sldId id="259" r:id="rId5"/>
    <p:sldId id="283" r:id="rId6"/>
    <p:sldId id="294" r:id="rId7"/>
    <p:sldId id="263" r:id="rId8"/>
    <p:sldId id="288" r:id="rId9"/>
    <p:sldId id="287" r:id="rId10"/>
    <p:sldId id="273" r:id="rId11"/>
    <p:sldId id="289" r:id="rId12"/>
    <p:sldId id="290" r:id="rId13"/>
    <p:sldId id="291" r:id="rId14"/>
    <p:sldId id="292" r:id="rId15"/>
    <p:sldId id="293" r:id="rId16"/>
    <p:sldId id="295" r:id="rId17"/>
    <p:sldId id="285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A26"/>
    <a:srgbClr val="0EA21C"/>
    <a:srgbClr val="42DE6B"/>
    <a:srgbClr val="CC00FF"/>
    <a:srgbClr val="00FFFF"/>
    <a:srgbClr val="FF0066"/>
    <a:srgbClr val="FFFFFF"/>
    <a:srgbClr val="A40C8E"/>
    <a:srgbClr val="D8E43C"/>
    <a:srgbClr val="F6F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9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D5B60-CF10-4E9E-BC6E-F9C2D6F3219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81C60-E1FD-4C27-AC91-61FF861E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4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40018-046A-49F5-9AD9-D340AFDD02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2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81C60-E1FD-4C27-AC91-61FF861EA3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1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6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4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3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6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7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DD5D-AC52-4191-A5F1-C9BD73FE6FB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3DD5D-AC52-4191-A5F1-C9BD73FE6FB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FF91-F23B-47D1-A3BE-DE44060C9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g"/><Relationship Id="rId5" Type="http://schemas.openxmlformats.org/officeDocument/2006/relationships/image" Target="../media/image19.jpeg"/><Relationship Id="rId10" Type="http://schemas.openxmlformats.org/officeDocument/2006/relationships/image" Target="../media/image24.jpg"/><Relationship Id="rId4" Type="http://schemas.openxmlformats.org/officeDocument/2006/relationships/image" Target="../media/image12.jp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0"/>
            <a:ext cx="12093525" cy="702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982" y="0"/>
            <a:ext cx="5812454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মূলভাব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---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755" y="1194843"/>
            <a:ext cx="11349074" cy="48320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নদীমাতৃক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ৎ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এদেশের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সবখানেই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“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প্রকৃতি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জীবনযাত্রার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তুলে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ভিতর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রাখছে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তীরে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বেঁধে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রাখা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কলকাকলি-সবই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ছেলেটির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ভিতর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নিজের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মায়া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মমতা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ভালোবাসার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অনুভূতি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জোগাচ্ছে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785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C2996D-653E-43D0-BA41-D436933CE5F9}"/>
              </a:ext>
            </a:extLst>
          </p:cNvPr>
          <p:cNvSpPr txBox="1"/>
          <p:nvPr/>
        </p:nvSpPr>
        <p:spPr>
          <a:xfrm>
            <a:off x="6517639" y="3626346"/>
            <a:ext cx="50219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চলেছে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 মানুষ যায় মাঠে আর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হাটের মানুষ হাটে।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দেখে একটি ছেলের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সারাটি দিন কাটে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DDD977-CC75-4064-8E17-F2BFFD1A42EE}"/>
              </a:ext>
            </a:extLst>
          </p:cNvPr>
          <p:cNvSpPr txBox="1"/>
          <p:nvPr/>
        </p:nvSpPr>
        <p:spPr>
          <a:xfrm>
            <a:off x="225424" y="3578785"/>
            <a:ext cx="589065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চেনা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খুশী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4756" y="2376270"/>
            <a:ext cx="3822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 হাবীব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E8FA0E-EA93-42AA-A368-4ABAEDAC5BB8}"/>
              </a:ext>
            </a:extLst>
          </p:cNvPr>
          <p:cNvSpPr txBox="1"/>
          <p:nvPr/>
        </p:nvSpPr>
        <p:spPr>
          <a:xfrm>
            <a:off x="4107765" y="413816"/>
            <a:ext cx="8815754" cy="1754326"/>
          </a:xfrm>
          <a:prstGeom prst="rect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বইয়ের </a:t>
            </a: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৫০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পৃষ্ঠা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আমি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তোমাদের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কবিতাং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শটুকু</a:t>
            </a: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আবৃত্তি করে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শোনাচ্ছি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endParaRPr lang="bn-BD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</a:t>
            </a: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নো</a:t>
            </a:r>
          </a:p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প্রত্যেক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আঙ্গুল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আমাকে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অনুসরণ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4698608" cy="3418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132" y="3362178"/>
            <a:ext cx="1390008" cy="349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C2996D-653E-43D0-BA41-D436933CE5F9}"/>
              </a:ext>
            </a:extLst>
          </p:cNvPr>
          <p:cNvSpPr txBox="1"/>
          <p:nvPr/>
        </p:nvSpPr>
        <p:spPr>
          <a:xfrm>
            <a:off x="7170084" y="3513829"/>
            <a:ext cx="50219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চলেছে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 মানুষ যায় মাঠে আর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হাটের মানুষ হাটে।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দেখে একটি ছেলের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সারাটি দিন কাটে।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DDD977-CC75-4064-8E17-F2BFFD1A42EE}"/>
              </a:ext>
            </a:extLst>
          </p:cNvPr>
          <p:cNvSpPr txBox="1"/>
          <p:nvPr/>
        </p:nvSpPr>
        <p:spPr>
          <a:xfrm>
            <a:off x="0" y="4169627"/>
            <a:ext cx="58906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খুশী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4541" y="1836414"/>
            <a:ext cx="41640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আহসান হাবীব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1311" cy="4220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46" y="4023360"/>
            <a:ext cx="1895475" cy="46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C2996D-653E-43D0-BA41-D436933CE5F9}"/>
              </a:ext>
            </a:extLst>
          </p:cNvPr>
          <p:cNvSpPr txBox="1"/>
          <p:nvPr/>
        </p:nvSpPr>
        <p:spPr>
          <a:xfrm>
            <a:off x="7170084" y="2456795"/>
            <a:ext cx="50219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চলেছে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 মানুষ যায় মাঠে আর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হাটের মানুষ হাটে।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দেখে একটি ছেলের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সারাটি দিন কাটে।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DDD977-CC75-4064-8E17-F2BFFD1A42EE}"/>
              </a:ext>
            </a:extLst>
          </p:cNvPr>
          <p:cNvSpPr txBox="1"/>
          <p:nvPr/>
        </p:nvSpPr>
        <p:spPr>
          <a:xfrm>
            <a:off x="1567971" y="2681878"/>
            <a:ext cx="58906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চেনা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খুশী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43" y="1544352"/>
            <a:ext cx="3822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EA2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আহসান হাবীব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4114" y="0"/>
            <a:ext cx="8377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কবিতাংশ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টুকু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দলে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আবৃত্তি ক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রো।</a:t>
            </a: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কবিতাংশটুকু দলে আবৃত্তি করার সময় একজন</a:t>
            </a: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আবৃত্তি করবেঅন্যরা সংশ্লিষ্ট শব্দের নিচে আঙ্গুল দিয়ে </a:t>
            </a: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তারা কবিতা আবৃত্তি করা অনুসরণ করবে</a:t>
            </a:r>
            <a:r>
              <a:rPr lang="bn-BD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10818" cy="44487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74" y="2940906"/>
            <a:ext cx="1390008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947" y="1150286"/>
            <a:ext cx="2065400" cy="923330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25093"/>
            <a:ext cx="2366118" cy="646331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 ধারে  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8305532" y="1063856"/>
            <a:ext cx="3764547" cy="1200329"/>
          </a:xfrm>
          <a:prstGeom prst="rect">
            <a:avLst/>
          </a:prstGeom>
          <a:noFill/>
          <a:ln w="285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 ধরনের ছো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ট্ট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সাদা ঝিনুক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7996044" y="3417959"/>
            <a:ext cx="1920240" cy="646331"/>
          </a:xfrm>
          <a:prstGeom prst="rect">
            <a:avLst/>
          </a:prstGeom>
          <a:noFill/>
          <a:ln w="285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বান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8467097" y="5345536"/>
            <a:ext cx="2310831" cy="646331"/>
          </a:xfrm>
          <a:prstGeom prst="rect">
            <a:avLst/>
          </a:prstGeom>
          <a:noFill/>
          <a:ln w="2857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 তীরে 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612" y="3530884"/>
            <a:ext cx="1642491" cy="646331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8CD313-30A6-4644-8CC1-8F8BD70B8ADE}"/>
              </a:ext>
            </a:extLst>
          </p:cNvPr>
          <p:cNvSpPr txBox="1"/>
          <p:nvPr/>
        </p:nvSpPr>
        <p:spPr>
          <a:xfrm>
            <a:off x="3094893" y="-112541"/>
            <a:ext cx="4979963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নতুন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খুঁজে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করে ,</a:t>
            </a:r>
          </a:p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য়ে  বাক্য গঠন করি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520077B9-98F9-4C47-A23A-8B8951610E67}"/>
              </a:ext>
            </a:extLst>
          </p:cNvPr>
          <p:cNvSpPr/>
          <p:nvPr/>
        </p:nvSpPr>
        <p:spPr>
          <a:xfrm>
            <a:off x="9386034" y="6406305"/>
            <a:ext cx="45719" cy="4571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8F5EBF5-7624-41BF-8FC1-B40DCC13C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1" t="5823" r="6621" b="8385"/>
          <a:stretch/>
        </p:blipFill>
        <p:spPr>
          <a:xfrm>
            <a:off x="3789360" y="1078384"/>
            <a:ext cx="3465263" cy="1274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A80E050-F31C-4382-A5B3-8D259EAEC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t="6980" r="8377" b="7388"/>
          <a:stretch/>
        </p:blipFill>
        <p:spPr>
          <a:xfrm>
            <a:off x="3274316" y="3151656"/>
            <a:ext cx="3405132" cy="1305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441513A-9462-4810-8C69-23DA15E7E7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t="8460" r="9680" b="5894"/>
          <a:stretch/>
        </p:blipFill>
        <p:spPr>
          <a:xfrm>
            <a:off x="3643319" y="5108738"/>
            <a:ext cx="3465265" cy="1284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Arrow: Right 24">
            <a:extLst>
              <a:ext uri="{FF2B5EF4-FFF2-40B4-BE49-F238E27FC236}">
                <a16:creationId xmlns:a16="http://schemas.microsoft.com/office/drawing/2014/main" xmlns="" id="{C87B9164-F996-4599-A10B-B5BB749C6CD2}"/>
              </a:ext>
            </a:extLst>
          </p:cNvPr>
          <p:cNvSpPr/>
          <p:nvPr/>
        </p:nvSpPr>
        <p:spPr>
          <a:xfrm>
            <a:off x="2528284" y="1377740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rrow: Right 24">
            <a:extLst>
              <a:ext uri="{FF2B5EF4-FFF2-40B4-BE49-F238E27FC236}">
                <a16:creationId xmlns:a16="http://schemas.microsoft.com/office/drawing/2014/main" xmlns="" id="{C87B9164-F996-4599-A10B-B5BB749C6CD2}"/>
              </a:ext>
            </a:extLst>
          </p:cNvPr>
          <p:cNvSpPr/>
          <p:nvPr/>
        </p:nvSpPr>
        <p:spPr>
          <a:xfrm>
            <a:off x="7295792" y="5382134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Arrow: Right 24">
            <a:extLst>
              <a:ext uri="{FF2B5EF4-FFF2-40B4-BE49-F238E27FC236}">
                <a16:creationId xmlns:a16="http://schemas.microsoft.com/office/drawing/2014/main" xmlns="" id="{C87B9164-F996-4599-A10B-B5BB749C6CD2}"/>
              </a:ext>
            </a:extLst>
          </p:cNvPr>
          <p:cNvSpPr/>
          <p:nvPr/>
        </p:nvSpPr>
        <p:spPr>
          <a:xfrm>
            <a:off x="6997256" y="3448553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Arrow: Right 24">
            <a:extLst>
              <a:ext uri="{FF2B5EF4-FFF2-40B4-BE49-F238E27FC236}">
                <a16:creationId xmlns:a16="http://schemas.microsoft.com/office/drawing/2014/main" xmlns="" id="{C87B9164-F996-4599-A10B-B5BB749C6CD2}"/>
              </a:ext>
            </a:extLst>
          </p:cNvPr>
          <p:cNvSpPr/>
          <p:nvPr/>
        </p:nvSpPr>
        <p:spPr>
          <a:xfrm>
            <a:off x="7373379" y="1457498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Arrow: Right 24">
            <a:extLst>
              <a:ext uri="{FF2B5EF4-FFF2-40B4-BE49-F238E27FC236}">
                <a16:creationId xmlns:a16="http://schemas.microsoft.com/office/drawing/2014/main" xmlns="" id="{C87B9164-F996-4599-A10B-B5BB749C6CD2}"/>
              </a:ext>
            </a:extLst>
          </p:cNvPr>
          <p:cNvSpPr/>
          <p:nvPr/>
        </p:nvSpPr>
        <p:spPr>
          <a:xfrm>
            <a:off x="1867103" y="3584564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C87B9164-F996-4599-A10B-B5BB749C6CD2}"/>
              </a:ext>
            </a:extLst>
          </p:cNvPr>
          <p:cNvSpPr/>
          <p:nvPr/>
        </p:nvSpPr>
        <p:spPr>
          <a:xfrm>
            <a:off x="2429036" y="5412403"/>
            <a:ext cx="1171305" cy="458363"/>
          </a:xfrm>
          <a:prstGeom prst="rightArrow">
            <a:avLst>
              <a:gd name="adj1" fmla="val 50000"/>
              <a:gd name="adj2" fmla="val 130939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926" y="2326469"/>
            <a:ext cx="1002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প্রাচীনকালে এ দেশের লোকেরা কড়ি দিয়ে কেনা-বেচা করত।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74231" y="4390964"/>
            <a:ext cx="997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জোয়ারের সময় সাগর,নদীর পানি ফুলে-ফেঁপে  ওঠে।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8285" y="6300108"/>
            <a:ext cx="812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 ধারে গড়ে উঠেছে হাজারো জনপদ।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5" grpId="0"/>
      <p:bldP spid="6" grpId="0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12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0FE724-6D9F-4916-AE3D-BEEFE282DA0D}"/>
              </a:ext>
            </a:extLst>
          </p:cNvPr>
          <p:cNvSpPr txBox="1"/>
          <p:nvPr/>
        </p:nvSpPr>
        <p:spPr>
          <a:xfrm>
            <a:off x="2433596" y="606641"/>
            <a:ext cx="9758404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প্রশ্নগুলোর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দলগতভাবে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15A7D9-0ACE-48D1-AA16-46DE1AE174C3}"/>
              </a:ext>
            </a:extLst>
          </p:cNvPr>
          <p:cNvSpPr txBox="1"/>
          <p:nvPr/>
        </p:nvSpPr>
        <p:spPr>
          <a:xfrm>
            <a:off x="5132080" y="1497465"/>
            <a:ext cx="6676744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ছেলেটি কীসের ছবি আঁকছে? 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৩টি বাক্যে লিখ।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BB0D82-D9EC-4209-9E13-0C3829892592}"/>
              </a:ext>
            </a:extLst>
          </p:cNvPr>
          <p:cNvSpPr txBox="1"/>
          <p:nvPr/>
        </p:nvSpPr>
        <p:spPr>
          <a:xfrm>
            <a:off x="5146148" y="4628504"/>
            <a:ext cx="6877349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খ)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কড়িতে নয় কেনা বলতে কী বোঝানো হয়েছে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৩টি বাক্যে লিখ।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F80C2C-FB1A-415C-A2FB-DC580ABF3035}"/>
              </a:ext>
            </a:extLst>
          </p:cNvPr>
          <p:cNvSpPr txBox="1"/>
          <p:nvPr/>
        </p:nvSpPr>
        <p:spPr>
          <a:xfrm>
            <a:off x="4842800" y="70321"/>
            <a:ext cx="2887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2" y="1617784"/>
            <a:ext cx="2715064" cy="164174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672861" y="1448970"/>
            <a:ext cx="2560321" cy="143490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405575" y="4445392"/>
            <a:ext cx="2335238" cy="1463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444"/>
            <a:ext cx="2320290" cy="1842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226" y="1744105"/>
            <a:ext cx="3218967" cy="1231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336" y="4712389"/>
            <a:ext cx="3151905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7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2C86EC9-ED1D-41A4-A608-37A84AD6BC8D}"/>
              </a:ext>
            </a:extLst>
          </p:cNvPr>
          <p:cNvSpPr/>
          <p:nvPr/>
        </p:nvSpPr>
        <p:spPr>
          <a:xfrm>
            <a:off x="4688500" y="1394310"/>
            <a:ext cx="69740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60CB7FB-F18D-4C66-BBEB-149995EAF5A4}"/>
              </a:ext>
            </a:extLst>
          </p:cNvPr>
          <p:cNvSpPr/>
          <p:nvPr/>
        </p:nvSpPr>
        <p:spPr>
          <a:xfrm>
            <a:off x="1983545" y="1987910"/>
            <a:ext cx="102084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ক)</a:t>
            </a:r>
            <a:r>
              <a:rPr lang="bn-IN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 </a:t>
            </a:r>
            <a:r>
              <a:rPr lang="b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 </a:t>
            </a:r>
            <a:r>
              <a:rPr lang="bn-IN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হাবীব</a:t>
            </a:r>
            <a:r>
              <a:rPr lang="bn-BD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কোথায় জন্মগ্রহণ করেন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9974" y="2689979"/>
            <a:ext cx="96720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খ) </a:t>
            </a:r>
            <a:r>
              <a:rPr lang="bn-IN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 </a:t>
            </a:r>
            <a:r>
              <a:rPr lang="b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বাংলার কোন ছবিটি আমাদের চেনা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গ) কড়ি শব্দের অর্থ কি 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4693" y="4322788"/>
            <a:ext cx="9078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ঘ )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 টাকা দিয়ে কেনা যায় না?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7601" y="0"/>
            <a:ext cx="593436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মৌখিক</a:t>
            </a:r>
            <a:r>
              <a:rPr lang="en-US" sz="6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6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bn-BD" sz="6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-----</a:t>
            </a:r>
            <a:endParaRPr lang="bn-BD" sz="6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CA4452-4E7D-42D6-BDF2-22F0EF14EF50}"/>
              </a:ext>
            </a:extLst>
          </p:cNvPr>
          <p:cNvSpPr txBox="1"/>
          <p:nvPr/>
        </p:nvSpPr>
        <p:spPr>
          <a:xfrm>
            <a:off x="3652311" y="1145852"/>
            <a:ext cx="8035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উত্তর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মুখে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মুখে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3" y="-225084"/>
            <a:ext cx="3060500" cy="70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8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" grpId="0"/>
      <p:bldP spid="4" grpId="0"/>
      <p:bldP spid="17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9B7736-BA26-4000-98D7-1DD7F7506EC4}"/>
              </a:ext>
            </a:extLst>
          </p:cNvPr>
          <p:cNvSpPr txBox="1"/>
          <p:nvPr/>
        </p:nvSpPr>
        <p:spPr>
          <a:xfrm>
            <a:off x="3523662" y="174655"/>
            <a:ext cx="4563561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411384-A2E0-4105-9CB0-F150B2DAE79C}"/>
              </a:ext>
            </a:extLst>
          </p:cNvPr>
          <p:cNvSpPr txBox="1"/>
          <p:nvPr/>
        </p:nvSpPr>
        <p:spPr>
          <a:xfrm>
            <a:off x="0" y="4549676"/>
            <a:ext cx="1203710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আগামী শনিবার তোমরা</a:t>
            </a:r>
          </a:p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 বাংলাদেশের প্রাকৃতিক সৌন্দর্য্য” </a:t>
            </a:r>
          </a:p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সম্পর্কে ১০টি বাক্য লিখে নিয়ে আসবে।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9" y="689318"/>
            <a:ext cx="5978768" cy="3953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785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A0CF3A-4731-45A3-933C-724A23AD6888}"/>
              </a:ext>
            </a:extLst>
          </p:cNvPr>
          <p:cNvSpPr txBox="1"/>
          <p:nvPr/>
        </p:nvSpPr>
        <p:spPr>
          <a:xfrm>
            <a:off x="-351692" y="5749757"/>
            <a:ext cx="125436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6000" b="1" dirty="0" smtClean="0">
                <a:solidFill>
                  <a:srgbClr val="5A06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নিয়মিত হাত ধুই করোনা থেকে দূরে থাকি। </a:t>
            </a:r>
            <a:endParaRPr lang="en-GB" sz="6000" b="1" dirty="0">
              <a:solidFill>
                <a:srgbClr val="5A06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731520" y="126609"/>
            <a:ext cx="11268222" cy="6632917"/>
          </a:xfrm>
          <a:prstGeom prst="wave">
            <a:avLst>
              <a:gd name="adj1" fmla="val 12500"/>
              <a:gd name="adj2" fmla="val 1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 </a:t>
            </a:r>
            <a:r>
              <a:rPr lang="bn-BD" sz="3600" i="1" dirty="0" smtClean="0">
                <a:solidFill>
                  <a:srgbClr val="CC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আমাদের আজকের পাঠ</a:t>
            </a:r>
          </a:p>
          <a:p>
            <a:pPr algn="ctr"/>
            <a:r>
              <a:rPr lang="bn-BD" sz="7200" i="1" dirty="0" smtClean="0">
                <a:solidFill>
                  <a:srgbClr val="42DE6B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স্বদেশ</a:t>
            </a:r>
            <a:r>
              <a:rPr lang="bn-BD" sz="5400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-  আহসান হাবীব </a:t>
            </a:r>
            <a:endParaRPr lang="en-US" sz="5400" i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CE8E00-BC4D-4E28-B003-E8EB08A90F2F}"/>
              </a:ext>
            </a:extLst>
          </p:cNvPr>
          <p:cNvSpPr txBox="1"/>
          <p:nvPr/>
        </p:nvSpPr>
        <p:spPr>
          <a:xfrm>
            <a:off x="6030881" y="2626361"/>
            <a:ext cx="57166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মোহাম্মদ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বাবুল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হোসেন</a:t>
            </a:r>
            <a:endParaRPr lang="bn-IN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নোয়াগাঁও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পশ্চিম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bn-B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 </a:t>
            </a:r>
            <a:r>
              <a:rPr lang="bn-B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bn-IN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সরা</a:t>
            </a:r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ইল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ব্রাহ্মনবাড়িয়া</a:t>
            </a:r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কানে-মুখে-০১৭১৯২৮৭২৭০</a:t>
            </a:r>
            <a:endParaRPr lang="bn-BD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E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bn-B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mail: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mbabul307</a:t>
            </a:r>
            <a:r>
              <a:rPr lang="bn-B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@gmail.co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1" y="98474"/>
            <a:ext cx="2190146" cy="5646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" y="1955408"/>
            <a:ext cx="4712677" cy="38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1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AFDAF4-E7E2-4E64-B87D-4DC2AC23B36A}"/>
              </a:ext>
            </a:extLst>
          </p:cNvPr>
          <p:cNvSpPr txBox="1"/>
          <p:nvPr/>
        </p:nvSpPr>
        <p:spPr>
          <a:xfrm>
            <a:off x="1772529" y="1905000"/>
            <a:ext cx="225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7117080" cy="5135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80" y="0"/>
            <a:ext cx="4846320" cy="6294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9720" y="5116009"/>
            <a:ext cx="105003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/>
              <a:t>শ্রেণিঃ পঞ্চম</a:t>
            </a:r>
          </a:p>
          <a:p>
            <a:r>
              <a:rPr lang="bn-BD" sz="3200" dirty="0"/>
              <a:t>বিষয়ঃ আমার বাংলা বই</a:t>
            </a:r>
          </a:p>
          <a:p>
            <a:r>
              <a:rPr lang="bn-BD" sz="3200" dirty="0"/>
              <a:t>পাঠ শিরোনামঃ স্বদেশ</a:t>
            </a:r>
          </a:p>
          <a:p>
            <a:r>
              <a:rPr lang="bn-BD" sz="3200" dirty="0"/>
              <a:t>পাঠ্যাংশঃ “এই যে নদী---সারাট </a:t>
            </a:r>
            <a:r>
              <a:rPr lang="bn-BD" sz="3200" dirty="0" smtClean="0"/>
              <a:t>দিন </a:t>
            </a:r>
            <a:r>
              <a:rPr lang="bn-BD" sz="3200" dirty="0"/>
              <a:t>কাটে</a:t>
            </a:r>
            <a:r>
              <a:rPr lang="bn-BD" sz="3200" dirty="0" smtClean="0"/>
              <a:t>।”</a:t>
            </a:r>
          </a:p>
          <a:p>
            <a:r>
              <a:rPr lang="bn-BD" sz="3200" dirty="0" smtClean="0"/>
              <a:t> </a:t>
            </a:r>
            <a:r>
              <a:rPr lang="bn-BD" sz="3200" dirty="0" smtClean="0"/>
              <a:t>তারিখ-</a:t>
            </a:r>
            <a:r>
              <a:rPr lang="en-US" sz="3200" dirty="0" smtClean="0"/>
              <a:t>০১ </a:t>
            </a:r>
            <a:r>
              <a:rPr lang="bn-BD" sz="3200" dirty="0" smtClean="0"/>
              <a:t> /</a:t>
            </a:r>
            <a:r>
              <a:rPr lang="en-US" sz="3200" dirty="0" smtClean="0"/>
              <a:t>১১</a:t>
            </a:r>
            <a:r>
              <a:rPr lang="bn-BD" sz="3200" dirty="0" smtClean="0"/>
              <a:t>/২০২১ </a:t>
            </a:r>
            <a:endParaRPr lang="bn-BD" sz="3200" dirty="0"/>
          </a:p>
        </p:txBody>
      </p:sp>
    </p:spTree>
    <p:extLst>
      <p:ext uri="{BB962C8B-B14F-4D97-AF65-F5344CB8AC3E}">
        <p14:creationId xmlns:p14="http://schemas.microsoft.com/office/powerpoint/2010/main" val="7853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805798"/>
              </p:ext>
            </p:extLst>
          </p:nvPr>
        </p:nvGraphicFramePr>
        <p:xfrm>
          <a:off x="3770142" y="1757927"/>
          <a:ext cx="5261316" cy="2434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3" imgW="1758960" imgH="437760" progId="Package">
                  <p:embed/>
                </p:oleObj>
              </mc:Choice>
              <mc:Fallback>
                <p:oleObj name="Packager Shell Object" showAsIcon="1" r:id="rId3" imgW="1758960" imgH="43776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0142" y="1757927"/>
                        <a:ext cx="5261316" cy="2434245"/>
                      </a:xfrm>
                      <a:prstGeom prst="rect">
                        <a:avLst/>
                      </a:prstGeom>
                      <a:solidFill>
                        <a:srgbClr val="AE030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15634" y="4344904"/>
            <a:ext cx="88481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ভিডিওতে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দেশের প্রাকৃতিক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দৃশ্য দেখানো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8036" y="5423765"/>
            <a:ext cx="90840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হ্যাঁ তোমরা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বলেছো।এটা আমাদের বাংলাদেশের প্রাকৃতিক দৃশ্য।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DF2C3B6-48B8-4096-A587-09B554893E24}"/>
              </a:ext>
            </a:extLst>
          </p:cNvPr>
          <p:cNvSpPr/>
          <p:nvPr/>
        </p:nvSpPr>
        <p:spPr>
          <a:xfrm>
            <a:off x="2045646" y="801346"/>
            <a:ext cx="7846444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5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89055E-31A9-4874-80B7-2801C20C05BE}"/>
              </a:ext>
            </a:extLst>
          </p:cNvPr>
          <p:cNvSpPr txBox="1"/>
          <p:nvPr/>
        </p:nvSpPr>
        <p:spPr>
          <a:xfrm>
            <a:off x="2035449" y="1760116"/>
            <a:ext cx="885661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১.৩.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নির্দেশনা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পালন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D6EAEA-F660-415D-8573-549AC0F83DAB}"/>
              </a:ext>
            </a:extLst>
          </p:cNvPr>
          <p:cNvSpPr txBox="1"/>
          <p:nvPr/>
        </p:nvSpPr>
        <p:spPr>
          <a:xfrm>
            <a:off x="2060249" y="2601079"/>
            <a:ext cx="885661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২.২.১ কবিতা সম্পর্কিত প্রশ্নের উত্তর দিতে পারবে।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B7B056-B7B9-4445-AE0D-027BD9688015}"/>
              </a:ext>
            </a:extLst>
          </p:cNvPr>
          <p:cNvSpPr txBox="1"/>
          <p:nvPr/>
        </p:nvSpPr>
        <p:spPr>
          <a:xfrm>
            <a:off x="2085049" y="3457109"/>
            <a:ext cx="880701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১.৫.২ বিরামচিহ্ন দেখে অর্থযতি ও শ্বাসগতি বজায়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রেখে সাবলীলভাবে অনুচ্ছেদ পড়তে পারবে।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9E8B9C0-2076-4906-BD73-CD73745C6CB9}"/>
              </a:ext>
            </a:extLst>
          </p:cNvPr>
          <p:cNvSpPr txBox="1"/>
          <p:nvPr/>
        </p:nvSpPr>
        <p:spPr>
          <a:xfrm>
            <a:off x="2035449" y="4883965"/>
            <a:ext cx="8807016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১.৫.১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নতুন নতুন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২.১.২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ঠ্য বইয়ের কবিতা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লিখতে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4FE355D-AD95-47A4-A40A-0B97EF2CD219}"/>
              </a:ext>
            </a:extLst>
          </p:cNvPr>
          <p:cNvSpPr txBox="1"/>
          <p:nvPr/>
        </p:nvSpPr>
        <p:spPr>
          <a:xfrm>
            <a:off x="3362670" y="0"/>
            <a:ext cx="434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99081E-79E4-4CBC-BBF9-A81A1EA70BD4}"/>
              </a:ext>
            </a:extLst>
          </p:cNvPr>
          <p:cNvSpPr txBox="1"/>
          <p:nvPr/>
        </p:nvSpPr>
        <p:spPr>
          <a:xfrm>
            <a:off x="1215119" y="850353"/>
            <a:ext cx="967694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- - -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FFFF7F9-5D37-41EF-991F-28934ECFD0A3}"/>
              </a:ext>
            </a:extLst>
          </p:cNvPr>
          <p:cNvGrpSpPr/>
          <p:nvPr/>
        </p:nvGrpSpPr>
        <p:grpSpPr>
          <a:xfrm>
            <a:off x="249606" y="1716763"/>
            <a:ext cx="1766157" cy="707886"/>
            <a:chOff x="798561" y="1501414"/>
            <a:chExt cx="1351723" cy="707886"/>
          </a:xfrm>
        </p:grpSpPr>
        <p:sp>
          <p:nvSpPr>
            <p:cNvPr id="12" name="Pentagon 2">
              <a:extLst>
                <a:ext uri="{FF2B5EF4-FFF2-40B4-BE49-F238E27FC236}">
                  <a16:creationId xmlns:a16="http://schemas.microsoft.com/office/drawing/2014/main" xmlns="" id="{AD0A7F25-6126-4B06-84FB-159E372AA20D}"/>
                </a:ext>
              </a:extLst>
            </p:cNvPr>
            <p:cNvSpPr/>
            <p:nvPr/>
          </p:nvSpPr>
          <p:spPr>
            <a:xfrm>
              <a:off x="798561" y="1501414"/>
              <a:ext cx="1351723" cy="707886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2C09920-98F1-443D-8ACE-61D552D49ED2}"/>
                </a:ext>
              </a:extLst>
            </p:cNvPr>
            <p:cNvSpPr txBox="1"/>
            <p:nvPr/>
          </p:nvSpPr>
          <p:spPr>
            <a:xfrm>
              <a:off x="897982" y="1522631"/>
              <a:ext cx="98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শোনাঃ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988D772-F784-4898-9EBA-9B50D4BFD87A}"/>
              </a:ext>
            </a:extLst>
          </p:cNvPr>
          <p:cNvGrpSpPr/>
          <p:nvPr/>
        </p:nvGrpSpPr>
        <p:grpSpPr>
          <a:xfrm>
            <a:off x="229823" y="2569784"/>
            <a:ext cx="1789507" cy="707886"/>
            <a:chOff x="55441" y="2902297"/>
            <a:chExt cx="1758864" cy="707886"/>
          </a:xfrm>
        </p:grpSpPr>
        <p:sp>
          <p:nvSpPr>
            <p:cNvPr id="16" name="Pentagon 2">
              <a:extLst>
                <a:ext uri="{FF2B5EF4-FFF2-40B4-BE49-F238E27FC236}">
                  <a16:creationId xmlns:a16="http://schemas.microsoft.com/office/drawing/2014/main" xmlns="" id="{E9390AE8-01F9-4E27-9BDD-4E679597E306}"/>
                </a:ext>
              </a:extLst>
            </p:cNvPr>
            <p:cNvSpPr/>
            <p:nvPr/>
          </p:nvSpPr>
          <p:spPr>
            <a:xfrm>
              <a:off x="55441" y="2902297"/>
              <a:ext cx="1758864" cy="707886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CDFDEAE-CA0A-4D60-81EE-AE4DCA4C1CE7}"/>
                </a:ext>
              </a:extLst>
            </p:cNvPr>
            <p:cNvSpPr txBox="1"/>
            <p:nvPr/>
          </p:nvSpPr>
          <p:spPr>
            <a:xfrm>
              <a:off x="278775" y="2947494"/>
              <a:ext cx="103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বলাঃ</a:t>
              </a:r>
              <a:endParaRPr lang="en-S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9" name="Pentagon 2">
            <a:extLst>
              <a:ext uri="{FF2B5EF4-FFF2-40B4-BE49-F238E27FC236}">
                <a16:creationId xmlns:a16="http://schemas.microsoft.com/office/drawing/2014/main" xmlns="" id="{16DBEEDD-6EE8-41FD-B970-9926017E9CDE}"/>
              </a:ext>
            </a:extLst>
          </p:cNvPr>
          <p:cNvSpPr/>
          <p:nvPr/>
        </p:nvSpPr>
        <p:spPr>
          <a:xfrm>
            <a:off x="249606" y="3673514"/>
            <a:ext cx="1789506" cy="707886"/>
          </a:xfrm>
          <a:prstGeom prst="homePlat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পড়াঃ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256F978-F51C-467E-BE97-601F46623944}"/>
              </a:ext>
            </a:extLst>
          </p:cNvPr>
          <p:cNvGrpSpPr/>
          <p:nvPr/>
        </p:nvGrpSpPr>
        <p:grpSpPr>
          <a:xfrm>
            <a:off x="274000" y="5407185"/>
            <a:ext cx="1740718" cy="707886"/>
            <a:chOff x="114646" y="5987376"/>
            <a:chExt cx="1758864" cy="707886"/>
          </a:xfrm>
        </p:grpSpPr>
        <p:sp>
          <p:nvSpPr>
            <p:cNvPr id="21" name="Pentagon 2">
              <a:extLst>
                <a:ext uri="{FF2B5EF4-FFF2-40B4-BE49-F238E27FC236}">
                  <a16:creationId xmlns:a16="http://schemas.microsoft.com/office/drawing/2014/main" xmlns="" id="{CA6871FE-ABC4-4884-91BD-545568C40E5A}"/>
                </a:ext>
              </a:extLst>
            </p:cNvPr>
            <p:cNvSpPr/>
            <p:nvPr/>
          </p:nvSpPr>
          <p:spPr>
            <a:xfrm>
              <a:off x="114646" y="5987376"/>
              <a:ext cx="1758864" cy="707886"/>
            </a:xfrm>
            <a:prstGeom prst="homePlat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0B74A7C-1772-4E5B-B726-C408712EFABB}"/>
                </a:ext>
              </a:extLst>
            </p:cNvPr>
            <p:cNvSpPr txBox="1"/>
            <p:nvPr/>
          </p:nvSpPr>
          <p:spPr>
            <a:xfrm>
              <a:off x="278205" y="6018153"/>
              <a:ext cx="11986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লেখাঃ</a:t>
              </a:r>
              <a:endParaRPr lang="en-SG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8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566539" y="98474"/>
            <a:ext cx="10850021" cy="5767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চিতি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43809" y="2166425"/>
            <a:ext cx="4748191" cy="27291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জন্মস্থান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আহসান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হাবীব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পিরোজপুর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জেলার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শঙ্করপাশা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 জন্মগ্রহণ করেন।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85487" y="5797268"/>
            <a:ext cx="7475965" cy="167971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বিখ্যাত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কাব্যগ্রন্থ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বৃষ্টি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টাপুর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টুপুর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   ও  “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ছুটির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দুপুরে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তাঁর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শিশুতোষ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কাব্যগ্রন্থ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214" y="2996147"/>
            <a:ext cx="3725470" cy="126048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মৃত্যু</a:t>
            </a:r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১০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জুলাই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১৯৮৫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তিনি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মৃত্যু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বরণ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32865" y="634797"/>
            <a:ext cx="6589435" cy="128521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জন্ম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২রা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জানু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য়ারি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১৯১৭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তিনি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জন্মগ্রহণ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66147" y="1900810"/>
            <a:ext cx="4249818" cy="3852875"/>
            <a:chOff x="4300242" y="2448598"/>
            <a:chExt cx="3096364" cy="2575570"/>
          </a:xfrm>
        </p:grpSpPr>
        <p:sp>
          <p:nvSpPr>
            <p:cNvPr id="7" name="Oval 6"/>
            <p:cNvSpPr/>
            <p:nvPr/>
          </p:nvSpPr>
          <p:spPr>
            <a:xfrm>
              <a:off x="4832226" y="2918093"/>
              <a:ext cx="2132450" cy="1655001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10800000">
              <a:off x="5746713" y="2448598"/>
              <a:ext cx="381000" cy="4360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 rot="16049937">
              <a:off x="7010701" y="3527119"/>
              <a:ext cx="350522" cy="421288"/>
            </a:xfrm>
            <a:prstGeom prst="downArrow">
              <a:avLst>
                <a:gd name="adj1" fmla="val 50000"/>
                <a:gd name="adj2" fmla="val 381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5748166" y="4602880"/>
              <a:ext cx="379547" cy="421288"/>
            </a:xfrm>
            <a:prstGeom prst="downArrow">
              <a:avLst>
                <a:gd name="adj1" fmla="val 44361"/>
                <a:gd name="adj2" fmla="val 535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 rot="5400000">
              <a:off x="4363156" y="3311727"/>
              <a:ext cx="406156" cy="5319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9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594" y="4734342"/>
            <a:ext cx="6805581" cy="21236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জোয়ার</a:t>
            </a:r>
            <a:endPara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নৌকা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 descr="Boral_River_near_Arani_Rail_Station_in_Banglad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79" y="947155"/>
            <a:ext cx="4060359" cy="3677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41A7A4-0E71-4CB1-85B6-AA537706D1E0}"/>
              </a:ext>
            </a:extLst>
          </p:cNvPr>
          <p:cNvSpPr txBox="1"/>
          <p:nvPr/>
        </p:nvSpPr>
        <p:spPr>
          <a:xfrm>
            <a:off x="2683428" y="177714"/>
            <a:ext cx="6265577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দেখি ও কবিতাংশটুকু পড়ি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b="6690"/>
          <a:stretch/>
        </p:blipFill>
        <p:spPr>
          <a:xfrm>
            <a:off x="4090339" y="947155"/>
            <a:ext cx="3960092" cy="3677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0429" y="947155"/>
            <a:ext cx="4076909" cy="3677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60A0256-6C2A-44DD-A40B-B551F1C1EEC9}"/>
              </a:ext>
            </a:extLst>
          </p:cNvPr>
          <p:cNvSpPr txBox="1"/>
          <p:nvPr/>
        </p:nvSpPr>
        <p:spPr>
          <a:xfrm>
            <a:off x="1916816" y="4904159"/>
            <a:ext cx="6786577" cy="212365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একলা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আপন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নদীর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441513A-9462-4810-8C69-23DA15E7E7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3757" r="4021" b="4430"/>
          <a:stretch/>
        </p:blipFill>
        <p:spPr>
          <a:xfrm>
            <a:off x="65315" y="1051659"/>
            <a:ext cx="3931919" cy="3716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14745CB-14BD-4160-B786-73B115CFC1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2731" r="9469" b="7169"/>
          <a:stretch/>
        </p:blipFill>
        <p:spPr>
          <a:xfrm>
            <a:off x="3997234" y="1075002"/>
            <a:ext cx="4010402" cy="3692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7"/>
          <a:stretch/>
        </p:blipFill>
        <p:spPr>
          <a:xfrm>
            <a:off x="8007636" y="1051660"/>
            <a:ext cx="4088570" cy="3716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1" y="1121919"/>
            <a:ext cx="5129393" cy="4152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6" y="1113208"/>
            <a:ext cx="5332857" cy="4152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495997" y="5411450"/>
            <a:ext cx="6829997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যখন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খুশী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আঁকি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3127" y="5411450"/>
            <a:ext cx="8412857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পাশে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জারুল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হলুদ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ACF9BD7-7E81-4178-8B14-7604B3A617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5369" r="5123" b="6940"/>
          <a:stretch/>
        </p:blipFill>
        <p:spPr>
          <a:xfrm>
            <a:off x="6096000" y="1062909"/>
            <a:ext cx="5407309" cy="4123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09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3" grpId="1"/>
      <p:bldP spid="19" grpId="0"/>
      <p:bldP spid="19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6140" y="5261321"/>
            <a:ext cx="7902418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এমনি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পাওয়া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কড়িতে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F5EBF5-7624-41BF-8FC1-B40DCC13C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4423" r="2804" b="6152"/>
          <a:stretch/>
        </p:blipFill>
        <p:spPr>
          <a:xfrm>
            <a:off x="4049487" y="1309005"/>
            <a:ext cx="3984498" cy="3618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79" y="1309005"/>
            <a:ext cx="3670909" cy="3618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4745CB-14BD-4160-B786-73B115CFC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6298" r="4551" b="5771"/>
          <a:stretch/>
        </p:blipFill>
        <p:spPr>
          <a:xfrm>
            <a:off x="222069" y="1309005"/>
            <a:ext cx="3827417" cy="3641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41A7A4-0E71-4CB1-85B6-AA537706D1E0}"/>
              </a:ext>
            </a:extLst>
          </p:cNvPr>
          <p:cNvSpPr txBox="1"/>
          <p:nvPr/>
        </p:nvSpPr>
        <p:spPr>
          <a:xfrm>
            <a:off x="2750072" y="0"/>
            <a:ext cx="6265577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দেখি ও কবিতাংশটুকু পড়ি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322134-AFE5-4EAD-B2D3-4EF756406861}"/>
              </a:ext>
            </a:extLst>
          </p:cNvPr>
          <p:cNvSpPr txBox="1"/>
          <p:nvPr/>
        </p:nvSpPr>
        <p:spPr>
          <a:xfrm>
            <a:off x="2566496" y="5476765"/>
            <a:ext cx="629269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raku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9" y="1131632"/>
            <a:ext cx="5150255" cy="4178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1a89edb0f9584980b0f1c07da60ad235-04.jpg"/>
          <p:cNvPicPr>
            <a:picLocks noChangeAspect="1"/>
          </p:cNvPicPr>
          <p:nvPr/>
        </p:nvPicPr>
        <p:blipFill>
          <a:blip r:embed="rId6"/>
          <a:srcRect l="17500" r="34167" b="11905"/>
          <a:stretch>
            <a:fillRect/>
          </a:stretch>
        </p:blipFill>
        <p:spPr>
          <a:xfrm>
            <a:off x="6071014" y="1131632"/>
            <a:ext cx="5173730" cy="4178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13942895826_0df5aa39e6_b.jpg"/>
          <p:cNvPicPr>
            <a:picLocks noChangeAspect="1"/>
          </p:cNvPicPr>
          <p:nvPr/>
        </p:nvPicPr>
        <p:blipFill>
          <a:blip r:embed="rId7"/>
          <a:srcRect l="2083" t="2778" r="3125" b="19445"/>
          <a:stretch>
            <a:fillRect/>
          </a:stretch>
        </p:blipFill>
        <p:spPr>
          <a:xfrm>
            <a:off x="262576" y="1179571"/>
            <a:ext cx="3882454" cy="3629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2ad6a87d84b8d4372d7d8e9e46246ecc_xlarge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5030" y="1173688"/>
            <a:ext cx="3784766" cy="3635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1c3f0c6759f23d3374ddf654579fb252_xlarge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9796" y="1173688"/>
            <a:ext cx="3882454" cy="3635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F9034A-DA4F-4B28-BDAD-7C04ED7867BD}"/>
              </a:ext>
            </a:extLst>
          </p:cNvPr>
          <p:cNvSpPr txBox="1"/>
          <p:nvPr/>
        </p:nvSpPr>
        <p:spPr>
          <a:xfrm>
            <a:off x="2481206" y="5143620"/>
            <a:ext cx="6562579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মানুষগুলো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নানান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6864" y="5476765"/>
            <a:ext cx="5898191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মাঠের মানুষ যায় মাঠে আর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হাটের মানুষ হাটে।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E23A5DB-2551-473A-AEFA-4971C0F9FC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59" y="1270587"/>
            <a:ext cx="5490518" cy="4086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3F3CA30-55B2-41F3-8DF6-78A7D33A9B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1" y="1270587"/>
            <a:ext cx="5490518" cy="4086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458756" y="5603523"/>
            <a:ext cx="6018025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 দেখে একটি ছেলের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সারাটি দিন কাটে।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597D847-C0F0-4083-A7CF-0E25FB2BDBB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68" t="1573" r="2609" b="51648"/>
          <a:stretch/>
        </p:blipFill>
        <p:spPr>
          <a:xfrm>
            <a:off x="449705" y="1265536"/>
            <a:ext cx="5596939" cy="4122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2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16" grpId="0"/>
      <p:bldP spid="16" grpId="1"/>
      <p:bldP spid="17" grpId="0"/>
      <p:bldP spid="17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866</Words>
  <Application>Microsoft Office PowerPoint</Application>
  <PresentationFormat>Widescreen</PresentationFormat>
  <Paragraphs>163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bab4</dc:creator>
  <cp:lastModifiedBy>NOAGAON GPS</cp:lastModifiedBy>
  <cp:revision>77</cp:revision>
  <dcterms:created xsi:type="dcterms:W3CDTF">2021-07-17T18:09:22Z</dcterms:created>
  <dcterms:modified xsi:type="dcterms:W3CDTF">2021-11-01T15:28:08Z</dcterms:modified>
</cp:coreProperties>
</file>