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8" r:id="rId3"/>
    <p:sldId id="289" r:id="rId4"/>
    <p:sldId id="260" r:id="rId5"/>
    <p:sldId id="278" r:id="rId6"/>
    <p:sldId id="263" r:id="rId7"/>
    <p:sldId id="292" r:id="rId8"/>
    <p:sldId id="265" r:id="rId9"/>
    <p:sldId id="264" r:id="rId10"/>
    <p:sldId id="280" r:id="rId11"/>
    <p:sldId id="287" r:id="rId12"/>
    <p:sldId id="281" r:id="rId13"/>
    <p:sldId id="274" r:id="rId14"/>
    <p:sldId id="271" r:id="rId15"/>
    <p:sldId id="282" r:id="rId16"/>
    <p:sldId id="283" r:id="rId17"/>
    <p:sldId id="275" r:id="rId18"/>
    <p:sldId id="284" r:id="rId19"/>
    <p:sldId id="293" r:id="rId20"/>
    <p:sldId id="294" r:id="rId21"/>
    <p:sldId id="296" r:id="rId22"/>
    <p:sldId id="297" r:id="rId23"/>
    <p:sldId id="298" r:id="rId24"/>
    <p:sldId id="266" r:id="rId25"/>
    <p:sldId id="295" r:id="rId26"/>
    <p:sldId id="286" r:id="rId27"/>
    <p:sldId id="277" r:id="rId28"/>
    <p:sldId id="267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>
      <p:cViewPr varScale="1">
        <p:scale>
          <a:sx n="79" d="100"/>
          <a:sy n="79" d="100"/>
        </p:scale>
        <p:origin x="141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37F04-1F9C-44DF-A3BB-DCD8E46A7858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D519DF-3B98-4139-B04F-10308CDD8162}" type="pres">
      <dgm:prSet presAssocID="{CAA37F04-1F9C-44DF-A3BB-DCD8E46A785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</dgm:ptLst>
  <dgm:cxnLst>
    <dgm:cxn modelId="{C8672D5F-7690-4E7F-B452-2340F6671780}" type="presOf" srcId="{CAA37F04-1F9C-44DF-A3BB-DCD8E46A7858}" destId="{1ED519DF-3B98-4139-B04F-10308CDD8162}" srcOrd="0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6C6CD3-92B5-46F4-82EB-C4DCD4AED435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9D8278-ADBD-4C0D-B17A-6074FCDCAF5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bn-BD" sz="2000" dirty="0">
              <a:latin typeface="NikoshBAN" pitchFamily="2" charset="0"/>
              <a:cs typeface="NikoshBAN" pitchFamily="2" charset="0"/>
            </a:rPr>
            <a:t> শীতকালিন </a:t>
          </a:r>
          <a:r>
            <a:rPr lang="bn-BD" sz="2800" dirty="0">
              <a:latin typeface="NikoshBAN" pitchFamily="2" charset="0"/>
              <a:cs typeface="NikoshBAN" pitchFamily="2" charset="0"/>
            </a:rPr>
            <a:t>শাকসবজি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F40BA311-5E08-4EDE-9CD3-52A85DE23457}" type="parTrans" cxnId="{66A2496A-5C85-445C-BA04-DD6CA0B15C9B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9BAE4A5-7727-415F-AF9C-13D7F71FF2B3}" type="sibTrans" cxnId="{66A2496A-5C85-445C-BA04-DD6CA0B15C9B}">
      <dgm:prSet/>
      <dgm:spPr/>
      <dgm:t>
        <a:bodyPr/>
        <a:lstStyle/>
        <a:p>
          <a:endParaRPr lang="en-US"/>
        </a:p>
      </dgm:t>
    </dgm:pt>
    <dgm:pt modelId="{15E2CE1E-D101-4EBD-B5C8-140FBB48DB1E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 গ্রীস্মকালিন শাকসবজি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BA33276-9366-4536-BDAA-F6739E4508AE}" type="parTrans" cxnId="{1A60F042-E4B6-4F35-A72F-8A95403EB8D5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D168FE-87E6-4B4F-8585-A7A0DF5BB090}" type="sibTrans" cxnId="{1A60F042-E4B6-4F35-A72F-8A95403EB8D5}">
      <dgm:prSet/>
      <dgm:spPr/>
      <dgm:t>
        <a:bodyPr/>
        <a:lstStyle/>
        <a:p>
          <a:endParaRPr lang="en-US"/>
        </a:p>
      </dgm:t>
    </dgm:pt>
    <dgm:pt modelId="{396811F3-17AC-4D31-AE8D-8097048F146A}">
      <dgm:prSet phldrT="[Text]"/>
      <dgm:spPr>
        <a:solidFill>
          <a:srgbClr val="00B050"/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বারমাসি শাকসবজি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B84F157-D644-491D-A881-AE8FD95562BD}" type="parTrans" cxnId="{D4FB9488-4AA5-4781-AC04-EE1CE21F41C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C152689-191C-4BCD-96AC-98F7CE08A30D}" type="sibTrans" cxnId="{D4FB9488-4AA5-4781-AC04-EE1CE21F41C1}">
      <dgm:prSet/>
      <dgm:spPr/>
      <dgm:t>
        <a:bodyPr/>
        <a:lstStyle/>
        <a:p>
          <a:endParaRPr lang="en-US"/>
        </a:p>
      </dgm:t>
    </dgm:pt>
    <dgm:pt modelId="{9DC1D2D4-7A1D-4BF9-9539-B93FD0B2389A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>
              <a:latin typeface="NikoshBAN" pitchFamily="2" charset="0"/>
              <a:cs typeface="NikoshBAN" pitchFamily="2" charset="0"/>
            </a:rPr>
            <a:t>শাকসবজির শ্রেনি বিভাগ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186BB4C2-0C3D-4D65-9B4C-ABE2CFF593CF}" type="parTrans" cxnId="{82B14378-F6C3-4E8F-8D00-AE2F5FE1B4A7}">
      <dgm:prSet/>
      <dgm:spPr/>
      <dgm:t>
        <a:bodyPr/>
        <a:lstStyle/>
        <a:p>
          <a:endParaRPr lang="en-US"/>
        </a:p>
      </dgm:t>
    </dgm:pt>
    <dgm:pt modelId="{A84890C5-8B03-49C4-A7C1-D013F2E7DC63}" type="sibTrans" cxnId="{82B14378-F6C3-4E8F-8D00-AE2F5FE1B4A7}">
      <dgm:prSet/>
      <dgm:spPr/>
      <dgm:t>
        <a:bodyPr/>
        <a:lstStyle/>
        <a:p>
          <a:endParaRPr lang="en-US"/>
        </a:p>
      </dgm:t>
    </dgm:pt>
    <dgm:pt modelId="{80B28CEA-17F9-43B7-B2A1-271ABFF08B0B}" type="pres">
      <dgm:prSet presAssocID="{8D6C6CD3-92B5-46F4-82EB-C4DCD4AED43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A18D3FC6-C95E-42DE-B844-DD9E2891B56C}" type="pres">
      <dgm:prSet presAssocID="{9DC1D2D4-7A1D-4BF9-9539-B93FD0B2389A}" presName="singleCycle" presStyleCnt="0"/>
      <dgm:spPr/>
    </dgm:pt>
    <dgm:pt modelId="{EC898D35-6E48-4DA7-9AAA-3C06F0C15976}" type="pres">
      <dgm:prSet presAssocID="{9DC1D2D4-7A1D-4BF9-9539-B93FD0B2389A}" presName="singleCenter" presStyleLbl="node1" presStyleIdx="0" presStyleCnt="4" custScaleX="91720" custScaleY="120452" custLinFactNeighborX="1373" custLinFactNeighborY="-6102">
        <dgm:presLayoutVars>
          <dgm:chMax val="7"/>
          <dgm:chPref val="7"/>
        </dgm:presLayoutVars>
      </dgm:prSet>
      <dgm:spPr/>
    </dgm:pt>
    <dgm:pt modelId="{79EBC077-DCB1-4674-8398-40D6B174B70D}" type="pres">
      <dgm:prSet presAssocID="{F40BA311-5E08-4EDE-9CD3-52A85DE23457}" presName="Name56" presStyleLbl="parChTrans1D2" presStyleIdx="0" presStyleCnt="3"/>
      <dgm:spPr/>
    </dgm:pt>
    <dgm:pt modelId="{5C89F9BC-1E51-493F-9000-09622D7DFF68}" type="pres">
      <dgm:prSet presAssocID="{959D8278-ADBD-4C0D-B17A-6074FCDCAF52}" presName="text0" presStyleLbl="node1" presStyleIdx="1" presStyleCnt="4" custScaleX="230179" custScaleY="157778">
        <dgm:presLayoutVars>
          <dgm:bulletEnabled val="1"/>
        </dgm:presLayoutVars>
      </dgm:prSet>
      <dgm:spPr/>
    </dgm:pt>
    <dgm:pt modelId="{8DFB61C1-AF6F-4802-9573-AF099E16BC14}" type="pres">
      <dgm:prSet presAssocID="{7BA33276-9366-4536-BDAA-F6739E4508AE}" presName="Name56" presStyleLbl="parChTrans1D2" presStyleIdx="1" presStyleCnt="3"/>
      <dgm:spPr/>
    </dgm:pt>
    <dgm:pt modelId="{22D96545-7C79-4917-ABA2-1B03DDCDE996}" type="pres">
      <dgm:prSet presAssocID="{15E2CE1E-D101-4EBD-B5C8-140FBB48DB1E}" presName="text0" presStyleLbl="node1" presStyleIdx="2" presStyleCnt="4" custScaleX="237131" custScaleY="139482">
        <dgm:presLayoutVars>
          <dgm:bulletEnabled val="1"/>
        </dgm:presLayoutVars>
      </dgm:prSet>
      <dgm:spPr/>
    </dgm:pt>
    <dgm:pt modelId="{E04E3AF9-6390-41D8-839E-0F1B19128EEE}" type="pres">
      <dgm:prSet presAssocID="{5B84F157-D644-491D-A881-AE8FD95562BD}" presName="Name56" presStyleLbl="parChTrans1D2" presStyleIdx="2" presStyleCnt="3"/>
      <dgm:spPr/>
    </dgm:pt>
    <dgm:pt modelId="{44EC493E-A72F-41EE-B9F9-FED28EC86A3D}" type="pres">
      <dgm:prSet presAssocID="{396811F3-17AC-4D31-AE8D-8097048F146A}" presName="text0" presStyleLbl="node1" presStyleIdx="3" presStyleCnt="4" custScaleX="224535" custScaleY="138398">
        <dgm:presLayoutVars>
          <dgm:bulletEnabled val="1"/>
        </dgm:presLayoutVars>
      </dgm:prSet>
      <dgm:spPr/>
    </dgm:pt>
  </dgm:ptLst>
  <dgm:cxnLst>
    <dgm:cxn modelId="{FEFE9213-6471-4468-83A5-77B96DA17C1E}" type="presOf" srcId="{15E2CE1E-D101-4EBD-B5C8-140FBB48DB1E}" destId="{22D96545-7C79-4917-ABA2-1B03DDCDE996}" srcOrd="0" destOrd="0" presId="urn:microsoft.com/office/officeart/2008/layout/RadialCluster"/>
    <dgm:cxn modelId="{D2979E1F-3EBC-4ADD-80D6-EC7CA0486977}" type="presOf" srcId="{7BA33276-9366-4536-BDAA-F6739E4508AE}" destId="{8DFB61C1-AF6F-4802-9573-AF099E16BC14}" srcOrd="0" destOrd="0" presId="urn:microsoft.com/office/officeart/2008/layout/RadialCluster"/>
    <dgm:cxn modelId="{3D63735D-6A3C-4FF2-9955-364E81F567EB}" type="presOf" srcId="{959D8278-ADBD-4C0D-B17A-6074FCDCAF52}" destId="{5C89F9BC-1E51-493F-9000-09622D7DFF68}" srcOrd="0" destOrd="0" presId="urn:microsoft.com/office/officeart/2008/layout/RadialCluster"/>
    <dgm:cxn modelId="{1A60F042-E4B6-4F35-A72F-8A95403EB8D5}" srcId="{9DC1D2D4-7A1D-4BF9-9539-B93FD0B2389A}" destId="{15E2CE1E-D101-4EBD-B5C8-140FBB48DB1E}" srcOrd="1" destOrd="0" parTransId="{7BA33276-9366-4536-BDAA-F6739E4508AE}" sibTransId="{3CD168FE-87E6-4B4F-8585-A7A0DF5BB090}"/>
    <dgm:cxn modelId="{1D1A3267-2C2A-4F29-9E72-C02D11A5EFD3}" type="presOf" srcId="{9DC1D2D4-7A1D-4BF9-9539-B93FD0B2389A}" destId="{EC898D35-6E48-4DA7-9AAA-3C06F0C15976}" srcOrd="0" destOrd="0" presId="urn:microsoft.com/office/officeart/2008/layout/RadialCluster"/>
    <dgm:cxn modelId="{66A2496A-5C85-445C-BA04-DD6CA0B15C9B}" srcId="{9DC1D2D4-7A1D-4BF9-9539-B93FD0B2389A}" destId="{959D8278-ADBD-4C0D-B17A-6074FCDCAF52}" srcOrd="0" destOrd="0" parTransId="{F40BA311-5E08-4EDE-9CD3-52A85DE23457}" sibTransId="{49BAE4A5-7727-415F-AF9C-13D7F71FF2B3}"/>
    <dgm:cxn modelId="{84209377-222F-4D62-AEE6-2EBFA7A978F2}" type="presOf" srcId="{5B84F157-D644-491D-A881-AE8FD95562BD}" destId="{E04E3AF9-6390-41D8-839E-0F1B19128EEE}" srcOrd="0" destOrd="0" presId="urn:microsoft.com/office/officeart/2008/layout/RadialCluster"/>
    <dgm:cxn modelId="{82B14378-F6C3-4E8F-8D00-AE2F5FE1B4A7}" srcId="{8D6C6CD3-92B5-46F4-82EB-C4DCD4AED435}" destId="{9DC1D2D4-7A1D-4BF9-9539-B93FD0B2389A}" srcOrd="0" destOrd="0" parTransId="{186BB4C2-0C3D-4D65-9B4C-ABE2CFF593CF}" sibTransId="{A84890C5-8B03-49C4-A7C1-D013F2E7DC63}"/>
    <dgm:cxn modelId="{D4FB9488-4AA5-4781-AC04-EE1CE21F41C1}" srcId="{9DC1D2D4-7A1D-4BF9-9539-B93FD0B2389A}" destId="{396811F3-17AC-4D31-AE8D-8097048F146A}" srcOrd="2" destOrd="0" parTransId="{5B84F157-D644-491D-A881-AE8FD95562BD}" sibTransId="{3C152689-191C-4BCD-96AC-98F7CE08A30D}"/>
    <dgm:cxn modelId="{C8AECCAB-45DA-4A9F-BAFB-6B8949489783}" type="presOf" srcId="{F40BA311-5E08-4EDE-9CD3-52A85DE23457}" destId="{79EBC077-DCB1-4674-8398-40D6B174B70D}" srcOrd="0" destOrd="0" presId="urn:microsoft.com/office/officeart/2008/layout/RadialCluster"/>
    <dgm:cxn modelId="{9A8824F5-3F93-47EE-8436-37668BADEEBD}" type="presOf" srcId="{396811F3-17AC-4D31-AE8D-8097048F146A}" destId="{44EC493E-A72F-41EE-B9F9-FED28EC86A3D}" srcOrd="0" destOrd="0" presId="urn:microsoft.com/office/officeart/2008/layout/RadialCluster"/>
    <dgm:cxn modelId="{7A8F76FC-0BD2-401F-AC2A-68077398F386}" type="presOf" srcId="{8D6C6CD3-92B5-46F4-82EB-C4DCD4AED435}" destId="{80B28CEA-17F9-43B7-B2A1-271ABFF08B0B}" srcOrd="0" destOrd="0" presId="urn:microsoft.com/office/officeart/2008/layout/RadialCluster"/>
    <dgm:cxn modelId="{5EAF6FA0-C03E-4B50-8C5B-C6395E4BC3DE}" type="presParOf" srcId="{80B28CEA-17F9-43B7-B2A1-271ABFF08B0B}" destId="{A18D3FC6-C95E-42DE-B844-DD9E2891B56C}" srcOrd="0" destOrd="0" presId="urn:microsoft.com/office/officeart/2008/layout/RadialCluster"/>
    <dgm:cxn modelId="{71FCD444-BF21-494B-8574-1C8C430931C4}" type="presParOf" srcId="{A18D3FC6-C95E-42DE-B844-DD9E2891B56C}" destId="{EC898D35-6E48-4DA7-9AAA-3C06F0C15976}" srcOrd="0" destOrd="0" presId="urn:microsoft.com/office/officeart/2008/layout/RadialCluster"/>
    <dgm:cxn modelId="{C70CE51C-2975-47DF-A595-901A19746F2F}" type="presParOf" srcId="{A18D3FC6-C95E-42DE-B844-DD9E2891B56C}" destId="{79EBC077-DCB1-4674-8398-40D6B174B70D}" srcOrd="1" destOrd="0" presId="urn:microsoft.com/office/officeart/2008/layout/RadialCluster"/>
    <dgm:cxn modelId="{71A60A55-C7B9-4C44-A1A9-9B24C07DE884}" type="presParOf" srcId="{A18D3FC6-C95E-42DE-B844-DD9E2891B56C}" destId="{5C89F9BC-1E51-493F-9000-09622D7DFF68}" srcOrd="2" destOrd="0" presId="urn:microsoft.com/office/officeart/2008/layout/RadialCluster"/>
    <dgm:cxn modelId="{017AE502-645B-4A2B-A80C-B57908713052}" type="presParOf" srcId="{A18D3FC6-C95E-42DE-B844-DD9E2891B56C}" destId="{8DFB61C1-AF6F-4802-9573-AF099E16BC14}" srcOrd="3" destOrd="0" presId="urn:microsoft.com/office/officeart/2008/layout/RadialCluster"/>
    <dgm:cxn modelId="{7BC9E1BA-E550-431E-ADA9-163F0DAEA5AE}" type="presParOf" srcId="{A18D3FC6-C95E-42DE-B844-DD9E2891B56C}" destId="{22D96545-7C79-4917-ABA2-1B03DDCDE996}" srcOrd="4" destOrd="0" presId="urn:microsoft.com/office/officeart/2008/layout/RadialCluster"/>
    <dgm:cxn modelId="{97819FFC-5219-491C-8BEC-2873DB4DC309}" type="presParOf" srcId="{A18D3FC6-C95E-42DE-B844-DD9E2891B56C}" destId="{E04E3AF9-6390-41D8-839E-0F1B19128EEE}" srcOrd="5" destOrd="0" presId="urn:microsoft.com/office/officeart/2008/layout/RadialCluster"/>
    <dgm:cxn modelId="{DB71E470-0314-43A3-A22C-ABF54EEC09D9}" type="presParOf" srcId="{A18D3FC6-C95E-42DE-B844-DD9E2891B56C}" destId="{44EC493E-A72F-41EE-B9F9-FED28EC86A3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898D35-6E48-4DA7-9AAA-3C06F0C15976}">
      <dsp:nvSpPr>
        <dsp:cNvPr id="0" name=""/>
        <dsp:cNvSpPr/>
      </dsp:nvSpPr>
      <dsp:spPr>
        <a:xfrm>
          <a:off x="2514591" y="1574789"/>
          <a:ext cx="1118250" cy="1468550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1500" kern="1200" dirty="0">
              <a:latin typeface="NikoshBAN" pitchFamily="2" charset="0"/>
              <a:cs typeface="NikoshBAN" pitchFamily="2" charset="0"/>
            </a:rPr>
            <a:t>শাকসবজির শ্রেনি বিভাগ</a:t>
          </a:r>
          <a:endParaRPr lang="en-US" sz="1500" kern="1200" dirty="0">
            <a:latin typeface="NikoshBAN" pitchFamily="2" charset="0"/>
            <a:cs typeface="NikoshBAN" pitchFamily="2" charset="0"/>
          </a:endParaRPr>
        </a:p>
      </dsp:txBody>
      <dsp:txXfrm>
        <a:off x="2569179" y="1629377"/>
        <a:ext cx="1009074" cy="1359374"/>
      </dsp:txXfrm>
    </dsp:sp>
    <dsp:sp modelId="{79EBC077-DCB1-4674-8398-40D6B174B70D}">
      <dsp:nvSpPr>
        <dsp:cNvPr id="0" name=""/>
        <dsp:cNvSpPr/>
      </dsp:nvSpPr>
      <dsp:spPr>
        <a:xfrm rot="16092512">
          <a:off x="2913552" y="1441815"/>
          <a:ext cx="26607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607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F9BC-1E51-493F-9000-09622D7DFF68}">
      <dsp:nvSpPr>
        <dsp:cNvPr id="0" name=""/>
        <dsp:cNvSpPr/>
      </dsp:nvSpPr>
      <dsp:spPr>
        <a:xfrm>
          <a:off x="2082152" y="20010"/>
          <a:ext cx="1880249" cy="1288831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000" kern="1200" dirty="0">
              <a:latin typeface="NikoshBAN" pitchFamily="2" charset="0"/>
              <a:cs typeface="NikoshBAN" pitchFamily="2" charset="0"/>
            </a:rPr>
            <a:t> শীতকালিন </a:t>
          </a:r>
          <a:r>
            <a:rPr lang="bn-BD" sz="2800" kern="1200" dirty="0">
              <a:latin typeface="NikoshBAN" pitchFamily="2" charset="0"/>
              <a:cs typeface="NikoshBAN" pitchFamily="2" charset="0"/>
            </a:rPr>
            <a:t>শাকসবজি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145068" y="82926"/>
        <a:ext cx="1754417" cy="1162999"/>
      </dsp:txXfrm>
    </dsp:sp>
    <dsp:sp modelId="{8DFB61C1-AF6F-4802-9573-AF099E16BC14}">
      <dsp:nvSpPr>
        <dsp:cNvPr id="0" name=""/>
        <dsp:cNvSpPr/>
      </dsp:nvSpPr>
      <dsp:spPr>
        <a:xfrm rot="2194061">
          <a:off x="3602973" y="2814214"/>
          <a:ext cx="30346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346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96545-7C79-4917-ABA2-1B03DDCDE996}">
      <dsp:nvSpPr>
        <dsp:cNvPr id="0" name=""/>
        <dsp:cNvSpPr/>
      </dsp:nvSpPr>
      <dsp:spPr>
        <a:xfrm>
          <a:off x="3676040" y="2904611"/>
          <a:ext cx="1937037" cy="1139378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itchFamily="2" charset="0"/>
              <a:cs typeface="NikoshBAN" pitchFamily="2" charset="0"/>
            </a:rPr>
            <a:t> গ্রীস্মকালিন শাকসবজি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3731660" y="2960231"/>
        <a:ext cx="1825797" cy="1028138"/>
      </dsp:txXfrm>
    </dsp:sp>
    <dsp:sp modelId="{E04E3AF9-6390-41D8-839E-0F1B19128EEE}">
      <dsp:nvSpPr>
        <dsp:cNvPr id="0" name=""/>
        <dsp:cNvSpPr/>
      </dsp:nvSpPr>
      <dsp:spPr>
        <a:xfrm rot="8709274">
          <a:off x="2178862" y="2803681"/>
          <a:ext cx="3687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879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C493E-A72F-41EE-B9F9-FED28EC86A3D}">
      <dsp:nvSpPr>
        <dsp:cNvPr id="0" name=""/>
        <dsp:cNvSpPr/>
      </dsp:nvSpPr>
      <dsp:spPr>
        <a:xfrm>
          <a:off x="482922" y="2909039"/>
          <a:ext cx="1834145" cy="113052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300" kern="1200" dirty="0">
              <a:latin typeface="NikoshBAN" pitchFamily="2" charset="0"/>
              <a:cs typeface="NikoshBAN" pitchFamily="2" charset="0"/>
            </a:rPr>
            <a:t>বারমাসি শাকসবজি </a:t>
          </a:r>
          <a:endParaRPr lang="en-US" sz="2300" kern="1200" dirty="0">
            <a:latin typeface="NikoshBAN" pitchFamily="2" charset="0"/>
            <a:cs typeface="NikoshBAN" pitchFamily="2" charset="0"/>
          </a:endParaRPr>
        </a:p>
      </dsp:txBody>
      <dsp:txXfrm>
        <a:off x="538110" y="2964227"/>
        <a:ext cx="1723769" cy="1020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7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gif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90600" y="33528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/>
              <a:t> </a:t>
            </a:r>
            <a:endParaRPr lang="en-US" sz="8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286" y="1561474"/>
            <a:ext cx="8358808" cy="5296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057400" y="677749"/>
            <a:ext cx="5487281" cy="12700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381000" y="1557442"/>
            <a:ext cx="8358808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8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800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2"/>
          <a:stretch/>
        </p:blipFill>
        <p:spPr>
          <a:xfrm>
            <a:off x="3138819" y="3108182"/>
            <a:ext cx="2743200" cy="35212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819" y="152400"/>
            <a:ext cx="2743200" cy="2971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856" y="3108182"/>
            <a:ext cx="2895600" cy="35212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3001037" cy="29942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3001037" cy="36736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2911" y="90689"/>
            <a:ext cx="3076977" cy="28955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895600" y="3352800"/>
            <a:ext cx="5943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6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3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142874"/>
            <a:ext cx="4071937" cy="31699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42874"/>
            <a:ext cx="4267200" cy="3120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36" y="3352800"/>
            <a:ext cx="4310064" cy="26670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6172200"/>
            <a:ext cx="3505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বারমাসি শাকসবজি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6631"/>
            <a:ext cx="4148136" cy="249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819936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47389638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948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898D35-6E48-4DA7-9AAA-3C06F0C15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EC898D35-6E48-4DA7-9AAA-3C06F0C15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EBC077-DCB1-4674-8398-40D6B174B7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9EBC077-DCB1-4674-8398-40D6B174B7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89F9BC-1E51-493F-9000-09622D7DF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5C89F9BC-1E51-493F-9000-09622D7DF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FB61C1-AF6F-4802-9573-AF099E16B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DFB61C1-AF6F-4802-9573-AF099E16B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D96545-7C79-4917-ABA2-1B03DDCDE9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22D96545-7C79-4917-ABA2-1B03DDCDE9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04E3AF9-6390-41D8-839E-0F1B19128E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E04E3AF9-6390-41D8-839E-0F1B19128E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EC493E-A72F-41EE-B9F9-FED28EC86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4EC493E-A72F-41EE-B9F9-FED28EC86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u="sng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 উৎপাদনের বিবেচ্য বিষয়ঃ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ভাল বীজ                                                 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 বীজতলার জমি নির্বাচন ও তৈরি              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৩/ বীজ বপন বীজ তলার যত্ন                                  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৪/ মূল জমি নির্বাচন ও জমি তৈরি                           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৫/ বীজ বপন ও রোপণ                                                    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৬/ পানি সেচ ও নিকাশ                   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৭/ আগাছা দমন ও মালচিং                                          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৮/ পোকামাকড় দমন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৯/ রোগ দমন   </a:t>
            </a:r>
          </a:p>
          <a:p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১০/ সময় মতো ফসল সংগ্রহ  </a:t>
            </a:r>
            <a:endParaRPr lang="bn-BD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63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203563"/>
              </p:ext>
            </p:extLst>
          </p:nvPr>
        </p:nvGraphicFramePr>
        <p:xfrm>
          <a:off x="1447800" y="2895600"/>
          <a:ext cx="6669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Packager Shell Object" showAsIcon="1" r:id="rId2" imgW="6669000" imgH="685800" progId="Package">
                  <p:embed/>
                </p:oleObj>
              </mc:Choice>
              <mc:Fallback>
                <p:oleObj name="Packager Shell Object" showAsIcon="1" r:id="rId2" imgW="6669000" imgH="685800" progId="Package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895600"/>
                        <a:ext cx="66690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48000" y="762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solidFill>
                  <a:srgbClr val="FF0000"/>
                </a:solidFill>
              </a:rPr>
              <a:t>এস আমরা ভিডিওটি দেখি...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605"/>
            <a:ext cx="7155287" cy="61977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188594" y="652530"/>
            <a:ext cx="31242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93294" y="3735902"/>
            <a:ext cx="41148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শাকসবজির তিনটি গুরুত্ব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26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66800"/>
            <a:ext cx="6858000" cy="4267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শাকসবজির চাষ পদ্ধতিঃ</a:t>
            </a:r>
          </a:p>
          <a:p>
            <a:r>
              <a:rPr lang="bn-BD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১/ পর্যায় ক্রমিক চাষ পদ্ধতি                         </a:t>
            </a:r>
          </a:p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২/ মিশ্র ফসল পদ্ধতি                                            </a:t>
            </a:r>
          </a:p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৩/ রিলে ফসল পদ্ধতি                                         </a:t>
            </a:r>
          </a:p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৪/ ফালি ফসল পদ্ধতি                                                </a:t>
            </a:r>
          </a:p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৫/ সারিতে ফসল পদ্ধতি </a:t>
            </a:r>
          </a:p>
          <a:p>
            <a:r>
              <a:rPr lang="bn-BD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6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1628810"/>
            <a:ext cx="4648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উদ্যান ফসলের গুরুত্বঃ</a:t>
            </a:r>
          </a:p>
          <a:p>
            <a:r>
              <a:rPr lang="bn-BD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</a:p>
          <a:p>
            <a:endParaRPr lang="bn-BD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০১।অর্থনৈতিক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 । </a:t>
            </a:r>
          </a:p>
          <a:p>
            <a:r>
              <a:rPr lang="bn-BD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০২। খাদ্য হিসাবে গুরুত্ব।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286000" y="1534483"/>
            <a:ext cx="4191000" cy="1371600"/>
          </a:xfrm>
          <a:prstGeom prst="downArrowCallout">
            <a:avLst>
              <a:gd name="adj1" fmla="val 22749"/>
              <a:gd name="adj2" fmla="val 25000"/>
              <a:gd name="adj3" fmla="val 25000"/>
              <a:gd name="adj4" fmla="val 75000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4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"/>
            <a:ext cx="8077199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38499" y="5410200"/>
            <a:ext cx="2209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অর্থনিতিক গুরুত্ব  </a:t>
            </a:r>
            <a:r>
              <a:rPr lang="bn-BD" sz="2400" dirty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7375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120718"/>
              </p:ext>
            </p:extLst>
          </p:nvPr>
        </p:nvGraphicFramePr>
        <p:xfrm>
          <a:off x="76200" y="914400"/>
          <a:ext cx="8915399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99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4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1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8537"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উপাদানের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chemeClr val="tx2">
                            <a:lumMod val="50000"/>
                          </a:schemeClr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                উপকার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        শাকসবজির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নাম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242"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শ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র্করা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 দেহের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তাপ শক্তি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যোগায়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আম,ক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লা,লিচু,মরিচ,আলু,হলুদ,রসুন।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3015"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আমিষ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কোষের মৌলিক কাঠামো আমিষ দিয়ে গঠিত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ক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লা,কাঁঠাল,কুল,বেগুন,লালশাক,মরিচ</a:t>
                      </a:r>
                    </a:p>
                    <a:p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হলুদ, ধনিয়া।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85"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  স্নেহ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দেহের তাপ ও শক্তি যোগায়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প্রায় সকল উদ্যান ফসলেই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এই উপাদান রয়েছ। 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015"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ভিটামিন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BD" sz="2400" dirty="0">
                        <a:ln>
                          <a:solidFill>
                            <a:sysClr val="windowText" lastClr="000000"/>
                          </a:solidFill>
                        </a:ln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এ,বি,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সি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নানা প্রকার শারীরিক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অসুবিধা দূর করে।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আম,আনারস,কাঁঠাল,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পেঁপে,পেয়ারা,</a:t>
                      </a:r>
                    </a:p>
                    <a:p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জাম,মিষ্টিকুমড়া,বাঁধাকপি,ফুলকপি।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406"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খনিজ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লবণ 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দেহের অঙ্গ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গঠনে সাহায্য করে ।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ফল</a:t>
                      </a:r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 ও শাক সবজিতে পর্যাপ্ত  </a:t>
                      </a:r>
                    </a:p>
                    <a:p>
                      <a:r>
                        <a:rPr lang="bn-BD" sz="2400" baseline="0" dirty="0">
                          <a:ln>
                            <a:solidFill>
                              <a:sysClr val="windowText" lastClr="000000"/>
                            </a:solidFill>
                          </a:ln>
                          <a:latin typeface="NikoshBAN" pitchFamily="2" charset="0"/>
                          <a:cs typeface="NikoshBAN" pitchFamily="2" charset="0"/>
                        </a:rPr>
                        <a:t>পরিমাণ খনিজ লবণ আছে।</a:t>
                      </a:r>
                      <a:endParaRPr lang="en-US" sz="2400" dirty="0">
                        <a:ln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200400" y="152400"/>
            <a:ext cx="2819400" cy="5334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u="sng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হিসেবে গুরুত্ব </a:t>
            </a:r>
            <a:endParaRPr lang="en-US" sz="3200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89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59" y="1199887"/>
            <a:ext cx="4240762" cy="45569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 descr="pustigun of banana.jpg"/>
          <p:cNvPicPr>
            <a:picLocks noChangeAspect="1"/>
          </p:cNvPicPr>
          <p:nvPr/>
        </p:nvPicPr>
        <p:blipFill rotWithShape="1">
          <a:blip r:embed="rId3"/>
          <a:srcRect b="6551"/>
          <a:stretch/>
        </p:blipFill>
        <p:spPr>
          <a:xfrm>
            <a:off x="4713667" y="1213840"/>
            <a:ext cx="4146997" cy="455697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evel 5">
            <a:extLst>
              <a:ext uri="{FF2B5EF4-FFF2-40B4-BE49-F238E27FC236}">
                <a16:creationId xmlns:a16="http://schemas.microsoft.com/office/drawing/2014/main" id="{0D790972-E10E-46C8-84B1-CBD86C941B13}"/>
              </a:ext>
            </a:extLst>
          </p:cNvPr>
          <p:cNvSpPr/>
          <p:nvPr/>
        </p:nvSpPr>
        <p:spPr>
          <a:xfrm>
            <a:off x="152400" y="3593593"/>
            <a:ext cx="4034986" cy="2588750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কারি</a:t>
            </a:r>
            <a:r>
              <a:rPr lang="en-US" sz="36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BD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সফিপুর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b="1" dirty="0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BD" sz="2400" b="1" dirty="0">
              <a:ln w="12700">
                <a:noFill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2400" b="1" dirty="0" err="1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সফিপুর</a:t>
            </a:r>
            <a:r>
              <a:rPr lang="en-US" sz="2400" b="1" dirty="0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বিনোদপুর</a:t>
            </a:r>
            <a:r>
              <a:rPr lang="en-US" sz="2400" b="1" dirty="0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2400" b="1" dirty="0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নোয়াখালি</a:t>
            </a:r>
            <a:r>
              <a:rPr lang="en-US" sz="2400" b="1" dirty="0">
                <a:ln>
                  <a:noFill/>
                  <a:prstDash val="sys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b="1" dirty="0">
              <a:ln>
                <a:noFill/>
                <a:prstDash val="sysDash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en-US" sz="1200" dirty="0">
                <a:ln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NikoshBAN" panose="02000000000000000000" pitchFamily="2" charset="0"/>
              </a:rPr>
              <a:t>Email:kariwabdul1986@gmail.com</a:t>
            </a:r>
            <a:endParaRPr lang="en-US" sz="1600" dirty="0">
              <a:ln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1600" dirty="0">
              <a:ln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Bevel 6">
            <a:extLst>
              <a:ext uri="{FF2B5EF4-FFF2-40B4-BE49-F238E27FC236}">
                <a16:creationId xmlns:a16="http://schemas.microsoft.com/office/drawing/2014/main" id="{9EE97C3B-99A7-4E3C-B8B0-1E9B7C38E837}"/>
              </a:ext>
            </a:extLst>
          </p:cNvPr>
          <p:cNvSpPr/>
          <p:nvPr/>
        </p:nvSpPr>
        <p:spPr>
          <a:xfrm>
            <a:off x="4963177" y="3702202"/>
            <a:ext cx="3774226" cy="2473812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bn-BD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bn-BD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৪থ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©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>
              <a:defRPr/>
            </a:pP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200" b="1" kern="0" dirty="0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kern="0" dirty="0" err="1">
                <a:ln w="19050">
                  <a:noFill/>
                  <a:prstDash val="dash"/>
                </a:ln>
                <a:solidFill>
                  <a:schemeClr val="tx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3200" b="1" kern="0" dirty="0">
              <a:ln w="19050">
                <a:noFill/>
                <a:prstDash val="dash"/>
              </a:ln>
              <a:solidFill>
                <a:schemeClr val="tx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-Right Arrow 9">
            <a:extLst>
              <a:ext uri="{FF2B5EF4-FFF2-40B4-BE49-F238E27FC236}">
                <a16:creationId xmlns:a16="http://schemas.microsoft.com/office/drawing/2014/main" id="{330E20BA-5323-448C-A83D-076DF1735A31}"/>
              </a:ext>
            </a:extLst>
          </p:cNvPr>
          <p:cNvSpPr/>
          <p:nvPr/>
        </p:nvSpPr>
        <p:spPr>
          <a:xfrm>
            <a:off x="3441909" y="323556"/>
            <a:ext cx="2547947" cy="1164050"/>
          </a:xfrm>
          <a:prstGeom prst="leftRightArrow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000" b="1" dirty="0">
                <a:ln w="12700">
                  <a:noFill/>
                  <a:prstDash val="dash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  <a:endParaRPr lang="en-US" sz="4000" b="1" dirty="0">
              <a:ln w="12700">
                <a:noFill/>
                <a:prstDash val="dash"/>
              </a:ln>
              <a:solidFill>
                <a:schemeClr val="tx1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2515F0C-5597-493C-BDE2-884CF92AB35B}"/>
              </a:ext>
            </a:extLst>
          </p:cNvPr>
          <p:cNvGrpSpPr/>
          <p:nvPr/>
        </p:nvGrpSpPr>
        <p:grpSpPr>
          <a:xfrm>
            <a:off x="4354018" y="1485822"/>
            <a:ext cx="442526" cy="4875819"/>
            <a:chOff x="4358185" y="1446663"/>
            <a:chExt cx="442526" cy="2552131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4F7C6D1-8029-4BF7-9C32-DBA4E30B0C98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0" y="1446663"/>
              <a:ext cx="0" cy="2552131"/>
            </a:xfrm>
            <a:prstGeom prst="straightConnector1">
              <a:avLst/>
            </a:prstGeom>
            <a:ln w="762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E5CBCE3-552B-432E-9FB2-2719D2C6EC76}"/>
                </a:ext>
              </a:extLst>
            </p:cNvPr>
            <p:cNvCxnSpPr>
              <a:cxnSpLocks/>
            </p:cNvCxnSpPr>
            <p:nvPr/>
          </p:nvCxnSpPr>
          <p:spPr>
            <a:xfrm>
              <a:off x="4800711" y="1776484"/>
              <a:ext cx="0" cy="1799229"/>
            </a:xfrm>
            <a:prstGeom prst="straightConnector1">
              <a:avLst/>
            </a:prstGeom>
            <a:ln w="762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63D2CFD-7FB0-4F02-B6AC-192B83633CE2}"/>
                </a:ext>
              </a:extLst>
            </p:cNvPr>
            <p:cNvCxnSpPr>
              <a:cxnSpLocks/>
            </p:cNvCxnSpPr>
            <p:nvPr/>
          </p:nvCxnSpPr>
          <p:spPr>
            <a:xfrm>
              <a:off x="4358185" y="1776484"/>
              <a:ext cx="0" cy="1799229"/>
            </a:xfrm>
            <a:prstGeom prst="straightConnector1">
              <a:avLst/>
            </a:prstGeom>
            <a:ln w="76200">
              <a:solidFill>
                <a:schemeClr val="accent4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18" descr="20191008_122846.jpg">
            <a:extLst>
              <a:ext uri="{FF2B5EF4-FFF2-40B4-BE49-F238E27FC236}">
                <a16:creationId xmlns:a16="http://schemas.microsoft.com/office/drawing/2014/main" id="{694EA9D6-2F8E-478E-A4B2-A88F8F1070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071" y="675657"/>
            <a:ext cx="2752344" cy="2802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Picture 19" descr="9-10.jpg">
            <a:extLst>
              <a:ext uri="{FF2B5EF4-FFF2-40B4-BE49-F238E27FC236}">
                <a16:creationId xmlns:a16="http://schemas.microsoft.com/office/drawing/2014/main" id="{51F8ACF3-54E1-41FE-98CA-1697C3D7C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613" y="190517"/>
            <a:ext cx="2147316" cy="28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5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42553"/>
            <a:ext cx="31242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হিসাবে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692" y="2077305"/>
            <a:ext cx="2616108" cy="2228163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9266" y="4752134"/>
            <a:ext cx="191590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এ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96992" y="2077305"/>
            <a:ext cx="2575774" cy="2228163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1037118"/>
              <a:satOff val="50000"/>
              <a:lumOff val="991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ctangle 5"/>
          <p:cNvSpPr/>
          <p:nvPr/>
        </p:nvSpPr>
        <p:spPr>
          <a:xfrm>
            <a:off x="3523618" y="4752134"/>
            <a:ext cx="1996060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7919" y="2077304"/>
            <a:ext cx="2541078" cy="2228163"/>
          </a:xfrm>
          <a:prstGeom prst="roundRect">
            <a:avLst>
              <a:gd name="adj" fmla="val 10000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2074236"/>
              <a:satOff val="100000"/>
              <a:lumOff val="198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6436802" y="4752134"/>
            <a:ext cx="2023311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ভিটামিন সি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88368" y="119716"/>
            <a:ext cx="4724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উৎপাদনের বিবেচ্য বিষয়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3399" y="3329464"/>
            <a:ext cx="523875" cy="19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http://www.motherearthnews.com/~/media/Images/MEN/Editorial/Articles/Magazine%20Articles/1977/09-01/Save%20Vegetable%20Seeds%20in%20Your%20Backyard/047-080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831497"/>
            <a:ext cx="2895600" cy="2099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encrypted-tbn3.gstatic.com/images?q=tbn:ANd9GcSNXqL9DAzve3Zo5KT7l_3-DKp2Sxb1ZOg_aHDmgCpb-hmJohUxY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65"/>
          <a:stretch/>
        </p:blipFill>
        <p:spPr bwMode="auto">
          <a:xfrm>
            <a:off x="5426868" y="798491"/>
            <a:ext cx="2938464" cy="231112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3.gstatic.com/images?q=tbn:ANd9GcQ_3QvPDIBzNIGVaMUnY0W_L3IAX5SmX6qci3CW-QQ-TfNjnkz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20" y="3629082"/>
            <a:ext cx="2895600" cy="242363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1.bp.blogspot.com/-2woYMQXQuxY/UfF15joy5hI/AAAAAAAAAOw/lscvhN8fB6o/s1600/Seed+Plant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69" y="3740657"/>
            <a:ext cx="2938464" cy="222386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31048" y="3022461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ভালো বীজ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5036" y="318149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বীজতলার জমি নির্বাচন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020" y="6161837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জমি তৈরি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72100" y="600046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 বপন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21" y="334274"/>
            <a:ext cx="2480849" cy="22221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18" y="334275"/>
            <a:ext cx="2334296" cy="22221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86"/>
          <a:stretch/>
        </p:blipFill>
        <p:spPr>
          <a:xfrm>
            <a:off x="482549" y="3387143"/>
            <a:ext cx="2591582" cy="21989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15" y="332215"/>
            <a:ext cx="2506605" cy="22221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66484" y="2724841"/>
            <a:ext cx="1613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জমি নির্বাচন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8417" y="272484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জমি তৈরি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3945" y="2724841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বীজ বপন ও রোপন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853" y="3387143"/>
            <a:ext cx="2421019" cy="22246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61"/>
          <a:stretch/>
        </p:blipFill>
        <p:spPr>
          <a:xfrm>
            <a:off x="3294271" y="3387143"/>
            <a:ext cx="2462762" cy="22246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593205" y="5848460"/>
            <a:ext cx="1932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সেচ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75042" y="5897233"/>
            <a:ext cx="2240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নিষ্কাশন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1373" y="5898523"/>
            <a:ext cx="194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নালা তৈরি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8" descr="https://encrypted-tbn1.gstatic.com/images?q=tbn:ANd9GcSIsaF8T1VJRf2lOFI0RR9vH3dBYCcnqcs0vQMeRQOhNHU9LJUk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6" y="843216"/>
            <a:ext cx="2559944" cy="214734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3.gstatic.com/images?q=tbn:ANd9GcRSIT2Xwisz8A0UxMZik87NEmK5WPiYbSBbcLaBkuuA3-GUiIp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072" y="904686"/>
            <a:ext cx="2696528" cy="212132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6" y="3754591"/>
            <a:ext cx="2559944" cy="21647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72" y="3733800"/>
            <a:ext cx="2696528" cy="216472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940158" y="3071855"/>
            <a:ext cx="2060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আগাছা দমন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33072" y="3141218"/>
            <a:ext cx="2443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পোকামাকড় দমন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189" y="6037249"/>
            <a:ext cx="2047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রোগ দমন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73984" y="6037249"/>
            <a:ext cx="1614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মালচিং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88368" y="119716"/>
            <a:ext cx="47244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উৎপাদনের বিবেচ্য বিষয়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28600"/>
            <a:ext cx="3200400" cy="779985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143000"/>
            <a:ext cx="9220200" cy="5257800"/>
          </a:xfr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ভিটামিন এ ও ভিটামিন সি কোন কোন সবজি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থেকে  পাওয়া যায়  লিখ।  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52800"/>
            <a:ext cx="3048000" cy="280379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286000"/>
            <a:ext cx="2835876" cy="205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76400"/>
            <a:ext cx="703669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শাকসবজি উৎপাদনে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গুরুত্বপূর্ণ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বিবেচ্য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লিখ।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r="7830" b="5875"/>
          <a:stretch/>
        </p:blipFill>
        <p:spPr>
          <a:xfrm>
            <a:off x="6629400" y="3999420"/>
            <a:ext cx="2362200" cy="198508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7870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13764"/>
            <a:ext cx="3918397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13764"/>
            <a:ext cx="4038600" cy="3505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90600" y="381000"/>
            <a:ext cx="6248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ভেষজ গুণাগুণ হিসাবে শাকসবজি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520483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হজম ও কোষ্ঠকাঠিন্য দূর করে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9316" y="5520483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বাত রোগ সারে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1515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5181600"/>
            <a:ext cx="4572000" cy="12253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1" y="3517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১। কোন দুটি বারমাসি সবজি?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1" y="1981200"/>
            <a:ext cx="3429000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টমেটো,পেঁপে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করলা,পটল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শিম,গাজর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বেগুন,কাঁচকলা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26" y="33528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২। চারা রোপনের জন্য কত মিটার দুরত্বে গর্ত করা হয়?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00126" y="4495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৬ মিটার 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৬ মিটার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43452" y="44958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৪ মিটার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৬ মিটার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5"/>
          <a:srcRect t="4401" r="1333" b="6893"/>
          <a:stretch>
            <a:fillRect/>
          </a:stretch>
        </p:blipFill>
        <p:spPr>
          <a:xfrm>
            <a:off x="2362200" y="5159895"/>
            <a:ext cx="4419600" cy="1219200"/>
          </a:xfrm>
          <a:prstGeom prst="roundRect">
            <a:avLst/>
          </a:prstGeom>
        </p:spPr>
      </p:pic>
      <p:sp>
        <p:nvSpPr>
          <p:cNvPr id="1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990600" y="3962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৬০ সেমি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৬০ সেমি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33926" y="3962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৪ মিটার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৪ মিটার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5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৫ প্রকার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4" name="Rectangle 3"/>
          <p:cNvSpPr/>
          <p:nvPr/>
        </p:nvSpPr>
        <p:spPr>
          <a:xfrm>
            <a:off x="9906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0" y="2755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11430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৩। শাকসবজির চাষ পদ্ধতি কত প্রকার?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3463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ক) ৪ প্রকার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24400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৩ প্রকার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 ৬ প্রকার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1" y="28194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৪। শাকসবজিতে পাওয়া যায় ।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4400" y="4267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খ)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4800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pic>
        <p:nvPicPr>
          <p:cNvPr id="13" name="Picture 12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362200" y="5334000"/>
            <a:ext cx="4419600" cy="1219200"/>
          </a:xfrm>
          <a:prstGeom prst="roundRect">
            <a:avLst/>
          </a:prstGeom>
        </p:spPr>
      </p:pic>
      <p:pic>
        <p:nvPicPr>
          <p:cNvPr id="14" name="Picture 13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327827"/>
            <a:ext cx="4572000" cy="1225373"/>
          </a:xfrm>
          <a:prstGeom prst="rect">
            <a:avLst/>
          </a:prstGeom>
        </p:spPr>
      </p:pic>
      <p:sp>
        <p:nvSpPr>
          <p:cNvPr id="15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90601" y="3886200"/>
            <a:ext cx="1752600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নিচের কোনটি সঠিক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NikoshBAN" pitchFamily="2" charset="0"/>
                <a:cs typeface="NikoshBAN" pitchFamily="2" charset="0"/>
              </a:rPr>
              <a:t>i)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প্রচুর পরিমাণে শর্করা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290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) প্রচুর পরিমাণে পুষ্টি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3429000"/>
            <a:ext cx="2286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) সব প্রকারের ভিটামিন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1224351" y="3018295"/>
            <a:ext cx="3358635" cy="5107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5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381000"/>
            <a:ext cx="8886825" cy="5017943"/>
          </a:xfrm>
          <a:noFill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	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u="sng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</a:p>
          <a:p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কৃষক আব্দুর রহিমের দুই সন্তান নিয়ে অপুষ্টি মুক্ত সুখী পরিবার।তাঁর কোন ফসলি জমি নেই।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আঙ্গিনায় এক খণ্ড জমি তাঁর আছে। সেই জমিতে সারা বছর সবজি চাষ করে নিজেরা খায় এবং বাড়তি সবজি বিক্রয় করে সংসার চালায়।</a:t>
            </a:r>
          </a:p>
          <a:p>
            <a:pPr marL="0" indent="0">
              <a:buNone/>
            </a:pPr>
            <a:endParaRPr lang="bn-BD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ক) সবজি কি জাতীয় ফসল ?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খ) ছয়টি শীতকালীন সবজির ফসলের নাম লেখ।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গ) শাকসবজি কত প্রকার কি কি বর্ননা কর।</a:t>
            </a: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ঘ)খাদ্য হিসেবে শাকসবজির গুরুত্ব ব্যাখ্যা কর।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4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0"/>
            <a:ext cx="9372600" cy="6858000"/>
          </a:xfrm>
          <a:prstGeom prst="rect">
            <a:avLst/>
          </a:prstGeom>
        </p:spPr>
      </p:pic>
      <p:pic>
        <p:nvPicPr>
          <p:cNvPr id="3" name="Picture 2" descr="bird-animated-gif-2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14400"/>
            <a:ext cx="4747260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encrypted-tbn1.gstatic.com/images?q=tbn:ANd9GcSIsaF8T1VJRf2lOFI0RR9vH3dBYCcnqcs0vQMeRQOhNHU9LJUkB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259" y="194415"/>
            <a:ext cx="2887014" cy="2386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3.gstatic.com/images?q=tbn:ANd9GcQ_3QvPDIBzNIGVaMUnY0W_L3IAX5SmX6qci3CW-QQ-TfNjnkz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3" y="161757"/>
            <a:ext cx="2740701" cy="245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96" y="194415"/>
            <a:ext cx="2846231" cy="2386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59" y="2678200"/>
            <a:ext cx="2887014" cy="2545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996" y="2678200"/>
            <a:ext cx="2846231" cy="25455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63" y="2678200"/>
            <a:ext cx="2747492" cy="254556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9549" y="5471374"/>
            <a:ext cx="3505200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ছবিগুলো কিসের?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2694" y="5471374"/>
            <a:ext cx="3505200" cy="707886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শাকসবজির চাষ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8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8" y="228600"/>
            <a:ext cx="4876800" cy="4648200"/>
          </a:xfrm>
          <a:prstGeom prst="rect">
            <a:avLst/>
          </a:prstGeo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96" y="251369"/>
            <a:ext cx="3339801" cy="2616697"/>
          </a:xfrm>
          <a:prstGeom prst="rect">
            <a:avLst/>
          </a:prstGeom>
        </p:spPr>
      </p:pic>
      <p:pic>
        <p:nvPicPr>
          <p:cNvPr id="6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902" y="2868066"/>
            <a:ext cx="2947988" cy="240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06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" y="1676400"/>
            <a:ext cx="4343400" cy="3886200"/>
          </a:xfrm>
          <a:prstGeom prst="rect">
            <a:avLst/>
          </a:prstGeom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5" y="1676400"/>
            <a:ext cx="4038600" cy="3886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90775" y="685800"/>
            <a:ext cx="4343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শাকসবজি চাষ পদ্ধতি</a:t>
            </a:r>
            <a:endParaRPr lang="en-US" sz="2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09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81000"/>
            <a:ext cx="8915400" cy="5486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u="sng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--------</a:t>
            </a:r>
          </a:p>
          <a:p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শাকসবজির মৌসুম ভিত্তিক শ্রেণী বিন্যাস করতে পারবে।                     </a:t>
            </a:r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খ)শাকসবজি উৎপাদনের বিবেচ্য বিষয় গুলো জানতে পারবে।</a:t>
            </a:r>
          </a:p>
          <a:p>
            <a:r>
              <a:rPr lang="bn-BD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শাকসবজির চাষ পদ্ধতির প্রকারবেদ জানতে পারবে। </a:t>
            </a:r>
          </a:p>
          <a:p>
            <a:r>
              <a:rPr lang="bn-BD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শাকসবজি চাষের অর্থনীতিক গুরুত্ব ব্যাখ্যা করতে পারবে।    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294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6060"/>
            <a:ext cx="2041797" cy="1886754"/>
          </a:xfrm>
          <a:prstGeom prst="rect">
            <a:avLst/>
          </a:prstGeom>
        </p:spPr>
      </p:pic>
      <p:pic>
        <p:nvPicPr>
          <p:cNvPr id="5" name="Picture 4" descr="cucumber_m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06060"/>
            <a:ext cx="2041797" cy="1886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-818" r="27691" b="11475"/>
          <a:stretch/>
        </p:blipFill>
        <p:spPr bwMode="auto">
          <a:xfrm>
            <a:off x="7010400" y="282260"/>
            <a:ext cx="1966175" cy="18867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 descr="C:\Users\DOEL\Desktop\saifull\saiful\indexgg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06059"/>
            <a:ext cx="2117419" cy="18867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 descr="C:\Users\DOEL\Desktop\saifull\saiful\imagesfff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30" y="2479419"/>
            <a:ext cx="2013645" cy="1746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9"/>
          <a:stretch/>
        </p:blipFill>
        <p:spPr bwMode="auto">
          <a:xfrm>
            <a:off x="7010400" y="4616424"/>
            <a:ext cx="1991265" cy="17846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1"/>
          <a:stretch/>
        </p:blipFill>
        <p:spPr bwMode="auto">
          <a:xfrm>
            <a:off x="6964086" y="2483133"/>
            <a:ext cx="2012489" cy="1788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619340"/>
            <a:ext cx="1966176" cy="1816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 descr="C:\Users\DOEL\Desktop\saifull\saiful\indexnn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18259"/>
            <a:ext cx="2267330" cy="18049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DOEL\Desktop\saifull\saiful\imageshhhh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7"/>
          <a:stretch/>
        </p:blipFill>
        <p:spPr bwMode="auto">
          <a:xfrm>
            <a:off x="2391508" y="2478934"/>
            <a:ext cx="2164311" cy="17416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DOEL\Desktop\saifull\saiful\imageskkk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4622603"/>
            <a:ext cx="2028780" cy="1852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DOEL\Desktop\saifull\saiful\indexhh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406379"/>
            <a:ext cx="2041797" cy="17819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812"/>
            <a:ext cx="4572000" cy="3260328"/>
          </a:xfr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43" y="3378001"/>
            <a:ext cx="3841585" cy="2263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43" y="148668"/>
            <a:ext cx="3841585" cy="32293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57600" y="5921067"/>
            <a:ext cx="2209800" cy="708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শীতকালিন সবজি</a:t>
            </a:r>
            <a:endParaRPr lang="en-US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84140"/>
            <a:ext cx="4648199" cy="233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7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3810000" cy="261937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216" y="109992"/>
            <a:ext cx="4668983" cy="25422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3389796" y="5867400"/>
            <a:ext cx="2693194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গ্রীষ্ম কালিন শাকসবজি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795587"/>
            <a:ext cx="3124200" cy="25384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2795587"/>
            <a:ext cx="3250406" cy="2538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771775"/>
            <a:ext cx="2438400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4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3162</TotalTime>
  <Words>703</Words>
  <Application>Microsoft Office PowerPoint</Application>
  <PresentationFormat>On-screen Show (4:3)</PresentationFormat>
  <Paragraphs>144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Constantia</vt:lpstr>
      <vt:lpstr>NikoshBAN</vt:lpstr>
      <vt:lpstr>SutonnyMJ</vt:lpstr>
      <vt:lpstr>Times New Roman</vt:lpstr>
      <vt:lpstr>Wingdings 2</vt:lpstr>
      <vt:lpstr>Flow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আমাদের দেশের নাম বাংলাদেশ</dc:title>
  <dc:creator>pc</dc:creator>
  <cp:lastModifiedBy>Md.Abdul Kariw</cp:lastModifiedBy>
  <cp:revision>225</cp:revision>
  <dcterms:created xsi:type="dcterms:W3CDTF">2006-08-16T00:00:00Z</dcterms:created>
  <dcterms:modified xsi:type="dcterms:W3CDTF">2021-11-09T18:07:22Z</dcterms:modified>
</cp:coreProperties>
</file>