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8" r:id="rId4"/>
    <p:sldId id="257" r:id="rId5"/>
    <p:sldId id="259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BE5A4B-60D7-4B22-837E-511BD35E03A5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98A380-4523-406A-93EE-A7593D29A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ydrange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33400"/>
            <a:ext cx="6477000" cy="4857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5486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             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5410200"/>
            <a:ext cx="3429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381000" y="5029200"/>
            <a:ext cx="6096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1 5"/>
          <p:cNvSpPr/>
          <p:nvPr/>
        </p:nvSpPr>
        <p:spPr>
          <a:xfrm>
            <a:off x="304800" y="228600"/>
            <a:ext cx="6096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1 6"/>
          <p:cNvSpPr/>
          <p:nvPr/>
        </p:nvSpPr>
        <p:spPr>
          <a:xfrm>
            <a:off x="8077200" y="228600"/>
            <a:ext cx="6096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1 7"/>
          <p:cNvSpPr/>
          <p:nvPr/>
        </p:nvSpPr>
        <p:spPr>
          <a:xfrm>
            <a:off x="8077200" y="4876800"/>
            <a:ext cx="6096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ydrange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57200"/>
            <a:ext cx="6477000" cy="4857750"/>
          </a:xfrm>
          <a:prstGeom prst="rect">
            <a:avLst/>
          </a:prstGeom>
        </p:spPr>
      </p:pic>
      <p:sp>
        <p:nvSpPr>
          <p:cNvPr id="10" name="Explosion 1 9"/>
          <p:cNvSpPr/>
          <p:nvPr/>
        </p:nvSpPr>
        <p:spPr>
          <a:xfrm>
            <a:off x="8077200" y="2590800"/>
            <a:ext cx="6096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228600" y="2590800"/>
            <a:ext cx="6096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4038600" y="-76200"/>
            <a:ext cx="6096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685800"/>
            <a:ext cx="44196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মূল্যায়নঃ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2514600" y="2362200"/>
            <a:ext cx="48910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/>
              <a:t>মধ্যক</a:t>
            </a:r>
            <a:r>
              <a:rPr lang="en-US" sz="4000" dirty="0" smtClean="0"/>
              <a:t> </a:t>
            </a:r>
            <a:r>
              <a:rPr lang="en-US" sz="3600" dirty="0" err="1" smtClean="0"/>
              <a:t>শ্রেণিরনিম্নসীমা</a:t>
            </a:r>
            <a:r>
              <a:rPr lang="en-US" sz="3600" dirty="0" smtClean="0"/>
              <a:t>  ?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514600" y="3200400"/>
            <a:ext cx="34980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/>
              <a:t>শ্রেণি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ব্যাবধান</a:t>
            </a:r>
            <a:r>
              <a:rPr lang="en-US" sz="4000" dirty="0" smtClean="0"/>
              <a:t>  ?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4038600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/>
              <a:t>Fc,Fm</a:t>
            </a:r>
            <a:r>
              <a:rPr lang="en-US" sz="4000" dirty="0" smtClean="0"/>
              <a:t> 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বাড়ীর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কাজঃ</a:t>
            </a:r>
            <a:endParaRPr lang="en-US" sz="4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2286000"/>
          <a:ext cx="6578600" cy="1351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4458"/>
                <a:gridCol w="643094"/>
                <a:gridCol w="801848"/>
                <a:gridCol w="939800"/>
                <a:gridCol w="939800"/>
                <a:gridCol w="939800"/>
                <a:gridCol w="939800"/>
              </a:tblGrid>
              <a:tr h="872428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শ্রেণি</a:t>
                      </a:r>
                      <a:r>
                        <a:rPr lang="en-US" b="0" u="sng" baseline="0" dirty="0" smtClean="0"/>
                        <a:t> </a:t>
                      </a:r>
                      <a:r>
                        <a:rPr lang="en-US" b="0" u="sng" baseline="0" dirty="0" err="1" smtClean="0"/>
                        <a:t>সংখ্যা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51-60</a:t>
                      </a:r>
                      <a:endParaRPr lang="en-US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</a:t>
                      </a:r>
                      <a:r>
                        <a:rPr lang="en-US" baseline="0" dirty="0" err="1" smtClean="0"/>
                        <a:t>সংখ্যা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343400"/>
            <a:ext cx="624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সারনি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হতে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মধ্যক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নির্ণয়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কর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600200"/>
            <a:ext cx="7772400" cy="41910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</a:rPr>
              <a:t>ধন্যবাদ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পরিচিতি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5867400" cy="2667000"/>
          </a:xfrm>
        </p:spPr>
        <p:txBody>
          <a:bodyPr/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মোঃ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রফিকুল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ইসলাম</a:t>
            </a:r>
            <a:endParaRPr lang="en-US" sz="4800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সহকারি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শিক্ষক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গণিত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কাদিহাট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উচ্চ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বিদ্যালয়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FFC000"/>
                </a:solidFill>
              </a:rPr>
              <a:t>রাণীশংকৈল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ঠাকুরগাঁও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4" name="Picture 3" descr="20180826_162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676900" y="1638300"/>
            <a:ext cx="3429000" cy="30480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990600"/>
            <a:ext cx="495300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1,2,</a:t>
            </a:r>
            <a:r>
              <a:rPr lang="en-US" sz="5400" dirty="0" smtClean="0">
                <a:solidFill>
                  <a:srgbClr val="FF0000"/>
                </a:solidFill>
              </a:rPr>
              <a:t>3</a:t>
            </a:r>
            <a:r>
              <a:rPr lang="en-US" sz="5400" dirty="0" smtClean="0"/>
              <a:t>,4,5</a:t>
            </a:r>
            <a:endParaRPr lang="en-US" sz="5400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4191000" y="198120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29718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dirty="0" err="1" smtClean="0"/>
              <a:t>অবস্থানঃ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মধ্যে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0" y="838200"/>
            <a:ext cx="9144000" cy="4953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819400"/>
            <a:ext cx="32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</a:rPr>
              <a:t>মধ্যক</a:t>
            </a:r>
            <a:endParaRPr lang="en-US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মধ্যকঃ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পরিসংখ্যানের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উপাত্তগুলো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মানের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</a:rPr>
              <a:t>ক্রমানুসারে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সাজালে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যে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উপাত্তগু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</a:rPr>
              <a:t>ঠিক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মাঝখানে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থাকে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সেই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উপাত্তগুলোকে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মধ্যক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বলে</a:t>
            </a:r>
            <a:r>
              <a:rPr lang="en-US" sz="2800" dirty="0">
                <a:solidFill>
                  <a:srgbClr val="002060"/>
                </a:solidFill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181600"/>
            <a:ext cx="66294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সারনি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হতে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মধ্যক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নির্ণয়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ঃ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505200"/>
          <a:ext cx="7518400" cy="1046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4458"/>
                <a:gridCol w="643094"/>
                <a:gridCol w="801848"/>
                <a:gridCol w="939800"/>
                <a:gridCol w="939800"/>
                <a:gridCol w="939800"/>
                <a:gridCol w="939800"/>
                <a:gridCol w="939800"/>
              </a:tblGrid>
              <a:tr h="6756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শ্রেণি</a:t>
                      </a:r>
                      <a:r>
                        <a:rPr lang="en-US" b="0" u="sng" baseline="0" dirty="0" smtClean="0"/>
                        <a:t> </a:t>
                      </a:r>
                      <a:r>
                        <a:rPr lang="en-US" b="0" u="sng" baseline="0" dirty="0" err="1" smtClean="0"/>
                        <a:t>সংখ্যা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61-70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</a:t>
                      </a:r>
                      <a:r>
                        <a:rPr lang="en-US" baseline="0" dirty="0" err="1" smtClean="0"/>
                        <a:t>সংখ্যা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133600"/>
            <a:ext cx="8458200" cy="25545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এখানে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গন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সংখ্যা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n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জোড়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সংখ্যা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অত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এব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মধ্যক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হবে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n/2 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পদের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মান.।অত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এব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মধ্যক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84/2=42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তম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পদের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মান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447800"/>
          <a:ext cx="8001000" cy="3759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24050"/>
                <a:gridCol w="1924050"/>
                <a:gridCol w="1409700"/>
                <a:gridCol w="2743200"/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শ্রেণি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ব্যাপ্তি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শ্রেণি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মধ্যমান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Xi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গন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সংখ্যা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fi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ক্রমোযোজিত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গনসংখ্যা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31-40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61-70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মোট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Isosceles Triangle 2"/>
          <p:cNvSpPr/>
          <p:nvPr/>
        </p:nvSpPr>
        <p:spPr>
          <a:xfrm>
            <a:off x="5562600" y="3352800"/>
            <a:ext cx="3048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7848600" y="2971800"/>
            <a:ext cx="3048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-Down Arrow 1"/>
          <p:cNvSpPr/>
          <p:nvPr/>
        </p:nvSpPr>
        <p:spPr>
          <a:xfrm>
            <a:off x="4495800" y="685800"/>
            <a:ext cx="533400" cy="4114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10200" y="1066800"/>
            <a:ext cx="4038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এখানে</a:t>
            </a:r>
            <a:endParaRPr lang="en-US" sz="2800" dirty="0" smtClean="0"/>
          </a:p>
          <a:p>
            <a:r>
              <a:rPr lang="en-US" sz="2800" dirty="0" err="1" smtClean="0"/>
              <a:t>মধ্যক</a:t>
            </a:r>
            <a:r>
              <a:rPr lang="en-US" sz="2800" dirty="0" smtClean="0"/>
              <a:t> </a:t>
            </a:r>
            <a:r>
              <a:rPr lang="en-US" sz="2800" dirty="0" err="1" smtClean="0"/>
              <a:t>শ্রেণিরনিম্নসীমা</a:t>
            </a:r>
            <a:r>
              <a:rPr lang="en-US" sz="2800" dirty="0" smtClean="0"/>
              <a:t>,               =31</a:t>
            </a:r>
          </a:p>
          <a:p>
            <a:r>
              <a:rPr lang="en-US" sz="2800" dirty="0" err="1" smtClean="0"/>
              <a:t>শ্রেণি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ব্যাবধান,h</a:t>
            </a:r>
            <a:r>
              <a:rPr lang="en-US" sz="2800" dirty="0" smtClean="0"/>
              <a:t>=10</a:t>
            </a:r>
          </a:p>
          <a:p>
            <a:r>
              <a:rPr lang="en-US" sz="2800" dirty="0" err="1" smtClean="0"/>
              <a:t>Fc</a:t>
            </a:r>
            <a:r>
              <a:rPr lang="en-US" sz="2800" dirty="0" smtClean="0"/>
              <a:t>=27</a:t>
            </a:r>
          </a:p>
          <a:p>
            <a:r>
              <a:rPr lang="en-US" sz="2800" dirty="0" smtClean="0"/>
              <a:t>Fm=24</a:t>
            </a:r>
          </a:p>
          <a:p>
            <a:r>
              <a:rPr lang="en-US" sz="2800" dirty="0" smtClean="0"/>
              <a:t>n=84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464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আমরা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জানি</a:t>
            </a:r>
            <a:r>
              <a:rPr lang="en-US" sz="3200" dirty="0" smtClean="0"/>
              <a:t>,</a:t>
            </a:r>
          </a:p>
          <a:p>
            <a:r>
              <a:rPr lang="en-US" sz="3200" dirty="0" err="1" smtClean="0"/>
              <a:t>মধ্যক</a:t>
            </a:r>
            <a:r>
              <a:rPr lang="en-US" sz="3200" dirty="0" smtClean="0"/>
              <a:t>=L+(n/2-Fc)*h/Fm</a:t>
            </a:r>
          </a:p>
          <a:p>
            <a:r>
              <a:rPr lang="en-US" sz="3200" dirty="0" smtClean="0"/>
              <a:t>=31+(84/2-27) *10/24</a:t>
            </a:r>
          </a:p>
          <a:p>
            <a:r>
              <a:rPr lang="en-US" sz="3200" dirty="0" smtClean="0"/>
              <a:t>=31+(42-27)*10/24</a:t>
            </a:r>
          </a:p>
          <a:p>
            <a:r>
              <a:rPr lang="en-US" sz="3200" dirty="0" smtClean="0"/>
              <a:t>=31+15*10/24</a:t>
            </a:r>
          </a:p>
          <a:p>
            <a:r>
              <a:rPr lang="en-US" sz="3200" dirty="0" smtClean="0"/>
              <a:t>=31+150/24</a:t>
            </a:r>
          </a:p>
          <a:p>
            <a:r>
              <a:rPr lang="en-US" sz="3200" dirty="0" smtClean="0"/>
              <a:t>=31+6.25</a:t>
            </a:r>
          </a:p>
          <a:p>
            <a:r>
              <a:rPr lang="en-US" sz="3200" dirty="0" smtClean="0"/>
              <a:t>=37.25 (</a:t>
            </a:r>
            <a:r>
              <a:rPr lang="en-US" sz="3200" dirty="0" err="1" smtClean="0"/>
              <a:t>প্রায়</a:t>
            </a:r>
            <a:r>
              <a:rPr lang="en-US" sz="3200" dirty="0" smtClean="0"/>
              <a:t> 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371600"/>
          <a:ext cx="7518400" cy="1071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4458"/>
                <a:gridCol w="643094"/>
                <a:gridCol w="801848"/>
                <a:gridCol w="939800"/>
                <a:gridCol w="939800"/>
                <a:gridCol w="939800"/>
                <a:gridCol w="939800"/>
                <a:gridCol w="939800"/>
              </a:tblGrid>
              <a:tr h="7010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শ্রেণি</a:t>
                      </a:r>
                      <a:r>
                        <a:rPr lang="en-US" b="0" u="sng" baseline="0" dirty="0" smtClean="0"/>
                        <a:t> </a:t>
                      </a:r>
                      <a:r>
                        <a:rPr lang="en-US" b="0" u="sng" baseline="0" dirty="0" err="1" smtClean="0"/>
                        <a:t>সংখ্যা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21-25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36-40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</a:t>
                      </a:r>
                      <a:r>
                        <a:rPr lang="en-US" baseline="0" dirty="0" err="1" smtClean="0"/>
                        <a:t>সংখ্যা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2286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4000" dirty="0" err="1" smtClean="0"/>
              <a:t>দলীয়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কাজঃ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5052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মধ্যক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নির্ণয়ের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সারণি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প্রস্তুত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r>
              <a:rPr lang="en-US" sz="4400" dirty="0" smtClean="0"/>
              <a:t>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794</TotalTime>
  <Words>226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Computer</cp:lastModifiedBy>
  <cp:revision>48</cp:revision>
  <dcterms:created xsi:type="dcterms:W3CDTF">2021-11-01T17:18:23Z</dcterms:created>
  <dcterms:modified xsi:type="dcterms:W3CDTF">2021-11-05T04:47:40Z</dcterms:modified>
</cp:coreProperties>
</file>