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8F5AA-3E35-40D2-92C5-BDECDF2BEBE9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674F5-A329-4603-BF1C-EF9F5C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5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21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3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3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7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05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9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53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2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00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8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87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32000">
              <a:srgbClr val="00B0F0"/>
            </a:gs>
            <a:gs pos="62000">
              <a:srgbClr val="FFFF00"/>
            </a:gs>
            <a:gs pos="95000">
              <a:srgbClr val="00B05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76F039-BDD4-4A3B-9B3A-126E40D3B62B}" type="datetimeFigureOut">
              <a:rPr lang="en-US" smtClean="0"/>
              <a:t>10-Nov-21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E86A342-CEDB-41B8-82AC-BD1A7BE38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6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122" y="3644899"/>
            <a:ext cx="1152525" cy="153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963148" y="3644899"/>
            <a:ext cx="1216232" cy="15367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16" y="494210"/>
            <a:ext cx="6154964" cy="535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7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8.33333E-7 7.40741E-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29" t="21437" r="3204" b="23104"/>
          <a:stretch/>
        </p:blipFill>
        <p:spPr>
          <a:xfrm>
            <a:off x="1905001" y="1543403"/>
            <a:ext cx="4016327" cy="435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172200" y="1181809"/>
            <a:ext cx="42862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On the other hand , Bithi is a quiet person. She doesn’t like running or swimming. She enjoys reading. She especially loves stories about other countries.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1" y="228601"/>
            <a:ext cx="1840881" cy="1314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3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2146E-6 L 0.78264 0.0041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13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1" r="19554" b="31508"/>
          <a:stretch/>
        </p:blipFill>
        <p:spPr>
          <a:xfrm>
            <a:off x="3504027" y="1116843"/>
            <a:ext cx="5106574" cy="49762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234456"/>
            <a:ext cx="8609428" cy="646331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Open your EFT book at page 86.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210" y="5029201"/>
            <a:ext cx="1008591" cy="1089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5029201"/>
            <a:ext cx="1008591" cy="10892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0010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0573521-BEF3-49C4-910F-7D3978C6A4BE}"/>
              </a:ext>
            </a:extLst>
          </p:cNvPr>
          <p:cNvSpPr txBox="1"/>
          <p:nvPr/>
        </p:nvSpPr>
        <p:spPr>
          <a:xfrm>
            <a:off x="1757721" y="206514"/>
            <a:ext cx="86801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1757721" y="5791200"/>
            <a:ext cx="86801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Arial Narrow" panose="020B0606020202030204" pitchFamily="34" charset="0"/>
                <a:cs typeface="NikoshBAN" panose="02000000000000000000" pitchFamily="2" charset="0"/>
              </a:rPr>
              <a:t>Read the text in pair</a:t>
            </a:r>
            <a:r>
              <a:rPr lang="en-US" sz="2800" b="1" dirty="0">
                <a:latin typeface="Arial Narrow" panose="020B0606020202030204" pitchFamily="34" charset="0"/>
                <a:cs typeface="NikoshBAN" panose="02000000000000000000" pitchFamily="2" charset="0"/>
              </a:rPr>
              <a:t>. One </a:t>
            </a:r>
            <a:r>
              <a:rPr lang="en-US" sz="2800" b="1" dirty="0">
                <a:latin typeface="Arial Narrow" panose="020B0606020202030204" pitchFamily="34" charset="0"/>
                <a:cs typeface="NikoshBAN" panose="02000000000000000000" pitchFamily="2" charset="0"/>
              </a:rPr>
              <a:t>will read </a:t>
            </a:r>
            <a:r>
              <a:rPr lang="en-US" sz="2800" b="1" dirty="0">
                <a:latin typeface="Arial Narrow" panose="020B0606020202030204" pitchFamily="34" charset="0"/>
                <a:cs typeface="NikoshBAN" panose="02000000000000000000" pitchFamily="2" charset="0"/>
              </a:rPr>
              <a:t>and other </a:t>
            </a:r>
            <a:r>
              <a:rPr lang="en-US" sz="2800" b="1" dirty="0">
                <a:latin typeface="Arial Narrow" panose="020B0606020202030204" pitchFamily="34" charset="0"/>
                <a:cs typeface="NikoshBAN" panose="02000000000000000000" pitchFamily="2" charset="0"/>
              </a:rPr>
              <a:t>will listen.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990600"/>
            <a:ext cx="7620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5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726" y="1695158"/>
            <a:ext cx="4062047" cy="3334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729" t="21437" r="3204" b="23104"/>
          <a:stretch/>
        </p:blipFill>
        <p:spPr>
          <a:xfrm>
            <a:off x="6345702" y="1702191"/>
            <a:ext cx="4016327" cy="3334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752601" y="228601"/>
            <a:ext cx="8609428" cy="1200329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itchFamily="34" charset="0"/>
                <a:cs typeface="Arial" pitchFamily="34" charset="0"/>
              </a:rPr>
              <a:t>Read again. Write the correct name under each picture.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79737" y="5358143"/>
            <a:ext cx="2148253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Bithi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8401" y="5342543"/>
            <a:ext cx="2331719" cy="76944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itchFamily="34" charset="0"/>
                <a:cs typeface="Arial" pitchFamily="34" charset="0"/>
              </a:rPr>
              <a:t>Laila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869" y="304800"/>
            <a:ext cx="8655531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Vocabulary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271" y="4447485"/>
            <a:ext cx="2499522" cy="8036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</a:rPr>
              <a:t>Quiet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92468" y="4372019"/>
            <a:ext cx="1893863" cy="759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</a:rPr>
              <a:t>Silent</a:t>
            </a:r>
            <a:endParaRPr lang="en-US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49913" y="3500857"/>
            <a:ext cx="2499522" cy="7596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</a:rPr>
              <a:t>T</a:t>
            </a:r>
            <a:r>
              <a:rPr lang="en-US" sz="3200" b="1" dirty="0">
                <a:ln w="0"/>
                <a:solidFill>
                  <a:schemeClr val="tx1"/>
                </a:solidFill>
              </a:rPr>
              <a:t>alkative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92468" y="3381419"/>
            <a:ext cx="1893863" cy="759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</a:rPr>
              <a:t>Chatty</a:t>
            </a:r>
            <a:endParaRPr lang="en-US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3651" y="2489733"/>
            <a:ext cx="2499522" cy="78018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</a:rPr>
              <a:t>Different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452021" y="2467019"/>
            <a:ext cx="1893863" cy="7596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</a:rPr>
              <a:t>Unlike</a:t>
            </a:r>
            <a:endParaRPr lang="en-US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653" y="1494711"/>
            <a:ext cx="2499522" cy="7596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</a:rPr>
              <a:t>Friend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452022" y="1494711"/>
            <a:ext cx="1893863" cy="8175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</a:rPr>
              <a:t>Pal</a:t>
            </a:r>
            <a:endParaRPr lang="en-US" sz="3200" b="1" dirty="0">
              <a:ln w="0"/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  <p:sp>
        <p:nvSpPr>
          <p:cNvPr id="24" name="Rounded Rectangle 23"/>
          <p:cNvSpPr/>
          <p:nvPr/>
        </p:nvSpPr>
        <p:spPr>
          <a:xfrm>
            <a:off x="5244243" y="4431738"/>
            <a:ext cx="1893863" cy="7596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</a:rPr>
              <a:t>শান্ত</a:t>
            </a:r>
            <a:endParaRPr lang="en-US" sz="3200" b="1" dirty="0">
              <a:ln w="0"/>
              <a:solidFill>
                <a:srgbClr val="7030A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244243" y="3441138"/>
            <a:ext cx="1893863" cy="7596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</a:rPr>
              <a:t>বাচাল</a:t>
            </a:r>
            <a:endParaRPr lang="en-US" sz="3200" b="1" dirty="0">
              <a:ln w="0"/>
              <a:solidFill>
                <a:srgbClr val="7030A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203796" y="2526738"/>
            <a:ext cx="1893863" cy="7596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</a:rPr>
              <a:t>ভিন্ন</a:t>
            </a:r>
            <a:endParaRPr lang="en-US" sz="3200" b="1" dirty="0">
              <a:ln w="0"/>
              <a:solidFill>
                <a:srgbClr val="7030A0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203797" y="1554430"/>
            <a:ext cx="1893863" cy="8175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7030A0"/>
                </a:solidFill>
              </a:rPr>
              <a:t>বন্ধু</a:t>
            </a:r>
            <a:endParaRPr lang="en-US" sz="3200" b="1" dirty="0">
              <a:ln w="0"/>
              <a:solidFill>
                <a:srgbClr val="7030A0"/>
              </a:solidFill>
            </a:endParaRPr>
          </a:p>
        </p:txBody>
      </p:sp>
      <p:sp>
        <p:nvSpPr>
          <p:cNvPr id="3" name="Striped Right Arrow 2"/>
          <p:cNvSpPr/>
          <p:nvPr/>
        </p:nvSpPr>
        <p:spPr>
          <a:xfrm>
            <a:off x="3657600" y="1727200"/>
            <a:ext cx="972457" cy="5271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Striped Right Arrow 31"/>
          <p:cNvSpPr/>
          <p:nvPr/>
        </p:nvSpPr>
        <p:spPr>
          <a:xfrm>
            <a:off x="7788612" y="1727200"/>
            <a:ext cx="972457" cy="5271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Striped Right Arrow 32"/>
          <p:cNvSpPr/>
          <p:nvPr/>
        </p:nvSpPr>
        <p:spPr>
          <a:xfrm>
            <a:off x="3657600" y="2699508"/>
            <a:ext cx="972457" cy="5271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Striped Right Arrow 33"/>
          <p:cNvSpPr/>
          <p:nvPr/>
        </p:nvSpPr>
        <p:spPr>
          <a:xfrm>
            <a:off x="7788612" y="2699508"/>
            <a:ext cx="972457" cy="5271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triped Right Arrow 34"/>
          <p:cNvSpPr/>
          <p:nvPr/>
        </p:nvSpPr>
        <p:spPr>
          <a:xfrm>
            <a:off x="3657600" y="3640755"/>
            <a:ext cx="972457" cy="5271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triped Right Arrow 35"/>
          <p:cNvSpPr/>
          <p:nvPr/>
        </p:nvSpPr>
        <p:spPr>
          <a:xfrm>
            <a:off x="7788612" y="3640755"/>
            <a:ext cx="972457" cy="5271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3657600" y="4555155"/>
            <a:ext cx="972457" cy="5271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>
            <a:off x="7788612" y="4555155"/>
            <a:ext cx="972457" cy="527167"/>
          </a:xfrm>
          <a:prstGeom prst="strip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3869" y="304800"/>
            <a:ext cx="8655531" cy="70788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Vocabulary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83517" y="2727417"/>
            <a:ext cx="1890075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</a:rPr>
              <a:t>Run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90236" y="4558321"/>
            <a:ext cx="2017485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0070C0"/>
                </a:solidFill>
              </a:rPr>
              <a:t>কর্মঠ</a:t>
            </a:r>
            <a:endParaRPr lang="en-US" sz="3200" b="1" dirty="0">
              <a:ln w="0"/>
              <a:solidFill>
                <a:srgbClr val="0070C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1868" y="3654688"/>
            <a:ext cx="1890075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</a:rPr>
              <a:t>Swim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283201" y="3692183"/>
            <a:ext cx="2017485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0070C0"/>
                </a:solidFill>
              </a:rPr>
              <a:t>সাঁতার</a:t>
            </a:r>
            <a:endParaRPr lang="en-US" sz="3200" b="1" dirty="0">
              <a:ln w="0"/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73529" y="2707667"/>
            <a:ext cx="2017485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0070C0"/>
                </a:solidFill>
              </a:rPr>
              <a:t>দৌড়</a:t>
            </a:r>
            <a:endParaRPr lang="en-US" sz="3200" b="1" dirty="0">
              <a:ln w="0"/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3516" y="4543295"/>
            <a:ext cx="1890075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</a:rPr>
              <a:t>Active</a:t>
            </a:r>
            <a:endParaRPr lang="en-US" sz="3200" b="1" dirty="0">
              <a:ln w="0"/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7400" y="1131357"/>
            <a:ext cx="1075138" cy="1161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600" y="1131357"/>
            <a:ext cx="1075138" cy="1161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8" name="Group 27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  <p:sp>
        <p:nvSpPr>
          <p:cNvPr id="33" name="Rounded Rectangle 32"/>
          <p:cNvSpPr/>
          <p:nvPr/>
        </p:nvSpPr>
        <p:spPr>
          <a:xfrm>
            <a:off x="9278260" y="4558321"/>
            <a:ext cx="2322279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</a:rPr>
              <a:t>Energetic</a:t>
            </a:r>
            <a:endParaRPr lang="en-US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271225" y="3692183"/>
            <a:ext cx="2322279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</a:rPr>
              <a:t>Bath</a:t>
            </a:r>
            <a:endParaRPr lang="en-US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261553" y="2707667"/>
            <a:ext cx="2322279" cy="7596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0"/>
                <a:solidFill>
                  <a:srgbClr val="FF0000"/>
                </a:solidFill>
              </a:rPr>
              <a:t>Track</a:t>
            </a:r>
            <a:endParaRPr lang="en-US" sz="32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36" name="Striped Right Arrow 35"/>
          <p:cNvSpPr/>
          <p:nvPr/>
        </p:nvSpPr>
        <p:spPr>
          <a:xfrm>
            <a:off x="3387332" y="2843661"/>
            <a:ext cx="972457" cy="5271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3387332" y="3787178"/>
            <a:ext cx="972457" cy="5271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>
            <a:off x="3387332" y="4688695"/>
            <a:ext cx="972457" cy="52716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Striped Right Arrow 38"/>
          <p:cNvSpPr/>
          <p:nvPr/>
        </p:nvSpPr>
        <p:spPr>
          <a:xfrm>
            <a:off x="7978913" y="2843661"/>
            <a:ext cx="972457" cy="527167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Striped Right Arrow 39"/>
          <p:cNvSpPr/>
          <p:nvPr/>
        </p:nvSpPr>
        <p:spPr>
          <a:xfrm>
            <a:off x="7978913" y="3787178"/>
            <a:ext cx="972457" cy="527167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Striped Right Arrow 40"/>
          <p:cNvSpPr/>
          <p:nvPr/>
        </p:nvSpPr>
        <p:spPr>
          <a:xfrm>
            <a:off x="7978913" y="4688695"/>
            <a:ext cx="972457" cy="527167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8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">
        <p14:warp dir="in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372" y="304801"/>
            <a:ext cx="85997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Fill in the blanks.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1219201"/>
            <a:ext cx="8599714" cy="44012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dirty="0" err="1">
                <a:solidFill>
                  <a:srgbClr val="0070C0"/>
                </a:solidFill>
              </a:rPr>
              <a:t>Laila</a:t>
            </a:r>
            <a:r>
              <a:rPr lang="en-US" sz="4000" dirty="0">
                <a:solidFill>
                  <a:srgbClr val="0070C0"/>
                </a:solidFill>
              </a:rPr>
              <a:t> and Bithi are ………………….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 err="1">
                <a:solidFill>
                  <a:srgbClr val="0070C0"/>
                </a:solidFill>
              </a:rPr>
              <a:t>Bithi</a:t>
            </a:r>
            <a:r>
              <a:rPr lang="en-US" sz="4000" dirty="0">
                <a:solidFill>
                  <a:srgbClr val="0070C0"/>
                </a:solidFill>
              </a:rPr>
              <a:t> is a ……………. person.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rgbClr val="0070C0"/>
                </a:solidFill>
              </a:rPr>
              <a:t>She doesn’t ……….. running or swimming.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rgbClr val="0070C0"/>
                </a:solidFill>
              </a:rPr>
              <a:t>She ……………… reading.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rgbClr val="0070C0"/>
                </a:solidFill>
              </a:rPr>
              <a:t>She ……………… stories about other countries.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19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372" y="304801"/>
            <a:ext cx="85997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Fill in the blanks.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372" y="1452994"/>
            <a:ext cx="8599714" cy="440120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rgbClr val="7030A0"/>
                </a:solidFill>
              </a:rPr>
              <a:t>Laila and Bithi are ………………….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rgbClr val="7030A0"/>
                </a:solidFill>
              </a:rPr>
              <a:t>Bithi is a ……………. person.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rgbClr val="7030A0"/>
                </a:solidFill>
              </a:rPr>
              <a:t>She doesn’t ……….. running or swimming.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rgbClr val="7030A0"/>
                </a:solidFill>
              </a:rPr>
              <a:t>She ……………… reading.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dirty="0">
                <a:solidFill>
                  <a:srgbClr val="7030A0"/>
                </a:solidFill>
              </a:rPr>
              <a:t>She ……………… stories about other countries.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00" y="1349514"/>
            <a:ext cx="16321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friends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1882914"/>
            <a:ext cx="1263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quiet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7797" y="2516214"/>
            <a:ext cx="8894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like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8601" y="3762231"/>
            <a:ext cx="15284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enjoys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13778" y="4343400"/>
            <a:ext cx="12530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loves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843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3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0"/>
                            </p:stCondLst>
                            <p:childTnLst>
                              <p:par>
                                <p:cTn id="33" presetID="3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2" y="279970"/>
            <a:ext cx="8686799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capital letters in the following sentences: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2" y="1600200"/>
            <a:ext cx="8686799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1. </a:t>
            </a:r>
            <a:r>
              <a:rPr lang="en-US" sz="4800" dirty="0" err="1"/>
              <a:t>laila</a:t>
            </a:r>
            <a:r>
              <a:rPr lang="en-US" sz="4800" dirty="0"/>
              <a:t> and </a:t>
            </a:r>
            <a:r>
              <a:rPr lang="en-US" sz="4800" dirty="0" err="1"/>
              <a:t>bithi</a:t>
            </a:r>
            <a:r>
              <a:rPr lang="en-US" sz="4800" dirty="0"/>
              <a:t> are friends.</a:t>
            </a:r>
          </a:p>
          <a:p>
            <a:r>
              <a:rPr lang="en-US" sz="4800" dirty="0"/>
              <a:t>2. </a:t>
            </a:r>
            <a:r>
              <a:rPr lang="en-US" sz="4800" dirty="0" err="1"/>
              <a:t>laila</a:t>
            </a:r>
            <a:r>
              <a:rPr lang="en-US" sz="4800" dirty="0"/>
              <a:t> likes to run in the park.</a:t>
            </a:r>
          </a:p>
          <a:p>
            <a:r>
              <a:rPr lang="en-US" sz="4800" dirty="0"/>
              <a:t>3. </a:t>
            </a:r>
            <a:r>
              <a:rPr lang="en-US" sz="4800" dirty="0" err="1"/>
              <a:t>bithi</a:t>
            </a:r>
            <a:r>
              <a:rPr lang="en-US" sz="4800" dirty="0"/>
              <a:t> is a quiet person. </a:t>
            </a:r>
          </a:p>
          <a:p>
            <a:r>
              <a:rPr lang="en-US" sz="4800" dirty="0"/>
              <a:t>4. </a:t>
            </a:r>
            <a:r>
              <a:rPr lang="en-US" sz="4800" dirty="0" err="1"/>
              <a:t>bithi</a:t>
            </a:r>
            <a:r>
              <a:rPr lang="en-US" sz="4800" dirty="0"/>
              <a:t> enjoys reading.</a:t>
            </a:r>
          </a:p>
          <a:p>
            <a:r>
              <a:rPr lang="en-US" sz="4800" dirty="0"/>
              <a:t>5. </a:t>
            </a:r>
            <a:r>
              <a:rPr lang="en-US" sz="4800" dirty="0" err="1"/>
              <a:t>laila</a:t>
            </a:r>
            <a:r>
              <a:rPr lang="en-US" sz="4800" dirty="0"/>
              <a:t> is very active.</a:t>
            </a:r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774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30" y="279970"/>
            <a:ext cx="11727544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Use capital letters in the following sentences: </a:t>
            </a: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(match your answers)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2602" y="1752600"/>
            <a:ext cx="8686799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/>
              <a:t>1. </a:t>
            </a:r>
            <a:r>
              <a:rPr lang="en-US" sz="4800" dirty="0">
                <a:solidFill>
                  <a:srgbClr val="0070C0"/>
                </a:solidFill>
              </a:rPr>
              <a:t>L</a:t>
            </a:r>
            <a:r>
              <a:rPr lang="en-US" sz="4800" dirty="0"/>
              <a:t>aila and </a:t>
            </a:r>
            <a:r>
              <a:rPr lang="en-US" sz="4800" dirty="0">
                <a:solidFill>
                  <a:srgbClr val="0070C0"/>
                </a:solidFill>
              </a:rPr>
              <a:t>B</a:t>
            </a:r>
            <a:r>
              <a:rPr lang="en-US" sz="4800" dirty="0"/>
              <a:t>ithi are friends.</a:t>
            </a:r>
          </a:p>
          <a:p>
            <a:r>
              <a:rPr lang="en-US" sz="4800" dirty="0"/>
              <a:t>2. </a:t>
            </a:r>
            <a:r>
              <a:rPr lang="en-US" sz="4800" dirty="0">
                <a:solidFill>
                  <a:srgbClr val="0070C0"/>
                </a:solidFill>
              </a:rPr>
              <a:t>L</a:t>
            </a:r>
            <a:r>
              <a:rPr lang="en-US" sz="4800" dirty="0"/>
              <a:t>aila likes to run in the park.</a:t>
            </a:r>
          </a:p>
          <a:p>
            <a:r>
              <a:rPr lang="en-US" sz="4800" dirty="0"/>
              <a:t>3. </a:t>
            </a:r>
            <a:r>
              <a:rPr lang="en-US" sz="4800" dirty="0">
                <a:solidFill>
                  <a:srgbClr val="0070C0"/>
                </a:solidFill>
              </a:rPr>
              <a:t>B</a:t>
            </a:r>
            <a:r>
              <a:rPr lang="en-US" sz="4800" dirty="0"/>
              <a:t>ithi is a quiet person. </a:t>
            </a:r>
          </a:p>
          <a:p>
            <a:r>
              <a:rPr lang="en-US" sz="4800" dirty="0"/>
              <a:t>4. </a:t>
            </a:r>
            <a:r>
              <a:rPr lang="en-US" sz="4800" dirty="0">
                <a:solidFill>
                  <a:srgbClr val="0070C0"/>
                </a:solidFill>
              </a:rPr>
              <a:t>B</a:t>
            </a:r>
            <a:r>
              <a:rPr lang="en-US" sz="4800" dirty="0"/>
              <a:t>ithi enjoys reading.</a:t>
            </a:r>
          </a:p>
          <a:p>
            <a:r>
              <a:rPr lang="en-US" sz="4800" dirty="0"/>
              <a:t>5. </a:t>
            </a:r>
            <a:r>
              <a:rPr lang="en-US" sz="4800" dirty="0">
                <a:solidFill>
                  <a:srgbClr val="0070C0"/>
                </a:solidFill>
              </a:rPr>
              <a:t>L</a:t>
            </a:r>
            <a:r>
              <a:rPr lang="en-US" sz="4800" dirty="0"/>
              <a:t>aila is very active.</a:t>
            </a:r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432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2"/>
          <p:cNvSpPr txBox="1"/>
          <p:nvPr/>
        </p:nvSpPr>
        <p:spPr>
          <a:xfrm>
            <a:off x="537029" y="2412087"/>
            <a:ext cx="6114143" cy="2677656"/>
          </a:xfrm>
          <a:prstGeom prst="rect">
            <a:avLst/>
          </a:prstGeom>
          <a:solidFill>
            <a:srgbClr val="DFFAA4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sz="2400" dirty="0">
                <a:ln w="0"/>
                <a:solidFill>
                  <a:schemeClr val="tx1"/>
                </a:solidFill>
              </a:rPr>
              <a:t>Md. Rafiqul Hasan</a:t>
            </a:r>
            <a:endParaRPr sz="2400" dirty="0">
              <a:ln w="0"/>
              <a:solidFill>
                <a:schemeClr val="tx1"/>
              </a:solidFill>
            </a:endParaRPr>
          </a:p>
          <a:p>
            <a:pPr algn="l"/>
            <a:r>
              <a:rPr lang="en-US" sz="2400" b="0" dirty="0">
                <a:ln w="0"/>
                <a:solidFill>
                  <a:schemeClr val="tx1"/>
                </a:solidFill>
              </a:rPr>
              <a:t>Assistant Teacher</a:t>
            </a:r>
            <a:endParaRPr sz="2400" b="0" dirty="0">
              <a:ln w="0"/>
              <a:solidFill>
                <a:schemeClr val="tx1"/>
              </a:solidFill>
            </a:endParaRPr>
          </a:p>
          <a:p>
            <a:pPr algn="l"/>
            <a:r>
              <a:rPr lang="en-US" sz="2400" b="0" dirty="0">
                <a:ln w="0"/>
                <a:solidFill>
                  <a:schemeClr val="tx1"/>
                </a:solidFill>
              </a:rPr>
              <a:t>Khonkarkhil Government Primary </a:t>
            </a:r>
            <a:r>
              <a:rPr lang="en-US" sz="2400" b="0" dirty="0">
                <a:ln w="0"/>
                <a:solidFill>
                  <a:schemeClr val="tx1"/>
                </a:solidFill>
              </a:rPr>
              <a:t>School, Sadar</a:t>
            </a:r>
            <a:r>
              <a:rPr lang="en-US" sz="2400" b="0" dirty="0">
                <a:ln w="0"/>
                <a:solidFill>
                  <a:schemeClr val="tx1"/>
                </a:solidFill>
              </a:rPr>
              <a:t>, Cox's Bazar</a:t>
            </a:r>
            <a:r>
              <a:rPr lang="en-US" sz="2400" b="0" dirty="0">
                <a:ln w="0"/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en-US" sz="2400" b="0" dirty="0">
                <a:ln w="0"/>
                <a:solidFill>
                  <a:schemeClr val="tx1"/>
                </a:solidFill>
              </a:rPr>
              <a:t>email:</a:t>
            </a:r>
          </a:p>
          <a:p>
            <a:pPr algn="l"/>
            <a:r>
              <a:rPr lang="en-US" sz="2400" b="0" dirty="0">
                <a:ln w="0"/>
                <a:solidFill>
                  <a:schemeClr val="tx1"/>
                </a:solidFill>
              </a:rPr>
              <a:t>rafiquecox1@gmail.com</a:t>
            </a:r>
          </a:p>
          <a:p>
            <a:pPr algn="l"/>
            <a:r>
              <a:rPr lang="en-US" sz="2400" b="0" dirty="0">
                <a:ln w="0"/>
                <a:solidFill>
                  <a:schemeClr val="tx1"/>
                </a:solidFill>
              </a:rPr>
              <a:t>mobile: 01815 605 444</a:t>
            </a:r>
            <a:endParaRPr sz="2400" b="0" dirty="0">
              <a:ln w="0"/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09386" y="355229"/>
            <a:ext cx="4841786" cy="144655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</a:rPr>
              <a:t>Teacher’s introduction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974" y="2017486"/>
            <a:ext cx="3257426" cy="362131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596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44398" y="3242608"/>
            <a:ext cx="8523514" cy="19389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Write 5 sentences about your friend.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861458" y="234086"/>
            <a:ext cx="8523514" cy="7078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Home work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1497" y="1386115"/>
            <a:ext cx="1589315" cy="1716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1" name="Group 10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9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  <p:sndAc>
          <p:stSnd>
            <p:snd r:embed="rId2" name="applause.wav"/>
          </p:stSnd>
        </p:sndAc>
      </p:transition>
    </mc:Choice>
    <mc:Fallback xmlns="">
      <p:transition spd="slow" advTm="3000">
        <p:fad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1793493" y="5608427"/>
            <a:ext cx="8612435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FF0000"/>
                </a:solidFill>
              </a:rPr>
              <a:t>That's all for today</a:t>
            </a:r>
            <a:endParaRPr lang="en-US" sz="4400" b="1" dirty="0">
              <a:ln w="0"/>
              <a:solidFill>
                <a:srgbClr val="FF0000"/>
              </a:solidFill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768471" y="228601"/>
            <a:ext cx="8637457" cy="769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ln w="0"/>
                <a:solidFill>
                  <a:srgbClr val="0070C0"/>
                </a:solidFill>
              </a:rPr>
              <a:t>See you tomorrow</a:t>
            </a:r>
            <a:endParaRPr lang="en-US" sz="4400" b="1" dirty="0">
              <a:ln w="0"/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47" y="1164771"/>
            <a:ext cx="5953125" cy="447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7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386" y="2057400"/>
            <a:ext cx="2838814" cy="3444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181600" y="2256029"/>
            <a:ext cx="6487886" cy="30469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Class: Five</a:t>
            </a:r>
          </a:p>
          <a:p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Subject: English</a:t>
            </a:r>
          </a:p>
          <a:p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Unit: 22 (Completing forms)</a:t>
            </a:r>
          </a:p>
          <a:p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Lesson: 1-2</a:t>
            </a:r>
          </a:p>
          <a:p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Activity: A and B</a:t>
            </a:r>
          </a:p>
          <a:p>
            <a:r>
              <a:rPr lang="en-US" sz="3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Page: 86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386" y="355229"/>
            <a:ext cx="4841786" cy="144655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</a:rPr>
              <a:t>Lesson’s introduction</a:t>
            </a:r>
            <a:endParaRPr lang="en-US" sz="44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21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14:window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1" y="1143000"/>
            <a:ext cx="11221902" cy="42473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Arial Narrow" panose="020B0606020202030204" pitchFamily="34" charset="0"/>
              </a:rPr>
              <a:t>Listening: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1.3.1 recognize which words in a sentence are stressed.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3.4.1 understand statements made by the teacher and students.</a:t>
            </a:r>
          </a:p>
          <a:p>
            <a:r>
              <a:rPr lang="en-US" sz="3000" dirty="0">
                <a:solidFill>
                  <a:srgbClr val="FF0000"/>
                </a:solidFill>
                <a:latin typeface="Arial Narrow" panose="020B0606020202030204" pitchFamily="34" charset="0"/>
              </a:rPr>
              <a:t>Speaking: 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6.2.1 talk about people, objects, events etc.</a:t>
            </a:r>
          </a:p>
          <a:p>
            <a:r>
              <a:rPr lang="en-US" sz="3000" dirty="0">
                <a:solidFill>
                  <a:srgbClr val="FF0000"/>
                </a:solidFill>
                <a:latin typeface="Arial Narrow" panose="020B0606020202030204" pitchFamily="34" charset="0"/>
              </a:rPr>
              <a:t>Reading: 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1.7.1 read paragraph, dialogues, stories, letter and other texts.</a:t>
            </a:r>
          </a:p>
          <a:p>
            <a:r>
              <a:rPr lang="en-US" sz="3000" dirty="0">
                <a:solidFill>
                  <a:srgbClr val="FF0000"/>
                </a:solidFill>
                <a:latin typeface="Arial Narrow" panose="020B0606020202030204" pitchFamily="34" charset="0"/>
              </a:rPr>
              <a:t>Writing: </a:t>
            </a:r>
          </a:p>
          <a:p>
            <a:r>
              <a:rPr lang="en-US" sz="3000" dirty="0">
                <a:latin typeface="Arial Narrow" panose="020B0606020202030204" pitchFamily="34" charset="0"/>
              </a:rPr>
              <a:t>6.1.2 use capital letters for proper nouns.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09387" y="228601"/>
            <a:ext cx="8619129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solidFill>
                  <a:schemeClr val="tx1"/>
                </a:solidFill>
              </a:rPr>
              <a:t>Learning outcomes</a:t>
            </a:r>
            <a:endParaRPr lang="en-US" sz="44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2229" y="5733139"/>
            <a:ext cx="11727542" cy="885825"/>
            <a:chOff x="286986" y="5486272"/>
            <a:chExt cx="11643757" cy="111442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8940800" y="5486272"/>
              <a:ext cx="2989943" cy="1114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5950857" y="5486272"/>
              <a:ext cx="2989943" cy="11144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3044701" y="5486272"/>
              <a:ext cx="2989943" cy="11144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349" r="8650"/>
            <a:stretch/>
          </p:blipFill>
          <p:spPr>
            <a:xfrm>
              <a:off x="286986" y="5486272"/>
              <a:ext cx="2989943" cy="1114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153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conveyor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30202"/>
            <a:ext cx="8686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Let’s enjoy </a:t>
            </a:r>
            <a:r>
              <a:rPr lang="en-US" sz="4800" b="1"/>
              <a:t>a video</a:t>
            </a:r>
            <a:endParaRPr lang="en-US" sz="4800" b="1" dirty="0"/>
          </a:p>
        </p:txBody>
      </p:sp>
      <p:pic>
        <p:nvPicPr>
          <p:cNvPr id="5" name="Good Morning Song - Songs for Kids - Morni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1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8344" y="1306653"/>
            <a:ext cx="11382828" cy="509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3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00">
        <p14:prism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">
            <a:extLst>
              <a:ext uri="{FF2B5EF4-FFF2-40B4-BE49-F238E27FC236}">
                <a16:creationId xmlns:a16="http://schemas.microsoft.com/office/drawing/2014/main" id="{06404BA2-F51E-4EB7-9EF7-16683BDB002F}"/>
              </a:ext>
            </a:extLst>
          </p:cNvPr>
          <p:cNvSpPr txBox="1"/>
          <p:nvPr/>
        </p:nvSpPr>
        <p:spPr>
          <a:xfrm>
            <a:off x="1930662" y="293693"/>
            <a:ext cx="8440158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Reading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86972" y="1070927"/>
            <a:ext cx="10218802" cy="5177474"/>
            <a:chOff x="406662" y="1070926"/>
            <a:chExt cx="8331419" cy="535890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662" y="1070926"/>
              <a:ext cx="8331419" cy="535890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21" r="19554" b="31508"/>
            <a:stretch/>
          </p:blipFill>
          <p:spPr>
            <a:xfrm>
              <a:off x="5943600" y="1295400"/>
              <a:ext cx="2276899" cy="20346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999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8DD1E3-591E-4CD5-9CE9-D9B00D3EEB85}"/>
              </a:ext>
            </a:extLst>
          </p:cNvPr>
          <p:cNvSpPr txBox="1"/>
          <p:nvPr/>
        </p:nvSpPr>
        <p:spPr>
          <a:xfrm>
            <a:off x="1809751" y="152401"/>
            <a:ext cx="857249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Arial Narrow" pitchFamily="34" charset="0"/>
                <a:cs typeface="NikoshBAN" pitchFamily="2" charset="0"/>
              </a:rPr>
              <a:t>Silent Reading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0" y="1158240"/>
            <a:ext cx="8572499" cy="51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5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000">
        <p14:prism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62311" y="4800600"/>
            <a:ext cx="8587468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 Narrow" pitchFamily="34" charset="0"/>
              </a:rPr>
              <a:t>Laila and Bithi are friends. But they are very different.</a:t>
            </a:r>
            <a:endParaRPr lang="en-US" sz="4400" dirty="0">
              <a:latin typeface="Arial Narrow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83093" y="367002"/>
            <a:ext cx="3086780" cy="4033627"/>
            <a:chOff x="266019" y="1751350"/>
            <a:chExt cx="3086780" cy="40336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3599" t="33108" r="30925" b="25632"/>
            <a:stretch/>
          </p:blipFill>
          <p:spPr>
            <a:xfrm>
              <a:off x="266020" y="1751350"/>
              <a:ext cx="3086779" cy="3407229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266019" y="5138646"/>
              <a:ext cx="3086779" cy="64633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/>
                <a:t>Laila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622455" y="422704"/>
            <a:ext cx="2727325" cy="3977924"/>
            <a:chOff x="6098454" y="422704"/>
            <a:chExt cx="2727325" cy="39779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4126" t="31616" r="3346" b="25632"/>
            <a:stretch/>
          </p:blipFill>
          <p:spPr>
            <a:xfrm>
              <a:off x="6098454" y="422704"/>
              <a:ext cx="2727325" cy="3387296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098454" y="3754297"/>
              <a:ext cx="2727325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3600" b="1" dirty="0"/>
                <a:t>Bithi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17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00">
        <p14:prism isContent="1" isInverted="1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668" y="328698"/>
            <a:ext cx="4062047" cy="3875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790" y="328698"/>
            <a:ext cx="4310210" cy="3856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66668" y="4375053"/>
            <a:ext cx="8629190" cy="15696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Laila likes to run in the park and swim . She is very active. She also likes to talk. Her mother says ,” oh, Laila! You’re so talkative.”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13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Custom 7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nset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26</TotalTime>
  <Words>447</Words>
  <Application>Microsoft Office PowerPoint</Application>
  <PresentationFormat>Widescreen</PresentationFormat>
  <Paragraphs>95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Arial Unicode MS</vt:lpstr>
      <vt:lpstr>Calibri</vt:lpstr>
      <vt:lpstr>Corbel</vt:lpstr>
      <vt:lpstr>NikoshBAN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7</cp:revision>
  <dcterms:created xsi:type="dcterms:W3CDTF">2021-11-10T15:10:54Z</dcterms:created>
  <dcterms:modified xsi:type="dcterms:W3CDTF">2021-11-10T15:36:57Z</dcterms:modified>
</cp:coreProperties>
</file>