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83" r:id="rId9"/>
    <p:sldId id="273" r:id="rId10"/>
    <p:sldId id="267" r:id="rId11"/>
    <p:sldId id="276" r:id="rId12"/>
    <p:sldId id="268" r:id="rId13"/>
    <p:sldId id="279" r:id="rId14"/>
    <p:sldId id="280" r:id="rId15"/>
    <p:sldId id="285" r:id="rId16"/>
    <p:sldId id="281" r:id="rId17"/>
    <p:sldId id="282" r:id="rId18"/>
    <p:sldId id="284" r:id="rId19"/>
    <p:sldId id="286" r:id="rId20"/>
    <p:sldId id="277" r:id="rId21"/>
    <p:sldId id="278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9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6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6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5FF4-D1C4-4989-8491-D29A161B41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105508"/>
            <a:ext cx="12027877" cy="6623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70339" y="58617"/>
            <a:ext cx="12027877" cy="66938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7520" y="259307"/>
            <a:ext cx="7656394" cy="900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 প্রকারভেদ-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529913" y="1140793"/>
            <a:ext cx="626538" cy="66507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01503" y="1852726"/>
            <a:ext cx="8488907" cy="834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 প্রধানত দু প্রকার: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979720" y="2611544"/>
            <a:ext cx="552430" cy="836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368275" y="2611544"/>
            <a:ext cx="552430" cy="8362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6686" y="3369111"/>
            <a:ext cx="4244554" cy="7302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বাংলা সন্ধি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87066" y="3369110"/>
            <a:ext cx="4037428" cy="730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ৎসম শব্দের সন্ধি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927586" y="4157794"/>
            <a:ext cx="756388" cy="836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460324" y="4201986"/>
            <a:ext cx="754925" cy="8503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6171" y="5052522"/>
            <a:ext cx="5509077" cy="1411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স্বরসন্ধি    (খ) ব্যঞ্জনসন্ধি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8565" y="5052521"/>
            <a:ext cx="6152691" cy="1411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খ)ব্যঞ্জনসন্ধ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গ)বিসর্গসন্ধি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5528" y="334700"/>
            <a:ext cx="818865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8491" y="1705969"/>
            <a:ext cx="11313994" cy="4572001"/>
          </a:xfrm>
          <a:prstGeom prst="rect">
            <a:avLst/>
          </a:pr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১ । সন্ধির ফলের কীসের সৃষ্টি হয়?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২ । কীভাবে নতুন ধ্বনির সৃষ্টি হয় 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৩। সন্ধি মোট কয় প্রকার ?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469" y="177422"/>
            <a:ext cx="10495128" cy="982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স্বরসন্ধি নিয়ে আলোচনা করব: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660" y="1514898"/>
            <a:ext cx="11791665" cy="519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 সঙ্গে স্বরধ্বনির মিলনে যে সন্ধি হয়,তাকে স্বরসন্ধি হয়।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পাঠ+আগার=পাঠাগার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নব+অন্ন=নবান্ন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দু’টিতে,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অ+আ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 মিলে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‘আ’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ধ্বনি হয়েছে।</a:t>
            </a: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5" y="2579427"/>
            <a:ext cx="4203509" cy="24429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3" y="2579427"/>
            <a:ext cx="4271749" cy="2442949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0739" y="300252"/>
            <a:ext cx="7042245" cy="1078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 গঠনের সূত্র ও উদাহরণ-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420" y="1467277"/>
            <a:ext cx="11832609" cy="470898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/আ +অ /আ ধ্বনির সন্ধি-</a:t>
            </a:r>
            <a:endParaRPr lang="as-IN" sz="3600" b="1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as-IN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en-US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অ = আ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নব</a:t>
            </a:r>
            <a:r>
              <a:rPr lang="en-US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নবান্ন,              আ+অ=আ      আশা+অতীত,</a:t>
            </a:r>
            <a:endParaRPr lang="bn-BD" sz="32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en-US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আ =আ    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জল</a:t>
            </a:r>
            <a:r>
              <a:rPr lang="en-US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আশয়</a:t>
            </a:r>
            <a:r>
              <a:rPr lang="en-US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জলাশয়,         আ+আ=আ    মহা+আশয়।</a:t>
            </a:r>
            <a:endParaRPr lang="en-US" sz="32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b="1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ঈ+ই / ঈ ধ্বনির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সন্ধি-</a:t>
            </a:r>
          </a:p>
          <a:p>
            <a:pPr lvl="0">
              <a:lnSpc>
                <a:spcPct val="150000"/>
              </a:lnSpc>
            </a:pPr>
            <a:r>
              <a:rPr lang="bn-BD" sz="2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ই+ই=ঈ     রবি+ইন্দ্র=রবীন্দ্র,                       ঈ+ই=ঈ    মহী+ইন্দ্র=মহীন্দ্র</a:t>
            </a:r>
          </a:p>
          <a:p>
            <a:pPr lvl="0"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ই+ঈ=ঈ    পরি+ঈক্ষা=পরীক্ষা,                    ঈ+ঈ=ঈ    শ্রী+ঈশ=শ্রীশ।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22" y="211667"/>
            <a:ext cx="11737074" cy="6555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উ/ঊ+উ/ঊ </a:t>
            </a:r>
            <a:r>
              <a:rPr lang="bn-BD" sz="3600" b="1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 সন্ধি-</a:t>
            </a:r>
            <a:endParaRPr lang="as-IN" sz="3600" b="1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as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উ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কটু 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কটূক্তি,             ঊ + উ=ঊ     বধূ +উৎসব</a:t>
            </a:r>
            <a:endParaRPr lang="bn-BD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উ 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ঊ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লঘু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লঘূর্মি,                 ঊ+ঊ=ঊ    ভূ+ঊর্ধ্ব=ভূর্ধ্ব।</a:t>
            </a:r>
          </a:p>
          <a:p>
            <a:pPr lvl="0">
              <a:lnSpc>
                <a:spcPct val="150000"/>
              </a:lnSpc>
            </a:pP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/আ+ই/ঈ ধ্বনির সন্ধি</a:t>
            </a:r>
            <a:r>
              <a:rPr lang="bn-BD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bn-BD" sz="4000" u="sng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অ+ই=এ</a:t>
            </a:r>
            <a:r>
              <a:rPr lang="bn-BD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স্ব+ইচ্ছা=স্বেচ্ছা                      আ+ই=এ        যথা+ইষ্ট=যথেষ্ট।              </a:t>
            </a:r>
          </a:p>
          <a:p>
            <a:pPr lvl="0">
              <a:lnSpc>
                <a:spcPct val="150000"/>
              </a:lnSpc>
            </a:pP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 /আ+উ/ঊ ধ্বনির সন্ধি-</a:t>
            </a:r>
          </a:p>
          <a:p>
            <a:pPr lvl="0">
              <a:lnSpc>
                <a:spcPct val="150000"/>
              </a:lnSpc>
            </a:pP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অ+উ=ও            সূর্য+উদয়=সূর্যোদয়,</a:t>
            </a:r>
          </a:p>
          <a:p>
            <a:pPr lvl="0">
              <a:lnSpc>
                <a:spcPct val="150000"/>
              </a:lnSpc>
            </a:pPr>
            <a:r>
              <a:rPr lang="bn-BD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আ+ঊ=ও            মহা+ঊর্মি=মহোর্মি।</a:t>
            </a:r>
          </a:p>
          <a:p>
            <a:pPr lvl="0">
              <a:lnSpc>
                <a:spcPct val="150000"/>
              </a:lnSpc>
            </a:pPr>
            <a:endParaRPr lang="en-US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899" y="491318"/>
            <a:ext cx="11559653" cy="577300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অ/আ+ঋ ধ্বনির সন্ধি-</a:t>
            </a:r>
          </a:p>
          <a:p>
            <a:endParaRPr lang="bn-BD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অ/আ+ঋ=অর/আর   দেব+ঋষি=দেবর্ষি,    ক্ষুধা+ঋত=ক্ষুধার্ত।</a:t>
            </a:r>
          </a:p>
          <a:p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অ/আ+এ/ঐ ধ্বনির সন্ধি-</a:t>
            </a:r>
          </a:p>
          <a:p>
            <a:endParaRPr lang="bn-BD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অ/আ+এ/ঐ =ঐ       জন+এক=জনৈক,মত+ঐক্য=মতৈক্য।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534" y="68241"/>
            <a:ext cx="11955438" cy="678975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b="1" u="sng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/আ + ও /ঔ ধ্বনির সন্ধি-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অ / আ + ও / ঔ=ঔ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ওকা = জলৌকা,   মহা + ঔষধ = মহৌষধ।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/ ঈ + ভিন্ন ধ্বনির সন্ধি-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ই/ঈ + অ / আ = য,      ইতি + আদি = ইত্যাদি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ই/ঈ + উ / ঊ  = য,      প্রতি+ঊষ =প্রত্যূষ,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ই/ঈ + এ  =য,             প্রতি + এক=প্রত্যেক।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bn-BD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u="sng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558" y="456147"/>
            <a:ext cx="112730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উ/ঊ </a:t>
            </a:r>
            <a:r>
              <a:rPr lang="bn-BD" sz="3600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+ভিন্ন ধ্বনির সন্ধি-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উ/ঊ+অ/আ=ব/বা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সু+ অল্প=স্বল্প,         সু+আগত=স্বাগত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উ/ঊ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+ ই/ঈ =বি/বী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অনু+ইত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=অন্বিত,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তনু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ঈ=তন্বী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উ/ঊ + এ =বে            অনু+এষণ=অন্বেষণ।</a:t>
            </a:r>
          </a:p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এ/ঐ + ভিন্ন ধ্বনির সন্ধি-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এ/ঐ+অ/আ=অয়/আয়   নে+অন, নৈ+অক।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308" y="368488"/>
            <a:ext cx="11805314" cy="635985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ও/ঔ+ভিন্ন ধ্বনির সন্ধি-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ও/ঔ+অ/আ=অব/আব        লো+অন=লবন,     পৌ+অক=পাবক।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ও/ঔ+ই=অবি/আবি           পো+ইত্র=পবিত্র,    নৌ+ইক=নাবিক।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ও/ঔ+উ=আবু                  ভৌ+উক=ভাবুক।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ও/ঔ+এ=অবে                  গো+এষণা=গবেষণা।</a:t>
            </a:r>
          </a:p>
          <a:p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560" y="327547"/>
            <a:ext cx="8789158" cy="1105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নীরব পাঠ-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9" y="1692322"/>
            <a:ext cx="9990161" cy="4694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68238"/>
            <a:ext cx="12192000" cy="67624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15" y="176982"/>
            <a:ext cx="10175401" cy="10389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4" y="1392179"/>
            <a:ext cx="5425143" cy="5209136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8"/>
          <p:cNvSpPr/>
          <p:nvPr/>
        </p:nvSpPr>
        <p:spPr>
          <a:xfrm>
            <a:off x="7441742" y="4668012"/>
            <a:ext cx="3771574" cy="1933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    :  বাংলা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     :  অষ্টম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     :  সন্ধি                                   সময়        :  ৪০ মিনিট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   : ০৬/১১/২০২১ খ্রি.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42" y="1311791"/>
            <a:ext cx="3771574" cy="3099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4018" y="218364"/>
            <a:ext cx="7206018" cy="1187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34018" y="1856096"/>
            <a:ext cx="7206018" cy="1173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‘মহাশয়’-শব্দের সন্ধি বিচ্ছেদ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7290" y="3229030"/>
            <a:ext cx="8529850" cy="1174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অ/আ+ই/ঈ ধ্বনি মিলে কোন ধ্বনি সৃষ্টি হয়?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570" y="4544704"/>
            <a:ext cx="10855574" cy="16240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‘নয়ন’-শব্দের সন্ধি বিচ্ছেদ ‘নে+অন’ কোন কোন ধ্বনি মিলে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53818" y="2077872"/>
            <a:ext cx="857370" cy="836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2569" y="3509180"/>
            <a:ext cx="857370" cy="836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5199" y="4827894"/>
            <a:ext cx="748024" cy="8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276" y="344132"/>
            <a:ext cx="1068619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5" y="1591806"/>
            <a:ext cx="8024883" cy="31849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95534" y="194005"/>
            <a:ext cx="12096466" cy="6663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4275" y="5008728"/>
            <a:ext cx="10686197" cy="1269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 স্বরসন্ধি গঠনের পাঁচটি সূত্র লিখে আনবে।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" y="68238"/>
            <a:ext cx="12096466" cy="6748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71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259447-11F5-4683-9516-3B8D1969E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6" y="1439280"/>
            <a:ext cx="5360094" cy="38696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2" y="1439280"/>
            <a:ext cx="5360094" cy="3869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9512" y="165641"/>
            <a:ext cx="10720187" cy="1037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লোকগুলো কী করছে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512" y="5477148"/>
            <a:ext cx="10720187" cy="10501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কোলাকুলি করছে।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152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1487606"/>
            <a:ext cx="11068335" cy="41489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559558" y="5636526"/>
            <a:ext cx="11068335" cy="1078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558" y="191069"/>
            <a:ext cx="11068335" cy="1296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5" y="667169"/>
            <a:ext cx="10340593" cy="1528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1696" y="3278091"/>
            <a:ext cx="10340593" cy="263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1695" y="2726407"/>
            <a:ext cx="1034059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0736" y="186585"/>
            <a:ext cx="10866489" cy="12098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9129" y="1534128"/>
            <a:ext cx="6984715" cy="94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এই পাঠ শেষে শিক্ষার্থীরা...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9129" y="2744302"/>
            <a:ext cx="5530106" cy="801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 সংঙ্গা বলতে পারবে।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9129" y="3711312"/>
            <a:ext cx="6485451" cy="82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 প্রয়োজনীয়তা বর্ণনা করতে পারবে।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9129" y="4727346"/>
            <a:ext cx="7700100" cy="790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 প্রকারভেদ ব্যাখ্যা করতে পারবে।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129" y="5710336"/>
            <a:ext cx="9174060" cy="886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নিয়মানুসারে সন্ধি বিচ্ছেদ করতে পারবে।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2577" y="2699786"/>
            <a:ext cx="857370" cy="836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2577" y="3763401"/>
            <a:ext cx="857370" cy="728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2577" y="4779516"/>
            <a:ext cx="857370" cy="686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2577" y="5806917"/>
            <a:ext cx="857370" cy="693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1" y="204717"/>
            <a:ext cx="9674242" cy="3289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976870" y="3621178"/>
            <a:ext cx="2060812" cy="900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3098949" y="3624357"/>
            <a:ext cx="1314961" cy="918539"/>
          </a:xfrm>
          <a:prstGeom prst="mathPlu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5177" y="3621177"/>
            <a:ext cx="2060812" cy="900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6733020" y="3671005"/>
            <a:ext cx="1043433" cy="871891"/>
          </a:xfrm>
          <a:prstGeom prst="mathEqual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73484" y="3621500"/>
            <a:ext cx="2770495" cy="900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125" y="4621337"/>
            <a:ext cx="11818962" cy="1670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সন্ধি: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 শব্দের অর্থ মিলন।পাশাপাশি অবস্থিত দুটো ধ্বনির মিলনের ফলে যদি এক ধ্বনি সৃষ্টি হয়,তবে তাকে সন্ধি বলে।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773" y="259308"/>
            <a:ext cx="8432605" cy="1199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সন্ধির প্রয়োজনীতা-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05403" y="1935144"/>
            <a:ext cx="857370" cy="836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2257" y="1785965"/>
            <a:ext cx="8093121" cy="1134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সন্ধির ফলে নতুন শব্দের সৃষ্টি হয়।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2257" y="3247791"/>
            <a:ext cx="8093121" cy="1134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শব্দের উচ্চারণ সহজ হয়।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05403" y="3396970"/>
            <a:ext cx="857370" cy="836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05403" y="4858796"/>
            <a:ext cx="857370" cy="8362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02257" y="4709617"/>
            <a:ext cx="8093121" cy="1134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ভাষা সংক্ষিপ্ত হয় এবং শুনতে ভালো লাগে।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4" y="327546"/>
            <a:ext cx="11832609" cy="1187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সন্ধিতে ধ্বনির চার ধরনের মিলন হয়: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2256" y="1661615"/>
            <a:ext cx="8379725" cy="108499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ধ্বনি মিলে একটি ধ্বনি হয়।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2257" y="2893326"/>
            <a:ext cx="8379723" cy="10986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ধ্বনি বদলে যায়।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2258" y="4138683"/>
            <a:ext cx="8379722" cy="104405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ধ্বনি লোপ পায়।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2257" y="5329450"/>
            <a:ext cx="8379723" cy="120100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ধ্বনির বদলে নতুন ধ্বনির সৃষ্টি হয়।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36656" y="1755258"/>
            <a:ext cx="857370" cy="836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36656" y="2998909"/>
            <a:ext cx="857370" cy="836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36656" y="4165604"/>
            <a:ext cx="857370" cy="836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36656" y="5511802"/>
            <a:ext cx="857370" cy="8362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598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289</cp:revision>
  <dcterms:created xsi:type="dcterms:W3CDTF">2021-11-06T12:10:13Z</dcterms:created>
  <dcterms:modified xsi:type="dcterms:W3CDTF">2021-11-12T17:31:33Z</dcterms:modified>
</cp:coreProperties>
</file>