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322" r:id="rId8"/>
    <p:sldId id="323" r:id="rId9"/>
    <p:sldId id="324" r:id="rId10"/>
    <p:sldId id="345" r:id="rId11"/>
    <p:sldId id="346" r:id="rId12"/>
    <p:sldId id="347" r:id="rId13"/>
    <p:sldId id="336" r:id="rId14"/>
    <p:sldId id="338" r:id="rId15"/>
    <p:sldId id="339" r:id="rId16"/>
    <p:sldId id="340" r:id="rId17"/>
    <p:sldId id="341" r:id="rId18"/>
    <p:sldId id="337" r:id="rId19"/>
    <p:sldId id="350" r:id="rId20"/>
    <p:sldId id="351" r:id="rId21"/>
    <p:sldId id="34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8514D-0FFB-428C-8476-0044C06BE34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3E098-AAA7-4C61-BBD9-D1F176DC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3E098-AAA7-4C61-BBD9-D1F176DCA0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3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493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776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60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53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9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3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9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0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9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4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7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B180-FF61-4EBF-B557-656750D1396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fif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447800" y="290625"/>
            <a:ext cx="890451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19" y="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1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57313"/>
            <a:ext cx="8904514" cy="5056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30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86628"/>
              </p:ext>
            </p:extLst>
          </p:nvPr>
        </p:nvGraphicFramePr>
        <p:xfrm>
          <a:off x="701960" y="2063556"/>
          <a:ext cx="8913094" cy="2549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731">
                  <a:extLst>
                    <a:ext uri="{9D8B030D-6E8A-4147-A177-3AD203B41FA5}">
                      <a16:colId xmlns:a16="http://schemas.microsoft.com/office/drawing/2014/main" val="452292698"/>
                    </a:ext>
                  </a:extLst>
                </a:gridCol>
                <a:gridCol w="2729345">
                  <a:extLst>
                    <a:ext uri="{9D8B030D-6E8A-4147-A177-3AD203B41FA5}">
                      <a16:colId xmlns:a16="http://schemas.microsoft.com/office/drawing/2014/main" val="271123055"/>
                    </a:ext>
                  </a:extLst>
                </a:gridCol>
                <a:gridCol w="5237018">
                  <a:extLst>
                    <a:ext uri="{9D8B030D-6E8A-4147-A177-3AD203B41FA5}">
                      <a16:colId xmlns:a16="http://schemas.microsoft.com/office/drawing/2014/main" val="3280891324"/>
                    </a:ext>
                  </a:extLst>
                </a:gridCol>
              </a:tblGrid>
              <a:tr h="63746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C / D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Carried Down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নিচে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নীত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/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স্থানান্তরিত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হবে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39341"/>
                  </a:ext>
                </a:extLst>
              </a:tr>
              <a:tr h="63746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B / D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Brought Down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আনীত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/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স্থানান্তরিত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হয়েছে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03348"/>
                  </a:ext>
                </a:extLst>
              </a:tr>
              <a:tr h="63746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C</a:t>
                      </a:r>
                      <a:r>
                        <a:rPr lang="en-US" sz="3200" baseline="0" dirty="0" smtClean="0">
                          <a:latin typeface="Arial Narrow" panose="020B0606020202030204" pitchFamily="34" charset="0"/>
                        </a:rPr>
                        <a:t> / F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Carried Forward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সন্মুখে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60795"/>
                  </a:ext>
                </a:extLst>
              </a:tr>
              <a:tr h="63746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B / F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anose="020B0606020202030204" pitchFamily="34" charset="0"/>
                        </a:rPr>
                        <a:t>Brought Forward</a:t>
                      </a:r>
                      <a:endParaRPr lang="en-US" sz="3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পেছন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আনীত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17187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5709" y="415636"/>
            <a:ext cx="444730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ব্যালেন্সিং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63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8280" y="53546"/>
            <a:ext cx="8354291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১৯,৫০০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৫,৫০০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280" y="2759941"/>
            <a:ext cx="8354291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8280" y="3989009"/>
            <a:ext cx="8354291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38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3" y="508348"/>
            <a:ext cx="777240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পার্শ্বে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3273" y="2327564"/>
            <a:ext cx="777240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908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7" y="726572"/>
            <a:ext cx="11526980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ঐ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হয়।একঘরা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তথ্যবহুল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জমাকৃত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হ্রাস-বৃদ্ধি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উদ্বৃত্তের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62111" y="59784"/>
            <a:ext cx="243047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5430" y="3563067"/>
            <a:ext cx="421942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75803"/>
              </p:ext>
            </p:extLst>
          </p:nvPr>
        </p:nvGraphicFramePr>
        <p:xfrm>
          <a:off x="332014" y="4429793"/>
          <a:ext cx="1152698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8">
                  <a:extLst>
                    <a:ext uri="{9D8B030D-6E8A-4147-A177-3AD203B41FA5}">
                      <a16:colId xmlns:a16="http://schemas.microsoft.com/office/drawing/2014/main" val="84603444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380540887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402311567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184747441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74496067"/>
                    </a:ext>
                  </a:extLst>
                </a:gridCol>
                <a:gridCol w="1025238">
                  <a:extLst>
                    <a:ext uri="{9D8B030D-6E8A-4147-A177-3AD203B41FA5}">
                      <a16:colId xmlns:a16="http://schemas.microsoft.com/office/drawing/2014/main" val="2679874233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25345928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4079657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4084463942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7281592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047061"/>
                    </a:ext>
                  </a:extLst>
                </a:gridCol>
                <a:gridCol w="1080656">
                  <a:extLst>
                    <a:ext uri="{9D8B030D-6E8A-4147-A177-3AD203B41FA5}">
                      <a16:colId xmlns:a16="http://schemas.microsoft.com/office/drawing/2014/main" val="251215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1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534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53184" y="6043981"/>
            <a:ext cx="69839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ভাঃনং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818" y="3906573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61964" y="3873201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6043981"/>
            <a:ext cx="1463040" cy="807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3"/>
            <a:ext cx="1463040" cy="720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4"/>
            <a:ext cx="1463040" cy="78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6205"/>
            <a:ext cx="1463040" cy="800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91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782" y="416848"/>
            <a:ext cx="1055716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জাহিদ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২০১৭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লেনদেনসমূহের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১২,০০০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৪,০০০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০৫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২,৫০০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১,৫০০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রাজিবের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১,০০০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রাজিব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১,০০০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মামুনের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মাসুদকে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5545232"/>
            <a:ext cx="102523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-144794"/>
            <a:ext cx="1040475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148542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5551713"/>
            <a:ext cx="103770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29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01968"/>
              </p:ext>
            </p:extLst>
          </p:nvPr>
        </p:nvGraphicFramePr>
        <p:xfrm>
          <a:off x="0" y="1218133"/>
          <a:ext cx="121920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3780">
                  <a:extLst>
                    <a:ext uri="{9D8B030D-6E8A-4147-A177-3AD203B41FA5}">
                      <a16:colId xmlns:a16="http://schemas.microsoft.com/office/drawing/2014/main" val="1706508587"/>
                    </a:ext>
                  </a:extLst>
                </a:gridCol>
                <a:gridCol w="1884218">
                  <a:extLst>
                    <a:ext uri="{9D8B030D-6E8A-4147-A177-3AD203B41FA5}">
                      <a16:colId xmlns:a16="http://schemas.microsoft.com/office/drawing/2014/main" val="1556663378"/>
                    </a:ext>
                  </a:extLst>
                </a:gridCol>
                <a:gridCol w="443345">
                  <a:extLst>
                    <a:ext uri="{9D8B030D-6E8A-4147-A177-3AD203B41FA5}">
                      <a16:colId xmlns:a16="http://schemas.microsoft.com/office/drawing/2014/main" val="3957368047"/>
                    </a:ext>
                  </a:extLst>
                </a:gridCol>
                <a:gridCol w="572657">
                  <a:extLst>
                    <a:ext uri="{9D8B030D-6E8A-4147-A177-3AD203B41FA5}">
                      <a16:colId xmlns:a16="http://schemas.microsoft.com/office/drawing/2014/main" val="2203433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9582828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39734601"/>
                    </a:ext>
                  </a:extLst>
                </a:gridCol>
                <a:gridCol w="1205343">
                  <a:extLst>
                    <a:ext uri="{9D8B030D-6E8A-4147-A177-3AD203B41FA5}">
                      <a16:colId xmlns:a16="http://schemas.microsoft.com/office/drawing/2014/main" val="4034036704"/>
                    </a:ext>
                  </a:extLst>
                </a:gridCol>
                <a:gridCol w="1856510">
                  <a:extLst>
                    <a:ext uri="{9D8B030D-6E8A-4147-A177-3AD203B41FA5}">
                      <a16:colId xmlns:a16="http://schemas.microsoft.com/office/drawing/2014/main" val="3072604366"/>
                    </a:ext>
                  </a:extLst>
                </a:gridCol>
                <a:gridCol w="471054">
                  <a:extLst>
                    <a:ext uri="{9D8B030D-6E8A-4147-A177-3AD203B41FA5}">
                      <a16:colId xmlns:a16="http://schemas.microsoft.com/office/drawing/2014/main" val="1190478685"/>
                    </a:ext>
                  </a:extLst>
                </a:gridCol>
                <a:gridCol w="531093">
                  <a:extLst>
                    <a:ext uri="{9D8B030D-6E8A-4147-A177-3AD203B41FA5}">
                      <a16:colId xmlns:a16="http://schemas.microsoft.com/office/drawing/2014/main" val="33747269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209289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44438845"/>
                    </a:ext>
                  </a:extLst>
                </a:gridCol>
              </a:tblGrid>
              <a:tr h="810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8747374"/>
                  </a:ext>
                </a:extLst>
              </a:tr>
              <a:tr h="810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২০১৭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এপ্রিল০১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এপ্রিল০২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এপ্রিল০৫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এপ্রিল২৩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মে-১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ব্যালেন্স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মামুন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ব্যালেন্স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১২,০০০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২,৫০০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১৯,৫০০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৭,৫০০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৪,০০০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৫,৫০০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২০১৭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এপ্রিল০১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এপ্রিল০২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এপ্রিল০৮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এপ্রিল১৪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এপ্রিল১৯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এপ্রিল২৪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এপ্রিল২৫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এপ্রিল৩০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ব্যালেন্স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রাজিব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মাসুদ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চার্জ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ব্যালেন্স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/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৪,০০০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১,০০০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৭,৫০০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১৯,৫০০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৩,৫০০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১,০০০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৩০০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৭০০</a:t>
                      </a:r>
                    </a:p>
                    <a:p>
                      <a:pPr algn="ct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৫,৫০০</a:t>
                      </a: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92094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91846" y="140915"/>
            <a:ext cx="243047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সন্সের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87091" y="5708073"/>
            <a:ext cx="2078182" cy="41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87091" y="6142039"/>
            <a:ext cx="2078182" cy="41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113818" y="6091096"/>
            <a:ext cx="2078182" cy="41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086109" y="5681868"/>
            <a:ext cx="2078182" cy="41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86109" y="6132659"/>
            <a:ext cx="2078182" cy="41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87091" y="6183602"/>
            <a:ext cx="2078182" cy="41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0836" y="679524"/>
            <a:ext cx="14685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5709" y="679524"/>
            <a:ext cx="14685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3"/>
            <a:ext cx="1463040" cy="824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824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485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389" y="2025225"/>
            <a:ext cx="1125660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বন্দর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২০১৭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কতিপয়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নিন্মরূপঃ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১,২০,০০০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২,০০,০০০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যমুনা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ট্রেডার্সের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১,০০,০০০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২০,০০০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চেকে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৩০,০০০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ফটোকপি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৭৫,০০০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১০,০০০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ফটো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মেশিনের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সংস্থাপন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৩,০০০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6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27200"/>
              </p:ext>
            </p:extLst>
          </p:nvPr>
        </p:nvGraphicFramePr>
        <p:xfrm>
          <a:off x="0" y="1218133"/>
          <a:ext cx="12192000" cy="4255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3780">
                  <a:extLst>
                    <a:ext uri="{9D8B030D-6E8A-4147-A177-3AD203B41FA5}">
                      <a16:colId xmlns:a16="http://schemas.microsoft.com/office/drawing/2014/main" val="1706508587"/>
                    </a:ext>
                  </a:extLst>
                </a:gridCol>
                <a:gridCol w="1884218">
                  <a:extLst>
                    <a:ext uri="{9D8B030D-6E8A-4147-A177-3AD203B41FA5}">
                      <a16:colId xmlns:a16="http://schemas.microsoft.com/office/drawing/2014/main" val="1556663378"/>
                    </a:ext>
                  </a:extLst>
                </a:gridCol>
                <a:gridCol w="443345">
                  <a:extLst>
                    <a:ext uri="{9D8B030D-6E8A-4147-A177-3AD203B41FA5}">
                      <a16:colId xmlns:a16="http://schemas.microsoft.com/office/drawing/2014/main" val="3957368047"/>
                    </a:ext>
                  </a:extLst>
                </a:gridCol>
                <a:gridCol w="471057">
                  <a:extLst>
                    <a:ext uri="{9D8B030D-6E8A-4147-A177-3AD203B41FA5}">
                      <a16:colId xmlns:a16="http://schemas.microsoft.com/office/drawing/2014/main" val="220343382"/>
                    </a:ext>
                  </a:extLst>
                </a:gridCol>
                <a:gridCol w="1233055">
                  <a:extLst>
                    <a:ext uri="{9D8B030D-6E8A-4147-A177-3AD203B41FA5}">
                      <a16:colId xmlns:a16="http://schemas.microsoft.com/office/drawing/2014/main" val="1895828280"/>
                    </a:ext>
                  </a:extLst>
                </a:gridCol>
                <a:gridCol w="1039090">
                  <a:extLst>
                    <a:ext uri="{9D8B030D-6E8A-4147-A177-3AD203B41FA5}">
                      <a16:colId xmlns:a16="http://schemas.microsoft.com/office/drawing/2014/main" val="1239734601"/>
                    </a:ext>
                  </a:extLst>
                </a:gridCol>
                <a:gridCol w="1066798">
                  <a:extLst>
                    <a:ext uri="{9D8B030D-6E8A-4147-A177-3AD203B41FA5}">
                      <a16:colId xmlns:a16="http://schemas.microsoft.com/office/drawing/2014/main" val="4034036704"/>
                    </a:ext>
                  </a:extLst>
                </a:gridCol>
                <a:gridCol w="1856510">
                  <a:extLst>
                    <a:ext uri="{9D8B030D-6E8A-4147-A177-3AD203B41FA5}">
                      <a16:colId xmlns:a16="http://schemas.microsoft.com/office/drawing/2014/main" val="3072604366"/>
                    </a:ext>
                  </a:extLst>
                </a:gridCol>
                <a:gridCol w="471054">
                  <a:extLst>
                    <a:ext uri="{9D8B030D-6E8A-4147-A177-3AD203B41FA5}">
                      <a16:colId xmlns:a16="http://schemas.microsoft.com/office/drawing/2014/main" val="1190478685"/>
                    </a:ext>
                  </a:extLst>
                </a:gridCol>
                <a:gridCol w="531093">
                  <a:extLst>
                    <a:ext uri="{9D8B030D-6E8A-4147-A177-3AD203B41FA5}">
                      <a16:colId xmlns:a16="http://schemas.microsoft.com/office/drawing/2014/main" val="33747269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209289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44438845"/>
                    </a:ext>
                  </a:extLst>
                </a:gridCol>
              </a:tblGrid>
              <a:tr h="81087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8747374"/>
                  </a:ext>
                </a:extLst>
              </a:tr>
              <a:tr h="81087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২০১৭</a:t>
                      </a:r>
                    </a:p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০১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৯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মে-১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ব্যালেন্স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ব্যালেন্স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১,২০,০০০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১,৩০,০০০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২,০০,০০০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২,০০,০০০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1,55,000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২০১৭</a:t>
                      </a:r>
                    </a:p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৩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৫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৯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৯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১৫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জুন-৩০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ফটোকপি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মেশিন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</a:t>
                      </a:r>
                      <a:endParaRPr lang="en-US" sz="2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</a:p>
                    <a:p>
                      <a:pPr algn="ctr"/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বহন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খরচ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</a:t>
                      </a:r>
                      <a:endParaRPr lang="en-US" sz="2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স্থাপন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খরচ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</a:t>
                      </a:r>
                      <a:endParaRPr lang="en-US" sz="2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ব্যালেন্স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endParaRPr lang="en-US" sz="2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২০,০০০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৭৫,০০০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৩2,০০০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১,৩০,০০০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৩০,০০০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১,৫৫,০০০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২,০০,০০০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92094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391846" y="140915"/>
            <a:ext cx="243047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সন্সের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36" y="679524"/>
            <a:ext cx="14685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95709" y="679524"/>
            <a:ext cx="14685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55473" y="4516581"/>
            <a:ext cx="22998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55473" y="4867320"/>
            <a:ext cx="2230582" cy="16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55473" y="4764184"/>
            <a:ext cx="2299854" cy="31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210800" y="4516581"/>
            <a:ext cx="1981200" cy="13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183091" y="5454000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210800" y="4825700"/>
            <a:ext cx="1981200" cy="16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196945" y="4968081"/>
            <a:ext cx="1981200" cy="16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3"/>
            <a:ext cx="1463040" cy="747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74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824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676094"/>
            <a:ext cx="11526980" cy="5016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।/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অফিসের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উঠানো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জমাকৃত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ইসুকৃত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মঞ্জুর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পক্ষকে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হস্তান্তর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ধার্যকৃত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চার্জ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ব্যাক্তিগত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অফিসের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6891" y="70747"/>
            <a:ext cx="498405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নিন্মরূপঃ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818909"/>
            <a:ext cx="1463040" cy="1032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3"/>
            <a:ext cx="1463040" cy="800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820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1" y="5818909"/>
            <a:ext cx="1463040" cy="1148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68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82" y="128735"/>
            <a:ext cx="8229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782" y="803972"/>
            <a:ext cx="82296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5782" y="3476688"/>
            <a:ext cx="8229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5782" y="4179634"/>
            <a:ext cx="82296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ব্যাংক+পণ্য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আয়কর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প্রিমিয়াম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৫।মালিকের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844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539239" y="21891"/>
            <a:ext cx="9174479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481" y="1129887"/>
            <a:ext cx="9174479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আমির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6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আলহাজ্ব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তাজুল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মাইজপাড়া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চান্দগাঁও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মোবাইলঃ০১৭১৪৪৭১০৫৪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404" y="1345374"/>
            <a:ext cx="1371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436" y="1638881"/>
            <a:ext cx="8229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দেনাদারে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2436" y="2521935"/>
            <a:ext cx="82296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অলিখিত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339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040" y="534428"/>
            <a:ext cx="5281831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7041" y="1820729"/>
            <a:ext cx="5281831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7042" y="3090161"/>
            <a:ext cx="5281831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2350" y="4586873"/>
            <a:ext cx="5406523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বইয়ে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এন্ট্রি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বদ্ধকর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710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165" y="16739"/>
            <a:ext cx="937952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192600"/>
            <a:ext cx="8136775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খচরা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৫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094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74" y="644751"/>
            <a:ext cx="8423562" cy="21677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4872635" y="0"/>
            <a:ext cx="21419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8280" y="2958460"/>
            <a:ext cx="8649393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২০১৭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এন্ট্রারপ্রাইজের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নিন্মরূপঃ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২৪,০০০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রাজিব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৫%।</a:t>
            </a:r>
          </a:p>
          <a:p>
            <a:pPr algn="just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15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233309" y="46683"/>
            <a:ext cx="1846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877680"/>
            <a:ext cx="7888778" cy="548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898" y="-1"/>
            <a:ext cx="904820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899" y="1122730"/>
            <a:ext cx="9048203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: 9ম / ১০ম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পিরিয়ড়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 ৪র্থ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: 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745" y="1306286"/>
            <a:ext cx="3793376" cy="42584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50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605" y="470263"/>
            <a:ext cx="8948057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39" y="3454389"/>
            <a:ext cx="5223164" cy="32235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162" y="1178148"/>
            <a:ext cx="2857500" cy="19668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396" y="1206724"/>
            <a:ext cx="2914650" cy="19382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249" y="1248298"/>
            <a:ext cx="2276475" cy="2009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834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63040" y="0"/>
            <a:ext cx="910045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1979293"/>
            <a:ext cx="9100457" cy="423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81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1" y="1306285"/>
            <a:ext cx="1169462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1" y="2321948"/>
            <a:ext cx="11804765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9543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954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517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954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3879272" y="0"/>
            <a:ext cx="464127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1796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942" y="5671796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1463040" y="1306287"/>
            <a:ext cx="9551324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বর্হিভূত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বাকিতে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অলিখিত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করিমের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সম্পত্তি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সম্পত্তির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আবলোপন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সঞ্চিতি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প্রদেয়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বিলের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সঞ্চিতি</a:t>
            </a: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বাকিতে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অলিখিত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অনাদায়ী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কুঋণ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জাকিরের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বিলের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প্রদেয়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বিলের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দেনাদারের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সঞ্চিতি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বিলের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সঞ্চিতি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ততটুকু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964" y="0"/>
            <a:ext cx="3422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কন্ট্রা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055" y="697286"/>
            <a:ext cx="972588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দুটোকেই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লেনদেনগুলোকে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কন্ট্রা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ক/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c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22963" y="2379457"/>
            <a:ext cx="3422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055" y="3076743"/>
            <a:ext cx="9725889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অপার্যপ্ত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তারিখের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ঘষা-মাজা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আমানতকারীর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লিখলে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842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3732"/>
            <a:ext cx="1463040" cy="640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291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6139" y="847589"/>
            <a:ext cx="3105337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ঘরা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8035" y="2720837"/>
            <a:ext cx="9144001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খচরা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805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2207</TotalTime>
  <Words>1374</Words>
  <Application>Microsoft Office PowerPoint</Application>
  <PresentationFormat>Widescreen</PresentationFormat>
  <Paragraphs>356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547</cp:revision>
  <dcterms:created xsi:type="dcterms:W3CDTF">2021-10-04T16:38:27Z</dcterms:created>
  <dcterms:modified xsi:type="dcterms:W3CDTF">2021-11-13T16:29:12Z</dcterms:modified>
</cp:coreProperties>
</file>