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83" r:id="rId2"/>
    <p:sldId id="257" r:id="rId3"/>
    <p:sldId id="265" r:id="rId4"/>
    <p:sldId id="264" r:id="rId5"/>
    <p:sldId id="263" r:id="rId6"/>
    <p:sldId id="262" r:id="rId7"/>
    <p:sldId id="261" r:id="rId8"/>
    <p:sldId id="272" r:id="rId9"/>
    <p:sldId id="271" r:id="rId10"/>
    <p:sldId id="270" r:id="rId11"/>
    <p:sldId id="276" r:id="rId12"/>
    <p:sldId id="278" r:id="rId13"/>
    <p:sldId id="260" r:id="rId14"/>
    <p:sldId id="269" r:id="rId15"/>
    <p:sldId id="268" r:id="rId16"/>
    <p:sldId id="258" r:id="rId17"/>
    <p:sldId id="280" r:id="rId18"/>
    <p:sldId id="267"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E410"/>
    <a:srgbClr val="00CC00"/>
    <a:srgbClr val="009900"/>
    <a:srgbClr val="7E0000"/>
    <a:srgbClr val="3333FF"/>
    <a:srgbClr val="00FF00"/>
    <a:srgbClr val="339933"/>
    <a:srgbClr val="0066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73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23235" y="5743977"/>
            <a:ext cx="11766998" cy="884834"/>
            <a:chOff x="134470" y="2374526"/>
            <a:chExt cx="11164901" cy="140970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470" y="2374526"/>
              <a:ext cx="6185647" cy="14097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3724" y="2374526"/>
              <a:ext cx="6185647" cy="1409700"/>
            </a:xfrm>
            <a:prstGeom prst="rect">
              <a:avLst/>
            </a:prstGeom>
          </p:spPr>
        </p:pic>
      </p:gr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64304">
            <a:off x="129288" y="142294"/>
            <a:ext cx="721353" cy="663280"/>
          </a:xfrm>
          <a:prstGeom prst="rect">
            <a:avLst/>
          </a:prstGeom>
        </p:spPr>
      </p:pic>
      <p:pic>
        <p:nvPicPr>
          <p:cNvPr id="15" name="Pictur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705941">
            <a:off x="11310830" y="171653"/>
            <a:ext cx="788047" cy="634968"/>
          </a:xfrm>
          <a:prstGeom prst="rect">
            <a:avLst/>
          </a:prstGeom>
        </p:spPr>
      </p:pic>
    </p:spTree>
    <p:extLst>
      <p:ext uri="{BB962C8B-B14F-4D97-AF65-F5344CB8AC3E}">
        <p14:creationId xmlns:p14="http://schemas.microsoft.com/office/powerpoint/2010/main" val="34290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14-Nov-21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8621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14-Nov-21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5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14-Nov-21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53407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71EF6-A0F7-4132-858A-9D11CB64787E}" type="datetimeFigureOut">
              <a:rPr lang="en-US" smtClean="0"/>
              <a:t>14-Nov-21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1157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71EF6-A0F7-4132-858A-9D11CB64787E}" type="datetimeFigureOut">
              <a:rPr lang="en-US" smtClean="0"/>
              <a:t>14-Nov-21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6651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71EF6-A0F7-4132-858A-9D11CB64787E}" type="datetimeFigureOut">
              <a:rPr lang="en-US" smtClean="0"/>
              <a:t>14-Nov-21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18279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E71EF6-A0F7-4132-858A-9D11CB64787E}" type="datetimeFigureOut">
              <a:rPr lang="en-US" smtClean="0"/>
              <a:t>14-Nov-21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414645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71EF6-A0F7-4132-858A-9D11CB64787E}" type="datetimeFigureOut">
              <a:rPr lang="en-US" smtClean="0"/>
              <a:t>14-Nov-21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964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14-Nov-21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70369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14-Nov-21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502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71EF6-A0F7-4132-858A-9D11CB64787E}" type="datetimeFigureOut">
              <a:rPr lang="en-US" smtClean="0"/>
              <a:t>14-Nov-21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BC4C-3091-4F13-B2C8-04DF4AD83E9A}" type="slidenum">
              <a:rPr lang="en-US" smtClean="0"/>
              <a:t>‹#›</a:t>
            </a:fld>
            <a:endParaRPr lang="en-US"/>
          </a:p>
        </p:txBody>
      </p:sp>
    </p:spTree>
    <p:extLst>
      <p:ext uri="{BB962C8B-B14F-4D97-AF65-F5344CB8AC3E}">
        <p14:creationId xmlns:p14="http://schemas.microsoft.com/office/powerpoint/2010/main" val="3076961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3F2C84-20F2-441D-8A50-05FE82468FAF}"/>
              </a:ext>
            </a:extLst>
          </p:cNvPr>
          <p:cNvSpPr/>
          <p:nvPr/>
        </p:nvSpPr>
        <p:spPr>
          <a:xfrm>
            <a:off x="420179" y="1745974"/>
            <a:ext cx="11265502" cy="4938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ED98BE2B-726C-4160-9145-50C5827B3D88}"/>
              </a:ext>
            </a:extLst>
          </p:cNvPr>
          <p:cNvSpPr/>
          <p:nvPr/>
        </p:nvSpPr>
        <p:spPr>
          <a:xfrm>
            <a:off x="420175" y="13252"/>
            <a:ext cx="11265503" cy="1745974"/>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2963F47-9437-407E-8527-ECDF086AFF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31165" y="0"/>
            <a:ext cx="7089913" cy="4541961"/>
          </a:xfrm>
          <a:prstGeom prst="rect">
            <a:avLst/>
          </a:prstGeom>
        </p:spPr>
      </p:pic>
      <p:sp>
        <p:nvSpPr>
          <p:cNvPr id="5" name="Isosceles Triangle 4">
            <a:extLst>
              <a:ext uri="{FF2B5EF4-FFF2-40B4-BE49-F238E27FC236}">
                <a16:creationId xmlns:a16="http://schemas.microsoft.com/office/drawing/2014/main" id="{CED3C5AB-09AA-4EBC-AF79-6E8EABDBB5B5}"/>
              </a:ext>
            </a:extLst>
          </p:cNvPr>
          <p:cNvSpPr/>
          <p:nvPr/>
        </p:nvSpPr>
        <p:spPr>
          <a:xfrm rot="5400000">
            <a:off x="755335" y="1425727"/>
            <a:ext cx="4961284" cy="5631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7FBEFD5-6D09-4FAA-A02D-B0B26B0AEA5F}"/>
              </a:ext>
            </a:extLst>
          </p:cNvPr>
          <p:cNvSpPr/>
          <p:nvPr/>
        </p:nvSpPr>
        <p:spPr>
          <a:xfrm rot="16200000">
            <a:off x="6400836" y="1414130"/>
            <a:ext cx="4938091" cy="56316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B213F005-DF85-46D8-BE05-8BF4429D45A7}"/>
              </a:ext>
            </a:extLst>
          </p:cNvPr>
          <p:cNvSpPr/>
          <p:nvPr/>
        </p:nvSpPr>
        <p:spPr>
          <a:xfrm flipV="1">
            <a:off x="420175" y="1764195"/>
            <a:ext cx="11265503" cy="251791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96B8EC9-519B-4400-B211-79162066FB1C}"/>
              </a:ext>
            </a:extLst>
          </p:cNvPr>
          <p:cNvSpPr/>
          <p:nvPr/>
        </p:nvSpPr>
        <p:spPr>
          <a:xfrm>
            <a:off x="420177" y="4215845"/>
            <a:ext cx="11265501" cy="248313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9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 fill="hold" grpId="0" nodeType="clickEffect">
                                  <p:stCondLst>
                                    <p:cond delay="0"/>
                                  </p:stCondLst>
                                  <p:childTnLst>
                                    <p:anim calcmode="lin" valueType="num">
                                      <p:cBhvr>
                                        <p:cTn id="6" dur="500"/>
                                        <p:tgtEl>
                                          <p:spTgt spid="7"/>
                                        </p:tgtEl>
                                        <p:attrNameLst>
                                          <p:attrName>ppt_x</p:attrName>
                                        </p:attrNameLst>
                                      </p:cBhvr>
                                      <p:tavLst>
                                        <p:tav tm="0">
                                          <p:val>
                                            <p:strVal val="ppt_x"/>
                                          </p:val>
                                        </p:tav>
                                        <p:tav tm="100000">
                                          <p:val>
                                            <p:strVal val="ppt_x"/>
                                          </p:val>
                                        </p:tav>
                                      </p:tavLst>
                                    </p:anim>
                                    <p:anim calcmode="lin" valueType="num">
                                      <p:cBhvr>
                                        <p:cTn id="7" dur="500"/>
                                        <p:tgtEl>
                                          <p:spTgt spid="7"/>
                                        </p:tgtEl>
                                        <p:attrNameLst>
                                          <p:attrName>ppt_y</p:attrName>
                                        </p:attrNameLst>
                                      </p:cBhvr>
                                      <p:tavLst>
                                        <p:tav tm="0">
                                          <p:val>
                                            <p:strVal val="ppt_y"/>
                                          </p:val>
                                        </p:tav>
                                        <p:tav tm="100000">
                                          <p:val>
                                            <p:strVal val="ppt_y-ppt_h/2"/>
                                          </p:val>
                                        </p:tav>
                                      </p:tavLst>
                                    </p:anim>
                                    <p:anim calcmode="lin" valueType="num">
                                      <p:cBhvr>
                                        <p:cTn id="8" dur="500"/>
                                        <p:tgtEl>
                                          <p:spTgt spid="7"/>
                                        </p:tgtEl>
                                        <p:attrNameLst>
                                          <p:attrName>ppt_w</p:attrName>
                                        </p:attrNameLst>
                                      </p:cBhvr>
                                      <p:tavLst>
                                        <p:tav tm="0">
                                          <p:val>
                                            <p:strVal val="ppt_w"/>
                                          </p:val>
                                        </p:tav>
                                        <p:tav tm="100000">
                                          <p:val>
                                            <p:strVal val="ppt_w"/>
                                          </p:val>
                                        </p:tav>
                                      </p:tavLst>
                                    </p:anim>
                                    <p:anim calcmode="lin" valueType="num">
                                      <p:cBhvr>
                                        <p:cTn id="9" dur="500"/>
                                        <p:tgtEl>
                                          <p:spTgt spid="7"/>
                                        </p:tgtEl>
                                        <p:attrNameLst>
                                          <p:attrName>ppt_h</p:attrName>
                                        </p:attrNameLst>
                                      </p:cBhvr>
                                      <p:tavLst>
                                        <p:tav tm="0">
                                          <p:val>
                                            <p:strVal val="ppt_h"/>
                                          </p:val>
                                        </p:tav>
                                        <p:tav tm="100000">
                                          <p:val>
                                            <p:fltVal val="0"/>
                                          </p:val>
                                        </p:tav>
                                      </p:tavLst>
                                    </p:anim>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ppt_h/2"/>
                                          </p:val>
                                        </p:tav>
                                        <p:tav tm="100000">
                                          <p:val>
                                            <p:strVal val="#ppt_y"/>
                                          </p:val>
                                        </p:tav>
                                      </p:tavLst>
                                    </p:anim>
                                    <p:anim calcmode="lin" valueType="num">
                                      <p:cBhvr>
                                        <p:cTn id="23" dur="500" fill="hold"/>
                                        <p:tgtEl>
                                          <p:spTgt spid="4"/>
                                        </p:tgtEl>
                                        <p:attrNameLst>
                                          <p:attrName>ppt_w</p:attrName>
                                        </p:attrNameLst>
                                      </p:cBhvr>
                                      <p:tavLst>
                                        <p:tav tm="0">
                                          <p:val>
                                            <p:strVal val="#ppt_w"/>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3"/>
          <p:cNvGrpSpPr/>
          <p:nvPr/>
        </p:nvGrpSpPr>
        <p:grpSpPr>
          <a:xfrm>
            <a:off x="2506741" y="272795"/>
            <a:ext cx="6096932" cy="830997"/>
            <a:chOff x="2370277" y="695386"/>
            <a:chExt cx="2639068" cy="830997"/>
          </a:xfrm>
          <a:solidFill>
            <a:srgbClr val="00CC00"/>
          </a:solidFill>
        </p:grpSpPr>
        <p:sp>
          <p:nvSpPr>
            <p:cNvPr id="5" name="Rounded Rectangle 4"/>
            <p:cNvSpPr/>
            <p:nvPr/>
          </p:nvSpPr>
          <p:spPr>
            <a:xfrm>
              <a:off x="2370277" y="695386"/>
              <a:ext cx="2639068" cy="830997"/>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p:cNvSpPr txBox="1"/>
            <p:nvPr/>
          </p:nvSpPr>
          <p:spPr>
            <a:xfrm>
              <a:off x="2586276" y="695386"/>
              <a:ext cx="1904547" cy="830997"/>
            </a:xfrm>
            <a:prstGeom prst="rect">
              <a:avLst/>
            </a:prstGeom>
            <a:grpFill/>
          </p:spPr>
          <p:txBody>
            <a:bodyPr wrap="square" rtlCol="0">
              <a:spAutoFit/>
            </a:bodyPr>
            <a:lstStyle/>
            <a:p>
              <a:r>
                <a:rPr lang="bn-BD" sz="4800" dirty="0">
                  <a:latin typeface="NikoshBAN" pitchFamily="2" charset="0"/>
                  <a:cs typeface="NikoshBAN" pitchFamily="2" charset="0"/>
                </a:rPr>
                <a:t>আবেদন পত্রের নম</a:t>
              </a:r>
              <a:r>
                <a:rPr lang="en-US" sz="4800" dirty="0">
                  <a:latin typeface="NikoshBAN" pitchFamily="2" charset="0"/>
                  <a:cs typeface="NikoshBAN" pitchFamily="2" charset="0"/>
                </a:rPr>
                <a:t>ু</a:t>
              </a:r>
              <a:r>
                <a:rPr lang="bn-BD" sz="4800" dirty="0">
                  <a:latin typeface="NikoshBAN" pitchFamily="2" charset="0"/>
                  <a:cs typeface="NikoshBAN" pitchFamily="2" charset="0"/>
                </a:rPr>
                <a:t>না</a:t>
              </a:r>
              <a:endParaRPr lang="en-US" sz="4800" dirty="0">
                <a:latin typeface="NikoshBAN" pitchFamily="2" charset="0"/>
                <a:cs typeface="NikoshBAN" pitchFamily="2" charset="0"/>
              </a:endParaRPr>
            </a:p>
          </p:txBody>
        </p:sp>
      </p:grpSp>
      <p:sp>
        <p:nvSpPr>
          <p:cNvPr id="7" name="TextBox 6"/>
          <p:cNvSpPr txBox="1"/>
          <p:nvPr/>
        </p:nvSpPr>
        <p:spPr>
          <a:xfrm>
            <a:off x="4742490" y="5474901"/>
            <a:ext cx="6075217" cy="769441"/>
          </a:xfrm>
          <a:prstGeom prst="rect">
            <a:avLst/>
          </a:prstGeom>
          <a:noFill/>
        </p:spPr>
        <p:txBody>
          <a:bodyPr wrap="square" rtlCol="0">
            <a:spAutoFit/>
          </a:bodyPr>
          <a:lstStyle/>
          <a:p>
            <a:r>
              <a:rPr lang="bn-BD" sz="4400" dirty="0">
                <a:latin typeface="NikoshBAN" pitchFamily="2" charset="0"/>
                <a:cs typeface="NikoshBAN" pitchFamily="2" charset="0"/>
              </a:rPr>
              <a:t>জনাব,</a:t>
            </a:r>
            <a:endParaRPr lang="en-US" sz="4400" dirty="0">
              <a:latin typeface="NikoshBAN" pitchFamily="2" charset="0"/>
              <a:cs typeface="NikoshBAN" pitchFamily="2" charset="0"/>
            </a:endParaRPr>
          </a:p>
        </p:txBody>
      </p:sp>
      <p:sp>
        <p:nvSpPr>
          <p:cNvPr id="8" name="TextBox 7"/>
          <p:cNvSpPr txBox="1"/>
          <p:nvPr/>
        </p:nvSpPr>
        <p:spPr>
          <a:xfrm>
            <a:off x="4338215" y="2052575"/>
            <a:ext cx="7520293" cy="2554545"/>
          </a:xfrm>
          <a:prstGeom prst="rect">
            <a:avLst/>
          </a:prstGeom>
          <a:noFill/>
        </p:spPr>
        <p:txBody>
          <a:bodyPr wrap="square" rtlCol="0">
            <a:spAutoFit/>
          </a:bodyPr>
          <a:lstStyle/>
          <a:p>
            <a:r>
              <a:rPr lang="bn-BD" sz="4000" dirty="0">
                <a:latin typeface="NikoshBAN" pitchFamily="2" charset="0"/>
                <a:cs typeface="NikoshBAN" pitchFamily="2" charset="0"/>
              </a:rPr>
              <a:t>বরাবর</a:t>
            </a:r>
          </a:p>
          <a:p>
            <a:r>
              <a:rPr lang="bn-BD" sz="4000" dirty="0">
                <a:latin typeface="NikoshBAN" pitchFamily="2" charset="0"/>
                <a:cs typeface="NikoshBAN" pitchFamily="2" charset="0"/>
              </a:rPr>
              <a:t>প্রধান শিক্ষক</a:t>
            </a:r>
          </a:p>
          <a:p>
            <a:r>
              <a:rPr lang="en-US" sz="4000" dirty="0" err="1">
                <a:latin typeface="NikoshBAN" pitchFamily="2" charset="0"/>
                <a:cs typeface="NikoshBAN" pitchFamily="2" charset="0"/>
              </a:rPr>
              <a:t>বাট্টা</a:t>
            </a:r>
            <a:r>
              <a:rPr lang="en-US" sz="4000" dirty="0">
                <a:latin typeface="NikoshBAN" pitchFamily="2" charset="0"/>
                <a:cs typeface="NikoshBAN" pitchFamily="2" charset="0"/>
              </a:rPr>
              <a:t> </a:t>
            </a:r>
            <a:r>
              <a:rPr lang="en-US" sz="4000" dirty="0" err="1">
                <a:latin typeface="NikoshBAN" pitchFamily="2" charset="0"/>
                <a:cs typeface="NikoshBAN" pitchFamily="2" charset="0"/>
              </a:rPr>
              <a:t>মিলন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বহুমুখী</a:t>
            </a:r>
            <a:r>
              <a:rPr lang="en-US" sz="4000" dirty="0">
                <a:latin typeface="NikoshBAN" pitchFamily="2" charset="0"/>
                <a:cs typeface="NikoshBAN" pitchFamily="2" charset="0"/>
              </a:rPr>
              <a:t> </a:t>
            </a:r>
            <a:r>
              <a:rPr lang="en-US" sz="4000" dirty="0" err="1">
                <a:latin typeface="NikoshBAN" pitchFamily="2" charset="0"/>
                <a:cs typeface="NikoshBAN" pitchFamily="2" charset="0"/>
              </a:rPr>
              <a:t>উচ্চ</a:t>
            </a:r>
            <a:r>
              <a:rPr lang="en-US" sz="4000" dirty="0">
                <a:latin typeface="NikoshBAN" pitchFamily="2" charset="0"/>
                <a:cs typeface="NikoshBAN" pitchFamily="2" charset="0"/>
              </a:rPr>
              <a:t> </a:t>
            </a:r>
            <a:r>
              <a:rPr lang="bn-BD" sz="4000" dirty="0">
                <a:latin typeface="NikoshBAN" pitchFamily="2" charset="0"/>
                <a:cs typeface="NikoshBAN" pitchFamily="2" charset="0"/>
              </a:rPr>
              <a:t>বিদ্যালয়</a:t>
            </a:r>
            <a:endParaRPr lang="en-US" sz="4000" dirty="0">
              <a:latin typeface="NikoshBAN" pitchFamily="2" charset="0"/>
              <a:cs typeface="NikoshBAN" pitchFamily="2" charset="0"/>
            </a:endParaRPr>
          </a:p>
          <a:p>
            <a:r>
              <a:rPr lang="en-US" sz="4000" dirty="0" err="1">
                <a:latin typeface="NikoshBAN" pitchFamily="2" charset="0"/>
                <a:cs typeface="NikoshBAN" pitchFamily="2" charset="0"/>
              </a:rPr>
              <a:t>তারাকান্দা</a:t>
            </a:r>
            <a:r>
              <a:rPr lang="en-US" sz="4000" dirty="0">
                <a:latin typeface="NikoshBAN" pitchFamily="2" charset="0"/>
                <a:cs typeface="NikoshBAN" pitchFamily="2" charset="0"/>
              </a:rPr>
              <a:t>, </a:t>
            </a:r>
            <a:r>
              <a:rPr lang="en-US" sz="4000" dirty="0" err="1">
                <a:latin typeface="NikoshBAN" pitchFamily="2" charset="0"/>
                <a:cs typeface="NikoshBAN" pitchFamily="2" charset="0"/>
              </a:rPr>
              <a:t>ময়মনসিংহ</a:t>
            </a:r>
            <a:r>
              <a:rPr lang="en-US" sz="40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9" name="TextBox 8"/>
          <p:cNvSpPr txBox="1"/>
          <p:nvPr/>
        </p:nvSpPr>
        <p:spPr>
          <a:xfrm>
            <a:off x="4533338" y="4583402"/>
            <a:ext cx="6616891" cy="646331"/>
          </a:xfrm>
          <a:prstGeom prst="rect">
            <a:avLst/>
          </a:prstGeom>
          <a:noFill/>
        </p:spPr>
        <p:txBody>
          <a:bodyPr wrap="square" rtlCol="0">
            <a:spAutoFit/>
          </a:bodyPr>
          <a:lstStyle/>
          <a:p>
            <a:r>
              <a:rPr lang="bn-BD" sz="3600" dirty="0">
                <a:latin typeface="NikoshBAN" pitchFamily="2" charset="0"/>
                <a:cs typeface="NikoshBAN" pitchFamily="2" charset="0"/>
              </a:rPr>
              <a:t> বিষয়ঃ </a:t>
            </a:r>
            <a:r>
              <a:rPr lang="bn-IN" sz="3600" dirty="0">
                <a:latin typeface="NikoshBAN" pitchFamily="2" charset="0"/>
                <a:cs typeface="NikoshBAN" pitchFamily="2" charset="0"/>
              </a:rPr>
              <a:t>বিনা বেতনে অধ্যয়নের জন্য আবেদন</a:t>
            </a:r>
            <a:r>
              <a:rPr lang="bn-BD" sz="3600" dirty="0">
                <a:latin typeface="NikoshBAN" pitchFamily="2" charset="0"/>
                <a:cs typeface="NikoshBAN" pitchFamily="2" charset="0"/>
              </a:rPr>
              <a:t>।</a:t>
            </a:r>
            <a:r>
              <a:rPr lang="bn-IN" sz="3600" dirty="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3" name="TextBox 12"/>
          <p:cNvSpPr txBox="1"/>
          <p:nvPr/>
        </p:nvSpPr>
        <p:spPr>
          <a:xfrm>
            <a:off x="4338215" y="1096715"/>
            <a:ext cx="6812013" cy="769441"/>
          </a:xfrm>
          <a:prstGeom prst="rect">
            <a:avLst/>
          </a:prstGeom>
          <a:noFill/>
        </p:spPr>
        <p:txBody>
          <a:bodyPr wrap="square" rtlCol="0">
            <a:spAutoFit/>
          </a:bodyPr>
          <a:lstStyle/>
          <a:p>
            <a:r>
              <a:rPr lang="bn-BD" sz="4400" dirty="0">
                <a:latin typeface="NikoshBAN" pitchFamily="2" charset="0"/>
                <a:cs typeface="NikoshBAN" pitchFamily="2" charset="0"/>
              </a:rPr>
              <a:t>তারিখঃ </a:t>
            </a:r>
            <a:r>
              <a:rPr lang="bn-IN" sz="4400" dirty="0">
                <a:latin typeface="NikoshBAN" pitchFamily="2" charset="0"/>
                <a:cs typeface="NikoshBAN" pitchFamily="2" charset="0"/>
              </a:rPr>
              <a:t>১</a:t>
            </a:r>
            <a:r>
              <a:rPr lang="en-US" sz="4400" dirty="0">
                <a:latin typeface="NikoshBAN" pitchFamily="2" charset="0"/>
                <a:cs typeface="NikoshBAN" pitchFamily="2" charset="0"/>
              </a:rPr>
              <a:t>৪</a:t>
            </a:r>
            <a:r>
              <a:rPr lang="bn-IN" sz="4400" dirty="0">
                <a:latin typeface="NikoshBAN" pitchFamily="2" charset="0"/>
                <a:cs typeface="NikoshBAN" pitchFamily="2" charset="0"/>
              </a:rPr>
              <a:t>/</a:t>
            </a:r>
            <a:r>
              <a:rPr lang="en-US" sz="4400" dirty="0">
                <a:latin typeface="NikoshBAN" pitchFamily="2" charset="0"/>
                <a:cs typeface="NikoshBAN" pitchFamily="2" charset="0"/>
              </a:rPr>
              <a:t>১১</a:t>
            </a:r>
            <a:r>
              <a:rPr lang="bn-IN" sz="4400" dirty="0">
                <a:latin typeface="NikoshBAN" pitchFamily="2" charset="0"/>
                <a:cs typeface="NikoshBAN" pitchFamily="2" charset="0"/>
              </a:rPr>
              <a:t>/২০২</a:t>
            </a:r>
            <a:r>
              <a:rPr lang="en-US" sz="4400" dirty="0">
                <a:latin typeface="NikoshBAN" pitchFamily="2" charset="0"/>
                <a:cs typeface="NikoshBAN" pitchFamily="2" charset="0"/>
              </a:rPr>
              <a:t>১</a:t>
            </a:r>
            <a:r>
              <a:rPr lang="bn-BD" sz="4400" dirty="0">
                <a:latin typeface="NikoshBAN" pitchFamily="2" charset="0"/>
                <a:cs typeface="NikoshBAN" pitchFamily="2" charset="0"/>
              </a:rPr>
              <a:t> ইং</a:t>
            </a:r>
            <a:endParaRPr lang="en-US" sz="4400" dirty="0">
              <a:latin typeface="NikoshBAN" pitchFamily="2" charset="0"/>
              <a:cs typeface="NikoshBAN" pitchFamily="2" charset="0"/>
            </a:endParaRPr>
          </a:p>
        </p:txBody>
      </p:sp>
      <p:grpSp>
        <p:nvGrpSpPr>
          <p:cNvPr id="18" name="Group 17"/>
          <p:cNvGrpSpPr/>
          <p:nvPr/>
        </p:nvGrpSpPr>
        <p:grpSpPr>
          <a:xfrm>
            <a:off x="925944" y="1242978"/>
            <a:ext cx="3298394" cy="5002138"/>
            <a:chOff x="0" y="1104658"/>
            <a:chExt cx="2810732" cy="5002138"/>
          </a:xfrm>
        </p:grpSpPr>
        <p:sp>
          <p:nvSpPr>
            <p:cNvPr id="19" name="TextBox 18"/>
            <p:cNvSpPr txBox="1"/>
            <p:nvPr/>
          </p:nvSpPr>
          <p:spPr>
            <a:xfrm>
              <a:off x="76200" y="2232526"/>
              <a:ext cx="1752159" cy="1754326"/>
            </a:xfrm>
            <a:prstGeom prst="rect">
              <a:avLst/>
            </a:prstGeom>
            <a:noFill/>
          </p:spPr>
          <p:txBody>
            <a:bodyPr wrap="square" rtlCol="0">
              <a:spAutoFit/>
            </a:bodyPr>
            <a:lstStyle/>
            <a:p>
              <a:r>
                <a:rPr lang="bn-BD" sz="3600" dirty="0">
                  <a:latin typeface="NikoshBAN" pitchFamily="2" charset="0"/>
                  <a:cs typeface="NikoshBAN" pitchFamily="2" charset="0"/>
                </a:rPr>
                <a:t>২। পত্র প্রাপকের নাম </a:t>
              </a:r>
            </a:p>
            <a:p>
              <a:r>
                <a:rPr lang="bn-BD" sz="3600" dirty="0">
                  <a:latin typeface="NikoshBAN" pitchFamily="2" charset="0"/>
                  <a:cs typeface="NikoshBAN" pitchFamily="2" charset="0"/>
                </a:rPr>
                <a:t>    ও ঠিকানাঃ</a:t>
              </a:r>
              <a:endParaRPr lang="en-US" sz="3600" dirty="0">
                <a:latin typeface="NikoshBAN" pitchFamily="2" charset="0"/>
                <a:cs typeface="NikoshBAN" pitchFamily="2" charset="0"/>
              </a:endParaRPr>
            </a:p>
          </p:txBody>
        </p:sp>
        <p:sp>
          <p:nvSpPr>
            <p:cNvPr id="20" name="TextBox 19"/>
            <p:cNvSpPr txBox="1"/>
            <p:nvPr/>
          </p:nvSpPr>
          <p:spPr>
            <a:xfrm>
              <a:off x="42488" y="4494790"/>
              <a:ext cx="1828359" cy="646331"/>
            </a:xfrm>
            <a:prstGeom prst="rect">
              <a:avLst/>
            </a:prstGeom>
            <a:noFill/>
          </p:spPr>
          <p:txBody>
            <a:bodyPr wrap="square" rtlCol="0">
              <a:spAutoFit/>
            </a:bodyPr>
            <a:lstStyle/>
            <a:p>
              <a:r>
                <a:rPr lang="bn-BD" sz="3600" dirty="0">
                  <a:latin typeface="NikoshBAN" pitchFamily="2" charset="0"/>
                  <a:cs typeface="NikoshBAN" pitchFamily="2" charset="0"/>
                </a:rPr>
                <a:t>৩। বিষয়ঃ</a:t>
              </a:r>
              <a:endParaRPr lang="en-US" sz="3600" dirty="0">
                <a:latin typeface="NikoshBAN" pitchFamily="2" charset="0"/>
                <a:cs typeface="NikoshBAN" pitchFamily="2" charset="0"/>
              </a:endParaRPr>
            </a:p>
          </p:txBody>
        </p:sp>
        <p:sp>
          <p:nvSpPr>
            <p:cNvPr id="21" name="TextBox 20"/>
            <p:cNvSpPr txBox="1"/>
            <p:nvPr/>
          </p:nvSpPr>
          <p:spPr>
            <a:xfrm>
              <a:off x="76199" y="5460465"/>
              <a:ext cx="1809003" cy="646331"/>
            </a:xfrm>
            <a:prstGeom prst="rect">
              <a:avLst/>
            </a:prstGeom>
            <a:noFill/>
          </p:spPr>
          <p:txBody>
            <a:bodyPr wrap="square" rtlCol="0">
              <a:spAutoFit/>
            </a:bodyPr>
            <a:lstStyle/>
            <a:p>
              <a:r>
                <a:rPr lang="bn-BD" sz="3600" dirty="0">
                  <a:latin typeface="NikoshBAN" pitchFamily="2" charset="0"/>
                  <a:cs typeface="NikoshBAN" pitchFamily="2" charset="0"/>
                </a:rPr>
                <a:t>৪। সম্বোধনঃ</a:t>
              </a:r>
              <a:endParaRPr lang="en-US" sz="3600" dirty="0">
                <a:latin typeface="NikoshBAN" pitchFamily="2" charset="0"/>
                <a:cs typeface="NikoshBAN" pitchFamily="2" charset="0"/>
              </a:endParaRPr>
            </a:p>
          </p:txBody>
        </p:sp>
        <p:sp>
          <p:nvSpPr>
            <p:cNvPr id="24" name="TextBox 23"/>
            <p:cNvSpPr txBox="1"/>
            <p:nvPr/>
          </p:nvSpPr>
          <p:spPr>
            <a:xfrm>
              <a:off x="0" y="1104658"/>
              <a:ext cx="1738069" cy="646331"/>
            </a:xfrm>
            <a:prstGeom prst="rect">
              <a:avLst/>
            </a:prstGeom>
            <a:noFill/>
          </p:spPr>
          <p:txBody>
            <a:bodyPr wrap="square" rtlCol="0">
              <a:spAutoFit/>
            </a:bodyPr>
            <a:lstStyle/>
            <a:p>
              <a:r>
                <a:rPr lang="bn-BD" sz="3600" dirty="0">
                  <a:latin typeface="NikoshBAN" pitchFamily="2" charset="0"/>
                  <a:cs typeface="NikoshBAN" pitchFamily="2" charset="0"/>
                </a:rPr>
                <a:t> ১। তারিখঃ</a:t>
              </a:r>
              <a:endParaRPr lang="en-US" sz="3600" dirty="0">
                <a:latin typeface="NikoshBAN" pitchFamily="2" charset="0"/>
                <a:cs typeface="NikoshBAN" pitchFamily="2" charset="0"/>
              </a:endParaRPr>
            </a:p>
          </p:txBody>
        </p:sp>
        <p:cxnSp>
          <p:nvCxnSpPr>
            <p:cNvPr id="26" name="Straight Arrow Connector 25"/>
            <p:cNvCxnSpPr/>
            <p:nvPr/>
          </p:nvCxnSpPr>
          <p:spPr>
            <a:xfrm>
              <a:off x="1828359" y="1343116"/>
              <a:ext cx="87674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85202" y="3296592"/>
              <a:ext cx="85857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33991" y="4714952"/>
              <a:ext cx="87674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21315" y="5647029"/>
              <a:ext cx="765615" cy="4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Left Bracket 46"/>
          <p:cNvSpPr/>
          <p:nvPr/>
        </p:nvSpPr>
        <p:spPr>
          <a:xfrm>
            <a:off x="4224338" y="2052574"/>
            <a:ext cx="362410" cy="2530827"/>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Tree>
    <p:extLst>
      <p:ext uri="{BB962C8B-B14F-4D97-AF65-F5344CB8AC3E}">
        <p14:creationId xmlns:p14="http://schemas.microsoft.com/office/powerpoint/2010/main" val="1678563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0-#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1000" fill="hold"/>
                                        <p:tgtEl>
                                          <p:spTgt spid="47"/>
                                        </p:tgtEl>
                                        <p:attrNameLst>
                                          <p:attrName>ppt_x</p:attrName>
                                        </p:attrNameLst>
                                      </p:cBhvr>
                                      <p:tavLst>
                                        <p:tav tm="0">
                                          <p:val>
                                            <p:strVal val="#ppt_x-.2"/>
                                          </p:val>
                                        </p:tav>
                                        <p:tav tm="100000">
                                          <p:val>
                                            <p:strVal val="#ppt_x"/>
                                          </p:val>
                                        </p:tav>
                                      </p:tavLst>
                                    </p:anim>
                                    <p:anim calcmode="lin" valueType="num">
                                      <p:cBhvr>
                                        <p:cTn id="46"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121" y="1740438"/>
            <a:ext cx="3056494" cy="1323439"/>
          </a:xfrm>
          <a:prstGeom prst="rect">
            <a:avLst/>
          </a:prstGeom>
          <a:noFill/>
        </p:spPr>
        <p:txBody>
          <a:bodyPr wrap="square" rtlCol="0">
            <a:spAutoFit/>
          </a:bodyPr>
          <a:lstStyle/>
          <a:p>
            <a:r>
              <a:rPr lang="bn-BD" sz="4000" dirty="0">
                <a:latin typeface="NikoshBAN" pitchFamily="2" charset="0"/>
                <a:cs typeface="NikoshBAN" pitchFamily="2" charset="0"/>
              </a:rPr>
              <a:t> ৫। পত্রের মূল    </a:t>
            </a:r>
          </a:p>
          <a:p>
            <a:r>
              <a:rPr lang="bn-BD" sz="4000" dirty="0">
                <a:latin typeface="NikoshBAN" pitchFamily="2" charset="0"/>
                <a:cs typeface="NikoshBAN" pitchFamily="2" charset="0"/>
              </a:rPr>
              <a:t>     বক্তব্যবিষয়ঃ</a:t>
            </a:r>
            <a:endParaRPr lang="en-US" sz="4000" dirty="0">
              <a:latin typeface="NikoshBAN" pitchFamily="2" charset="0"/>
              <a:cs typeface="NikoshBAN" pitchFamily="2" charset="0"/>
            </a:endParaRPr>
          </a:p>
        </p:txBody>
      </p:sp>
      <p:sp>
        <p:nvSpPr>
          <p:cNvPr id="5" name="TextBox 4"/>
          <p:cNvSpPr txBox="1"/>
          <p:nvPr/>
        </p:nvSpPr>
        <p:spPr>
          <a:xfrm>
            <a:off x="200120" y="4912686"/>
            <a:ext cx="2676901" cy="1446550"/>
          </a:xfrm>
          <a:prstGeom prst="rect">
            <a:avLst/>
          </a:prstGeom>
          <a:noFill/>
        </p:spPr>
        <p:txBody>
          <a:bodyPr wrap="square" rtlCol="0">
            <a:spAutoFit/>
          </a:bodyPr>
          <a:lstStyle/>
          <a:p>
            <a:r>
              <a:rPr lang="bn-BD" sz="4400" dirty="0">
                <a:latin typeface="NikoshBAN" pitchFamily="2" charset="0"/>
                <a:cs typeface="NikoshBAN" pitchFamily="2" charset="0"/>
              </a:rPr>
              <a:t>৬। বিদায়</a:t>
            </a:r>
            <a:r>
              <a:rPr lang="en-US" sz="4400" dirty="0">
                <a:latin typeface="NikoshBAN" pitchFamily="2" charset="0"/>
                <a:cs typeface="NikoshBAN" pitchFamily="2" charset="0"/>
              </a:rPr>
              <a:t>         </a:t>
            </a:r>
            <a:r>
              <a:rPr lang="bn-BD" sz="4400" dirty="0">
                <a:latin typeface="NikoshBAN" pitchFamily="2" charset="0"/>
                <a:cs typeface="NikoshBAN" pitchFamily="2" charset="0"/>
              </a:rPr>
              <a:t>সম্ভাষণঃ</a:t>
            </a:r>
            <a:endParaRPr lang="en-US" sz="4400" dirty="0">
              <a:latin typeface="NikoshBAN" pitchFamily="2" charset="0"/>
              <a:cs typeface="NikoshBAN" pitchFamily="2" charset="0"/>
            </a:endParaRPr>
          </a:p>
        </p:txBody>
      </p:sp>
      <p:cxnSp>
        <p:nvCxnSpPr>
          <p:cNvPr id="7" name="Straight Arrow Connector 6"/>
          <p:cNvCxnSpPr/>
          <p:nvPr/>
        </p:nvCxnSpPr>
        <p:spPr>
          <a:xfrm>
            <a:off x="2638543" y="2181777"/>
            <a:ext cx="704039"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77023" y="5557170"/>
            <a:ext cx="587699" cy="278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rame 9"/>
          <p:cNvSpPr/>
          <p:nvPr/>
        </p:nvSpPr>
        <p:spPr>
          <a:xfrm>
            <a:off x="0" y="0"/>
            <a:ext cx="12192000" cy="6858000"/>
          </a:xfrm>
          <a:prstGeom prst="frame">
            <a:avLst>
              <a:gd name="adj1" fmla="val 199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499574" y="288951"/>
            <a:ext cx="8290643" cy="3785652"/>
          </a:xfrm>
          <a:prstGeom prst="rect">
            <a:avLst/>
          </a:prstGeom>
          <a:noFill/>
        </p:spPr>
        <p:txBody>
          <a:bodyPr wrap="square" rtlCol="0">
            <a:spAutoFit/>
          </a:bodyPr>
          <a:lstStyle/>
          <a:p>
            <a:pPr algn="just"/>
            <a:r>
              <a:rPr lang="bn-IN" sz="4000" dirty="0">
                <a:latin typeface="NikoshBAN" pitchFamily="2" charset="0"/>
                <a:cs typeface="NikoshBAN" pitchFamily="2" charset="0"/>
              </a:rPr>
              <a:t>যথা বিহীত সম্মান প্রদর্শন পূর্বক বিনীত নিবেদন এই যে আমি আপনার স্কুলের একজন নিয়মিত ছাত্র। আমার বাবা একজন দরিদ্র কৃষক ,তার পক্ষে আমার লেখাপড়া খরচ চালানো অসম্ভব হয়ে পড়েছে। তার পর ও আমার আরো দুই ভাই বোন আপনার বিদ্যালয়ে অধ্যায়ন করছে।</a:t>
            </a:r>
          </a:p>
        </p:txBody>
      </p:sp>
      <p:sp>
        <p:nvSpPr>
          <p:cNvPr id="12" name="TextBox 11"/>
          <p:cNvSpPr txBox="1"/>
          <p:nvPr/>
        </p:nvSpPr>
        <p:spPr>
          <a:xfrm>
            <a:off x="3925572" y="4495341"/>
            <a:ext cx="7989336" cy="2123658"/>
          </a:xfrm>
          <a:prstGeom prst="rect">
            <a:avLst/>
          </a:prstGeom>
          <a:noFill/>
        </p:spPr>
        <p:txBody>
          <a:bodyPr wrap="square" rtlCol="0">
            <a:spAutoFit/>
          </a:bodyPr>
          <a:lstStyle/>
          <a:p>
            <a:pPr algn="just"/>
            <a:r>
              <a:rPr lang="bn-BD" sz="4400" dirty="0">
                <a:latin typeface="NikoshBAN" pitchFamily="2" charset="0"/>
                <a:cs typeface="NikoshBAN" pitchFamily="2" charset="0"/>
              </a:rPr>
              <a:t>অতএব, উপরিউক্ত বিষয়টি বিবেচনা করে আমাকে </a:t>
            </a:r>
            <a:r>
              <a:rPr lang="bn-IN" sz="4400" dirty="0">
                <a:latin typeface="NikoshBAN" pitchFamily="2" charset="0"/>
                <a:cs typeface="NikoshBAN" pitchFamily="2" charset="0"/>
              </a:rPr>
              <a:t>বিনা বেতনে </a:t>
            </a:r>
            <a:r>
              <a:rPr lang="en-US" sz="4400" dirty="0" err="1">
                <a:latin typeface="NikoshBAN" pitchFamily="2" charset="0"/>
                <a:cs typeface="NikoshBAN" pitchFamily="2" charset="0"/>
              </a:rPr>
              <a:t>অধ্যয়নের</a:t>
            </a:r>
            <a:r>
              <a:rPr lang="bn-IN" sz="4400" dirty="0">
                <a:latin typeface="NikoshBAN" pitchFamily="2" charset="0"/>
                <a:cs typeface="NikoshBAN" pitchFamily="2" charset="0"/>
              </a:rPr>
              <a:t> সুযোগ দিলে আপনার কাছে কৃতজ্ঞ থাকব।</a:t>
            </a:r>
            <a:endParaRPr lang="en-US" sz="4400" dirty="0">
              <a:latin typeface="NikoshBAN" pitchFamily="2" charset="0"/>
              <a:cs typeface="NikoshBAN" pitchFamily="2" charset="0"/>
            </a:endParaRPr>
          </a:p>
        </p:txBody>
      </p:sp>
      <p:sp>
        <p:nvSpPr>
          <p:cNvPr id="15" name="Left Bracket 14"/>
          <p:cNvSpPr/>
          <p:nvPr/>
        </p:nvSpPr>
        <p:spPr>
          <a:xfrm>
            <a:off x="3449033" y="235527"/>
            <a:ext cx="195785" cy="3755946"/>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7" name="Left Bracket 16"/>
          <p:cNvSpPr/>
          <p:nvPr/>
        </p:nvSpPr>
        <p:spPr>
          <a:xfrm>
            <a:off x="3644818" y="4669962"/>
            <a:ext cx="280753" cy="1689274"/>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Tree>
    <p:extLst>
      <p:ext uri="{BB962C8B-B14F-4D97-AF65-F5344CB8AC3E}">
        <p14:creationId xmlns:p14="http://schemas.microsoft.com/office/powerpoint/2010/main" val="242022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843" y="2888394"/>
            <a:ext cx="2777528" cy="769441"/>
          </a:xfrm>
          <a:prstGeom prst="rect">
            <a:avLst/>
          </a:prstGeom>
          <a:noFill/>
        </p:spPr>
        <p:txBody>
          <a:bodyPr wrap="square" rtlCol="0">
            <a:spAutoFit/>
          </a:bodyPr>
          <a:lstStyle/>
          <a:p>
            <a:r>
              <a:rPr lang="bn-BD" sz="4400" dirty="0">
                <a:latin typeface="NikoshBAN" pitchFamily="2" charset="0"/>
                <a:cs typeface="NikoshBAN" pitchFamily="2" charset="0"/>
              </a:rPr>
              <a:t> ৭। </a:t>
            </a:r>
            <a:r>
              <a:rPr lang="bn-IN" sz="4400" dirty="0">
                <a:latin typeface="NikoshBAN" pitchFamily="2" charset="0"/>
                <a:cs typeface="NikoshBAN" pitchFamily="2" charset="0"/>
              </a:rPr>
              <a:t>নাম স্বাক্ষর</a:t>
            </a:r>
            <a:endParaRPr lang="en-US" sz="4400" dirty="0">
              <a:latin typeface="NikoshBAN" pitchFamily="2" charset="0"/>
              <a:cs typeface="NikoshBAN" pitchFamily="2" charset="0"/>
            </a:endParaRPr>
          </a:p>
        </p:txBody>
      </p:sp>
      <p:cxnSp>
        <p:nvCxnSpPr>
          <p:cNvPr id="6" name="Straight Arrow Connector 5"/>
          <p:cNvCxnSpPr/>
          <p:nvPr/>
        </p:nvCxnSpPr>
        <p:spPr>
          <a:xfrm>
            <a:off x="3259371" y="3217676"/>
            <a:ext cx="7252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46562" y="1461590"/>
            <a:ext cx="5653418" cy="3477875"/>
          </a:xfrm>
          <a:prstGeom prst="rect">
            <a:avLst/>
          </a:prstGeom>
          <a:noFill/>
        </p:spPr>
        <p:txBody>
          <a:bodyPr wrap="square" rtlCol="0">
            <a:spAutoFit/>
          </a:bodyPr>
          <a:lstStyle/>
          <a:p>
            <a:r>
              <a:rPr lang="bn-IN" sz="4400" dirty="0">
                <a:latin typeface="NikoshBAN" pitchFamily="2" charset="0"/>
                <a:cs typeface="NikoshBAN" pitchFamily="2" charset="0"/>
              </a:rPr>
              <a:t> বিনীত </a:t>
            </a:r>
            <a:r>
              <a:rPr lang="bn-BD" sz="4400" dirty="0">
                <a:latin typeface="NikoshBAN" pitchFamily="2" charset="0"/>
                <a:cs typeface="NikoshBAN" pitchFamily="2" charset="0"/>
              </a:rPr>
              <a:t>নিবেদক</a:t>
            </a:r>
          </a:p>
          <a:p>
            <a:r>
              <a:rPr lang="bn-BD" sz="4400" dirty="0">
                <a:latin typeface="NikoshBAN" pitchFamily="2" charset="0"/>
                <a:cs typeface="NikoshBAN" pitchFamily="2" charset="0"/>
              </a:rPr>
              <a:t>আপনার একান্ত অনুগত ছাত্র</a:t>
            </a:r>
          </a:p>
          <a:p>
            <a:r>
              <a:rPr lang="bn-BD" sz="4400" dirty="0">
                <a:latin typeface="NikoshBAN" pitchFamily="2" charset="0"/>
                <a:cs typeface="NikoshBAN" pitchFamily="2" charset="0"/>
              </a:rPr>
              <a:t>‘খ’</a:t>
            </a:r>
          </a:p>
          <a:p>
            <a:r>
              <a:rPr lang="bn-BD" sz="4400" dirty="0">
                <a:latin typeface="NikoshBAN" pitchFamily="2" charset="0"/>
                <a:cs typeface="NikoshBAN" pitchFamily="2" charset="0"/>
              </a:rPr>
              <a:t>শ্রেণিঃ </a:t>
            </a:r>
            <a:r>
              <a:rPr lang="en-US" sz="4400" dirty="0" err="1">
                <a:latin typeface="NikoshBAN" pitchFamily="2" charset="0"/>
                <a:cs typeface="NikoshBAN" pitchFamily="2" charset="0"/>
              </a:rPr>
              <a:t>সপ্তম</a:t>
            </a:r>
            <a:endParaRPr lang="bn-BD" sz="4400" dirty="0">
              <a:latin typeface="NikoshBAN" pitchFamily="2" charset="0"/>
              <a:cs typeface="NikoshBAN" pitchFamily="2" charset="0"/>
            </a:endParaRPr>
          </a:p>
          <a:p>
            <a:r>
              <a:rPr lang="bn-BD" sz="4400" dirty="0">
                <a:latin typeface="NikoshBAN" pitchFamily="2" charset="0"/>
                <a:cs typeface="NikoshBAN" pitchFamily="2" charset="0"/>
              </a:rPr>
              <a:t>রোলঃ </a:t>
            </a:r>
            <a:r>
              <a:rPr lang="bn-IN" sz="4400" dirty="0">
                <a:latin typeface="NikoshBAN" pitchFamily="2" charset="0"/>
                <a:cs typeface="NikoshBAN" pitchFamily="2" charset="0"/>
              </a:rPr>
              <a:t>১</a:t>
            </a:r>
            <a:endParaRPr lang="bn-BD" sz="4400" dirty="0">
              <a:latin typeface="NikoshBAN" pitchFamily="2" charset="0"/>
              <a:cs typeface="NikoshBAN" pitchFamily="2" charset="0"/>
            </a:endParaRPr>
          </a:p>
        </p:txBody>
      </p:sp>
      <p:sp>
        <p:nvSpPr>
          <p:cNvPr id="8" name="Left Bracket 7"/>
          <p:cNvSpPr/>
          <p:nvPr/>
        </p:nvSpPr>
        <p:spPr>
          <a:xfrm>
            <a:off x="4334300" y="1465083"/>
            <a:ext cx="427895" cy="3474382"/>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49692957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156" y="536121"/>
            <a:ext cx="5336275" cy="830997"/>
          </a:xfrm>
          <a:prstGeom prst="rect">
            <a:avLst/>
          </a:prstGeom>
          <a:noFill/>
          <a:ln w="28575">
            <a:solidFill>
              <a:schemeClr val="tx1"/>
            </a:solidFill>
          </a:ln>
        </p:spPr>
        <p:txBody>
          <a:bodyPr wrap="square" rtlCol="0">
            <a:spAutoFit/>
          </a:bodyPr>
          <a:lstStyle/>
          <a:p>
            <a:pPr algn="ctr"/>
            <a:r>
              <a:rPr lang="bn-IN"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138" y="2006116"/>
            <a:ext cx="5336275" cy="2815265"/>
          </a:xfrm>
          <a:prstGeom prst="rect">
            <a:avLst/>
          </a:prstGeom>
          <a:ln w="38100" cap="sq" cmpd="thickThin">
            <a:solidFill>
              <a:srgbClr val="000000"/>
            </a:solidFill>
            <a:prstDash val="solid"/>
            <a:miter lim="800000"/>
          </a:ln>
          <a:effectLst>
            <a:innerShdw blurRad="76200">
              <a:srgbClr val="000000"/>
            </a:innerShdw>
          </a:effectLst>
        </p:spPr>
      </p:pic>
      <p:sp>
        <p:nvSpPr>
          <p:cNvPr id="4" name="Rectangle 3"/>
          <p:cNvSpPr/>
          <p:nvPr/>
        </p:nvSpPr>
        <p:spPr>
          <a:xfrm>
            <a:off x="1081826" y="5052678"/>
            <a:ext cx="9731431" cy="1129181"/>
          </a:xfrm>
          <a:prstGeom prst="rect">
            <a:avLst/>
          </a:prstGeom>
          <a:ln w="15875" cmpd="thickThin">
            <a:solidFill>
              <a:schemeClr val="tx1"/>
            </a:solidFill>
            <a:prstDash val="lgDashDotDot"/>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itchFamily="2" charset="2"/>
              <a:buChar char="v"/>
            </a:pPr>
            <a:r>
              <a:rPr lang="bn-IN" sz="3200" b="1"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2800" dirty="0">
                <a:ln>
                  <a:solidFill>
                    <a:schemeClr val="tx1"/>
                  </a:solidFill>
                </a:ln>
                <a:latin typeface="NikoshBAN" pitchFamily="2" charset="0"/>
                <a:cs typeface="NikoshBAN" pitchFamily="2" charset="0"/>
              </a:rPr>
              <a:t>বোনের বিবাহ উপলক্ষ্যে তিন দিনের ছুটি চেয়ে প্রধান শিক্ষকের নিকট দরখাস্থ লিখ (দলে আলোচনা করে) ।    </a:t>
            </a:r>
            <a:endParaRPr lang="en-US" sz="3600" b="1"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7784516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2974" y="383516"/>
            <a:ext cx="5336275" cy="830997"/>
          </a:xfrm>
          <a:prstGeom prst="rect">
            <a:avLst/>
          </a:prstGeom>
          <a:noFill/>
          <a:ln w="28575">
            <a:solidFill>
              <a:schemeClr val="tx1"/>
            </a:solidFill>
          </a:ln>
        </p:spPr>
        <p:txBody>
          <a:bodyPr wrap="square" rtlCol="0">
            <a:spAutoFit/>
          </a:bodyPr>
          <a:lstStyle/>
          <a:p>
            <a:pPr algn="ctr"/>
            <a:r>
              <a:rPr lang="bn-IN"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882057" y="1553918"/>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  টি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869783" y="1514791"/>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আবেদন পত্রের কতটি অংশ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869783" y="2386721"/>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প্রাতিষ্ঠানিক পত্র কোন ধরনের পত্র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869783" y="3245808"/>
            <a:ext cx="6384476"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আবেদন পত্রে পত্র লেখকের ঠিকানা কোথায় থাকে? </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869783" y="4163910"/>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আবেদন পত্রে তারিখ কোথায় লিখতে হয়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869782" y="4933958"/>
            <a:ext cx="6384477"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আবেদন পত্রের ভাষা কেমন হতে হবে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882057" y="2386721"/>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ব্যবহারিক পত্র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7882057" y="3234884"/>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শেষে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7882057" y="4159064"/>
            <a:ext cx="341194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সবার  উপরে</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7882057" y="4933958"/>
            <a:ext cx="3411940" cy="5232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সহজ-সরল ও প্রাঞ্জল</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0086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8580" y="357758"/>
            <a:ext cx="5336275" cy="830997"/>
          </a:xfrm>
          <a:prstGeom prst="rect">
            <a:avLst/>
          </a:prstGeom>
          <a:noFill/>
          <a:ln w="28575">
            <a:solidFill>
              <a:schemeClr val="tx1"/>
            </a:solidFill>
          </a:ln>
        </p:spPr>
        <p:txBody>
          <a:bodyPr wrap="square" rtlCol="0">
            <a:spAutoFit/>
          </a:bodyPr>
          <a:lstStyle/>
          <a:p>
            <a:pPr algn="ctr"/>
            <a:r>
              <a:rPr lang="bn-IN"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62885" y="1416677"/>
            <a:ext cx="7959143" cy="584775"/>
          </a:xfrm>
          <a:prstGeom prst="rect">
            <a:avLst/>
          </a:prstGeom>
          <a:noFill/>
        </p:spPr>
        <p:txBody>
          <a:bodyPr wrap="square" rtlCol="0">
            <a:spAutoFit/>
          </a:bodyPr>
          <a:lstStyle/>
          <a:p>
            <a:r>
              <a:rPr lang="bn-BD" sz="3200" dirty="0">
                <a:ln w="0">
                  <a:solidFill>
                    <a:sysClr val="windowText" lastClr="000000"/>
                  </a:solidFill>
                </a:ln>
                <a:effectLst>
                  <a:outerShdw blurRad="38100" dist="19050" dir="2700000" algn="tl" rotWithShape="0">
                    <a:schemeClr val="dk1">
                      <a:alpha val="40000"/>
                    </a:schemeClr>
                  </a:outerShdw>
                </a:effectLst>
                <a:latin typeface="NikoshBAN" pitchFamily="2" charset="0"/>
                <a:cs typeface="NikoshBAN" pitchFamily="2" charset="0"/>
              </a:rPr>
              <a:t>১। আবেদন পত্র কী? </a:t>
            </a:r>
          </a:p>
        </p:txBody>
      </p:sp>
      <p:sp>
        <p:nvSpPr>
          <p:cNvPr id="4" name="TextBox 3"/>
          <p:cNvSpPr txBox="1"/>
          <p:nvPr/>
        </p:nvSpPr>
        <p:spPr>
          <a:xfrm>
            <a:off x="888643" y="2008225"/>
            <a:ext cx="8963695" cy="1569660"/>
          </a:xfrm>
          <a:prstGeom prst="rect">
            <a:avLst/>
          </a:prstGeom>
          <a:noFill/>
        </p:spPr>
        <p:txBody>
          <a:bodyPr wrap="square" rtlCol="0">
            <a:spAutoFit/>
          </a:bodyPr>
          <a:lstStyle/>
          <a:p>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সাধারণ কোন পদে নিয়োগ প্রাপ্তির জন্য বা ছুটি ,বা বদলি,সাহায্য চেয়ে উপযুক্ত কর্তৃপক্ষের কাছে যে আনুষ্ঠানিক পত্র রচনা করা হয় তাকে আবেদনপত্র বা দরখাস্থ বলে।</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888643" y="3491456"/>
            <a:ext cx="7301999"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২। আবেদনপত্রে শিরোনাম বা খামের প্রয়োজন আছে কি? </a:t>
            </a:r>
          </a:p>
        </p:txBody>
      </p:sp>
      <p:sp>
        <p:nvSpPr>
          <p:cNvPr id="6" name="Rectangle 5"/>
          <p:cNvSpPr/>
          <p:nvPr/>
        </p:nvSpPr>
        <p:spPr>
          <a:xfrm>
            <a:off x="1304890" y="4076231"/>
            <a:ext cx="7095212" cy="584775"/>
          </a:xfrm>
          <a:prstGeom prst="rect">
            <a:avLst/>
          </a:prstGeom>
        </p:spPr>
        <p:txBody>
          <a:bodyPr wrap="none">
            <a:spAutoFit/>
          </a:bodyPr>
          <a:lstStyle/>
          <a:p>
            <a:r>
              <a:rPr lang="bn-IN" sz="3200" dirty="0">
                <a:latin typeface="NikoshBAN" pitchFamily="2" charset="0"/>
                <a:cs typeface="NikoshBAN" pitchFamily="2" charset="0"/>
              </a:rPr>
              <a:t>উত্তরঃ </a:t>
            </a:r>
            <a:r>
              <a:rPr lang="bn-BD" sz="3200" dirty="0">
                <a:latin typeface="NikoshBAN" pitchFamily="2" charset="0"/>
                <a:cs typeface="NikoshBAN" pitchFamily="2" charset="0"/>
              </a:rPr>
              <a:t> আবেদনপত্রে শিরোনাম বা খামের প্রয়োজন </a:t>
            </a:r>
            <a:r>
              <a:rPr lang="bn-IN" sz="3200" dirty="0">
                <a:latin typeface="NikoshBAN" pitchFamily="2" charset="0"/>
                <a:cs typeface="NikoshBAN" pitchFamily="2" charset="0"/>
              </a:rPr>
              <a:t>নেই।</a:t>
            </a:r>
            <a:endParaRPr lang="bn-BD" sz="3200" dirty="0">
              <a:latin typeface="NikoshBAN" pitchFamily="2" charset="0"/>
              <a:cs typeface="NikoshBAN" pitchFamily="2" charset="0"/>
            </a:endParaRPr>
          </a:p>
        </p:txBody>
      </p:sp>
      <p:sp>
        <p:nvSpPr>
          <p:cNvPr id="7" name="Rectangle 6"/>
          <p:cNvSpPr/>
          <p:nvPr/>
        </p:nvSpPr>
        <p:spPr>
          <a:xfrm>
            <a:off x="888643" y="4500170"/>
            <a:ext cx="7734655" cy="584775"/>
          </a:xfrm>
          <a:prstGeom prst="rect">
            <a:avLst/>
          </a:prstGeom>
        </p:spPr>
        <p:txBody>
          <a:bodyPr wrap="squar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৩। আবেদন পত্রের কাঠামোগুলো ধারাবাহিকভাবে বর্ণনা কর</a:t>
            </a:r>
            <a:r>
              <a:rPr lang="bn-BD" dirty="0">
                <a:latin typeface="NikoshBAN" pitchFamily="2" charset="0"/>
                <a:cs typeface="NikoshBAN" pitchFamily="2" charset="0"/>
              </a:rPr>
              <a:t>।</a:t>
            </a:r>
          </a:p>
        </p:txBody>
      </p:sp>
      <p:sp>
        <p:nvSpPr>
          <p:cNvPr id="8" name="Rectangle 7"/>
          <p:cNvSpPr/>
          <p:nvPr/>
        </p:nvSpPr>
        <p:spPr>
          <a:xfrm>
            <a:off x="1396403" y="5122820"/>
            <a:ext cx="10373353" cy="1077218"/>
          </a:xfrm>
          <a:prstGeom prst="rect">
            <a:avLst/>
          </a:prstGeom>
        </p:spPr>
        <p:txBody>
          <a:bodyPr wrap="none">
            <a:spAutoFit/>
          </a:bodyPr>
          <a:lstStyle/>
          <a:p>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উত্তরঃ ১। তারিখ ২। পত্র প্রাপকের পদবী ও ঠিকানা ৩।  বিষয় ৪। সম্বোধন / সম্ভাষণ</a:t>
            </a:r>
          </a:p>
          <a:p>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 ৫। মূল পত্রাংশ / মূল বিষয় ৬। বিদায় সম্ভাষণ ৭। নাম বা স্বাক্ষর ।</a:t>
            </a:r>
          </a:p>
        </p:txBody>
      </p:sp>
    </p:spTree>
    <p:extLst>
      <p:ext uri="{BB962C8B-B14F-4D97-AF65-F5344CB8AC3E}">
        <p14:creationId xmlns:p14="http://schemas.microsoft.com/office/powerpoint/2010/main" val="26467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627290" y="331631"/>
            <a:ext cx="8178085" cy="1135701"/>
            <a:chOff x="2590800" y="1143000"/>
            <a:chExt cx="4343400" cy="1135701"/>
          </a:xfrm>
        </p:grpSpPr>
        <p:sp>
          <p:nvSpPr>
            <p:cNvPr id="3" name="Rounded Rectangle 2"/>
            <p:cNvSpPr/>
            <p:nvPr/>
          </p:nvSpPr>
          <p:spPr>
            <a:xfrm>
              <a:off x="2590800" y="1143000"/>
              <a:ext cx="4343400" cy="1066800"/>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960159" y="1170705"/>
              <a:ext cx="3636185" cy="11079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6600" dirty="0">
                  <a:solidFill>
                    <a:srgbClr val="FFFF00"/>
                  </a:solidFill>
                  <a:latin typeface="NikoshBAN" pitchFamily="2" charset="0"/>
                  <a:cs typeface="NikoshBAN" pitchFamily="2" charset="0"/>
                </a:rPr>
                <a:t>   কতিপয় আবেদন পত্র </a:t>
              </a:r>
              <a:endParaRPr lang="en-US" sz="6600" dirty="0">
                <a:solidFill>
                  <a:srgbClr val="FFFF00"/>
                </a:solidFill>
                <a:latin typeface="NikoshBAN" pitchFamily="2" charset="0"/>
                <a:cs typeface="NikoshBAN" pitchFamily="2" charset="0"/>
              </a:endParaRPr>
            </a:p>
          </p:txBody>
        </p:sp>
      </p:grpSp>
      <p:sp>
        <p:nvSpPr>
          <p:cNvPr id="5" name="TextBox 4"/>
          <p:cNvSpPr txBox="1"/>
          <p:nvPr/>
        </p:nvSpPr>
        <p:spPr>
          <a:xfrm>
            <a:off x="221673" y="1467332"/>
            <a:ext cx="11804072" cy="4524315"/>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 দরিদ্র তহবিল থেকে সাহায্য চেয়ে বিদ্যলয়ের প্রধান শিক্ষকের নিকট দরখাস্থ লিখ। </a:t>
            </a:r>
          </a:p>
          <a:p>
            <a:r>
              <a:rPr lang="bn-IN" sz="3600" dirty="0">
                <a:latin typeface="NikoshBAN" panose="02000000000000000000" pitchFamily="2" charset="0"/>
                <a:cs typeface="NikoshBAN" panose="02000000000000000000" pitchFamily="2" charset="0"/>
              </a:rPr>
              <a:t>২। প্রশংসা পত্র চেয়ে প্রধান শিক্ষকের নিকট দরখাস্থ লিখ।</a:t>
            </a:r>
          </a:p>
          <a:p>
            <a:r>
              <a:rPr lang="bn-IN" sz="3600" dirty="0">
                <a:latin typeface="NikoshBAN" panose="02000000000000000000" pitchFamily="2" charset="0"/>
                <a:cs typeface="NikoshBAN" panose="02000000000000000000" pitchFamily="2" charset="0"/>
              </a:rPr>
              <a:t>৩। বিলম্বে বেতন প্রদানের জন্য জরিমানা মাফ চেয়ে তোমার বিদ্যালয়ের প্রধান শিক্ষকের নিকট দরখাস্থ লিখ। </a:t>
            </a:r>
          </a:p>
          <a:p>
            <a:r>
              <a:rPr lang="bn-IN" sz="3600" dirty="0">
                <a:latin typeface="NikoshBAN" panose="02000000000000000000" pitchFamily="2" charset="0"/>
                <a:cs typeface="NikoshBAN" panose="02000000000000000000" pitchFamily="2" charset="0"/>
              </a:rPr>
              <a:t>৪। তোমার এলাকায় আর্সেনিক পানি সরবরাহের ব্যবস্থা গ্রহনের জন্য পৌর মেয়রের কাছে দরখাস্থ লিখ। </a:t>
            </a:r>
          </a:p>
          <a:p>
            <a:r>
              <a:rPr lang="bn-IN" sz="3600" dirty="0">
                <a:latin typeface="NikoshBAN" panose="02000000000000000000" pitchFamily="2" charset="0"/>
                <a:cs typeface="NikoshBAN" panose="02000000000000000000" pitchFamily="2" charset="0"/>
              </a:rPr>
              <a:t>৫। স্কুলের ভেতর ক্যান্টিন  স্থাপনের অনুরোধ জানিয়ে প্রধান শিক্ষকের নিকট দরখাস্থ লিখ। </a:t>
            </a:r>
          </a:p>
        </p:txBody>
      </p:sp>
    </p:spTree>
    <p:extLst>
      <p:ext uri="{BB962C8B-B14F-4D97-AF65-F5344CB8AC3E}">
        <p14:creationId xmlns:p14="http://schemas.microsoft.com/office/powerpoint/2010/main" val="4263144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11728" y="883516"/>
            <a:ext cx="1161703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n-IN" sz="3600" dirty="0">
                <a:latin typeface="NikoshBAN" panose="02000000000000000000" pitchFamily="2" charset="0"/>
                <a:cs typeface="NikoshBAN" panose="02000000000000000000" pitchFamily="2" charset="0"/>
              </a:rPr>
              <a:t>৬। তোমার এলাকায় একটি প্রাথমিক বিদ্যালয় স্থাপনের জন্য কর্তৃপক্ষের নিকট দরখাস্থ লিখ। </a:t>
            </a:r>
          </a:p>
          <a:p>
            <a:r>
              <a:rPr lang="bn-IN" sz="3600" dirty="0">
                <a:latin typeface="NikoshBAN" panose="02000000000000000000" pitchFamily="2" charset="0"/>
                <a:cs typeface="NikoshBAN" panose="02000000000000000000" pitchFamily="2" charset="0"/>
              </a:rPr>
              <a:t>৭। তোমার এলাকার রাস্তাটি সংস্কারের জন্য কর্তৃপক্ষের নিকট দরখাস্থ লিখ।</a:t>
            </a:r>
          </a:p>
          <a:p>
            <a:r>
              <a:rPr lang="bn-IN" sz="3600" dirty="0">
                <a:latin typeface="NikoshBAN" panose="02000000000000000000" pitchFamily="2" charset="0"/>
                <a:cs typeface="NikoshBAN" panose="02000000000000000000" pitchFamily="2" charset="0"/>
              </a:rPr>
              <a:t>৮। তোমার এলাকায় বিদ্যুৎ বিভ্রাটের  প্রতিকারের প্রার্থনা করে যথাযথ কর্তৃপক্ষের নিকট দরখাস্থ লিখ। </a:t>
            </a:r>
          </a:p>
          <a:p>
            <a:r>
              <a:rPr lang="bn-IN" sz="3600" dirty="0">
                <a:latin typeface="NikoshBAN" panose="02000000000000000000" pitchFamily="2" charset="0"/>
                <a:cs typeface="NikoshBAN" panose="02000000000000000000" pitchFamily="2" charset="0"/>
              </a:rPr>
              <a:t>৯। তোমার এলাকায় ডেংগু জ্বর প্রতিরোধের আবেদন জানিয়ে পৌর সভার চেয়ারম্যানের কাছে দরখাস্থ লিখ। </a:t>
            </a:r>
          </a:p>
          <a:p>
            <a:r>
              <a:rPr lang="bn-IN" sz="3600" dirty="0">
                <a:latin typeface="NikoshBAN" panose="02000000000000000000" pitchFamily="2" charset="0"/>
                <a:cs typeface="NikoshBAN" panose="02000000000000000000" pitchFamily="2" charset="0"/>
              </a:rPr>
              <a:t>১০। খেলা দেখার জন্য অর্ধ দিবসের ছুটি চেয়ে প্রধান শিক্ষকের নিকট দরখাস্থ লিখ। </a:t>
            </a:r>
          </a:p>
          <a:p>
            <a:endParaRPr lang="bn-IN" sz="3600" dirty="0">
              <a:latin typeface="NikoshBAN" panose="02000000000000000000" pitchFamily="2" charset="0"/>
              <a:cs typeface="NikoshBAN" panose="02000000000000000000" pitchFamily="2" charset="0"/>
            </a:endParaRPr>
          </a:p>
          <a:p>
            <a:endParaRPr lang="en-US" sz="3600" dirty="0"/>
          </a:p>
        </p:txBody>
      </p:sp>
    </p:spTree>
    <p:extLst>
      <p:ext uri="{BB962C8B-B14F-4D97-AF65-F5344CB8AC3E}">
        <p14:creationId xmlns:p14="http://schemas.microsoft.com/office/powerpoint/2010/main" val="2402803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627290" y="331631"/>
            <a:ext cx="8178085" cy="1066800"/>
            <a:chOff x="2590800" y="1143000"/>
            <a:chExt cx="4343400" cy="1066800"/>
          </a:xfrm>
        </p:grpSpPr>
        <p:sp>
          <p:nvSpPr>
            <p:cNvPr id="3" name="Rounded Rectangle 2"/>
            <p:cNvSpPr/>
            <p:nvPr/>
          </p:nvSpPr>
          <p:spPr>
            <a:xfrm>
              <a:off x="2590800" y="1143000"/>
              <a:ext cx="4343400" cy="1066800"/>
            </a:xfrm>
            <a:prstGeom prst="roundRect">
              <a:avLst>
                <a:gd name="adj" fmla="val 5000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657600" y="1295400"/>
              <a:ext cx="23622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800">
                  <a:solidFill>
                    <a:srgbClr val="FFFF00"/>
                  </a:solidFill>
                  <a:latin typeface="NikoshBAN" pitchFamily="2" charset="0"/>
                  <a:cs typeface="NikoshBAN" pitchFamily="2" charset="0"/>
                </a:rPr>
                <a:t>   </a:t>
              </a:r>
              <a:r>
                <a:rPr lang="bn-BD" sz="4800">
                  <a:solidFill>
                    <a:srgbClr val="FFFF00"/>
                  </a:solidFill>
                  <a:latin typeface="NikoshBAN" pitchFamily="2" charset="0"/>
                  <a:cs typeface="NikoshBAN" pitchFamily="2" charset="0"/>
                </a:rPr>
                <a:t>বাড়ির </a:t>
              </a:r>
              <a:r>
                <a:rPr lang="bn-BD" sz="4800" dirty="0">
                  <a:solidFill>
                    <a:srgbClr val="FFFF00"/>
                  </a:solidFill>
                  <a:latin typeface="NikoshBAN" pitchFamily="2" charset="0"/>
                  <a:cs typeface="NikoshBAN" pitchFamily="2" charset="0"/>
                </a:rPr>
                <a:t>কাজ</a:t>
              </a:r>
              <a:r>
                <a:rPr lang="bn-IN" sz="4800" dirty="0">
                  <a:solidFill>
                    <a:srgbClr val="FFFF00"/>
                  </a:solidFill>
                  <a:latin typeface="NikoshBAN" pitchFamily="2" charset="0"/>
                  <a:cs typeface="NikoshBAN" pitchFamily="2" charset="0"/>
                </a:rPr>
                <a:t>   </a:t>
              </a:r>
              <a:endParaRPr lang="en-US" sz="4800" dirty="0">
                <a:solidFill>
                  <a:srgbClr val="FFFF00"/>
                </a:solidFill>
                <a:latin typeface="NikoshBAN" pitchFamily="2" charset="0"/>
                <a:cs typeface="NikoshBAN" pitchFamily="2"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226" y="1730054"/>
            <a:ext cx="3987983" cy="2903830"/>
          </a:xfrm>
          <a:prstGeom prst="rect">
            <a:avLst/>
          </a:prstGeom>
          <a:ln w="57150">
            <a:solidFill>
              <a:srgbClr val="F30708"/>
            </a:solidFill>
          </a:ln>
        </p:spPr>
      </p:pic>
      <p:sp>
        <p:nvSpPr>
          <p:cNvPr id="6" name="Rectangle 5"/>
          <p:cNvSpPr/>
          <p:nvPr/>
        </p:nvSpPr>
        <p:spPr>
          <a:xfrm>
            <a:off x="367253" y="4988484"/>
            <a:ext cx="11587752" cy="933875"/>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lvl="0" indent="-571500" algn="ctr">
              <a:buFont typeface="Wingdings" pitchFamily="2" charset="2"/>
              <a:buChar char="v"/>
            </a:pP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শিক্ষা সফরে যাওয়ার অনুমতি চেয়ে প্রধান শিক্ষকের নিকট দরখাস্থ </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ea typeface="Times New Roman" pitchFamily="18" charset="0"/>
                <a:cs typeface="NikoshBAN" panose="02000000000000000000" pitchFamily="2" charset="0"/>
              </a:rPr>
              <a:t>লিখ</a:t>
            </a:r>
            <a:r>
              <a:rPr lang="en-US" sz="3200" dirty="0">
                <a:ln w="0">
                  <a:solidFill>
                    <a:schemeClr val="tx1"/>
                  </a:solidFill>
                </a:ln>
                <a:solidFill>
                  <a:schemeClr val="tx1"/>
                </a:solidFill>
                <a:effectLst>
                  <a:outerShdw blurRad="38100" dist="19050" dir="2700000" algn="tl" rotWithShape="0">
                    <a:schemeClr val="dk1">
                      <a:alpha val="40000"/>
                    </a:schemeClr>
                  </a:outerShdw>
                </a:effectLst>
                <a:latin typeface="SutonnyMJ" pitchFamily="2" charset="0"/>
                <a:ea typeface="Times New Roman" pitchFamily="18" charset="0"/>
                <a:cs typeface="SutonnyMJ" pitchFamily="2" charset="0"/>
              </a:rPr>
              <a:t>|</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26" name="Picture 2" descr="কম খরচে দুর্দান্ত এক&amp;#39;তালা বাড়ি বানানোর কৌশল, দেখুন এক নজরে - Dainik Kha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63" y="1730054"/>
            <a:ext cx="5509965" cy="29038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134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7" y="1698399"/>
            <a:ext cx="11513713" cy="45854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1876959"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C00000"/>
                </a:solidFill>
                <a:latin typeface="NikoshBAN" pitchFamily="2" charset="0"/>
                <a:cs typeface="NikoshBAN" pitchFamily="2" charset="0"/>
              </a:rPr>
              <a:t>ধ</a:t>
            </a:r>
            <a:endParaRPr lang="en-US" dirty="0">
              <a:solidFill>
                <a:srgbClr val="C00000"/>
              </a:solidFill>
            </a:endParaRPr>
          </a:p>
        </p:txBody>
      </p:sp>
      <p:sp>
        <p:nvSpPr>
          <p:cNvPr id="4" name="Rectangle 3"/>
          <p:cNvSpPr/>
          <p:nvPr/>
        </p:nvSpPr>
        <p:spPr>
          <a:xfrm>
            <a:off x="4130762"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a:solidFill>
                  <a:srgbClr val="C00000"/>
                </a:solidFill>
                <a:latin typeface="NikoshBAN" pitchFamily="2" charset="0"/>
                <a:cs typeface="NikoshBAN" pitchFamily="2" charset="0"/>
              </a:rPr>
              <a:t>ন্য</a:t>
            </a:r>
            <a:endParaRPr lang="en-US" dirty="0">
              <a:solidFill>
                <a:srgbClr val="C00000"/>
              </a:solidFill>
            </a:endParaRPr>
          </a:p>
        </p:txBody>
      </p:sp>
      <p:sp>
        <p:nvSpPr>
          <p:cNvPr id="5" name="Rectangle 4"/>
          <p:cNvSpPr/>
          <p:nvPr/>
        </p:nvSpPr>
        <p:spPr>
          <a:xfrm>
            <a:off x="6384565"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a:solidFill>
                  <a:srgbClr val="C00000"/>
                </a:solidFill>
                <a:latin typeface="NikoshBAN" pitchFamily="2" charset="0"/>
                <a:cs typeface="NikoshBAN" pitchFamily="2" charset="0"/>
              </a:rPr>
              <a:t>বা</a:t>
            </a:r>
            <a:endParaRPr lang="en-US" dirty="0">
              <a:solidFill>
                <a:srgbClr val="C00000"/>
              </a:solidFill>
            </a:endParaRPr>
          </a:p>
        </p:txBody>
      </p:sp>
      <p:sp>
        <p:nvSpPr>
          <p:cNvPr id="6" name="Rectangle 5"/>
          <p:cNvSpPr/>
          <p:nvPr/>
        </p:nvSpPr>
        <p:spPr>
          <a:xfrm>
            <a:off x="8638368" y="372238"/>
            <a:ext cx="2096086" cy="1121062"/>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a:solidFill>
                  <a:srgbClr val="C00000"/>
                </a:solidFill>
                <a:latin typeface="NikoshBAN" pitchFamily="2" charset="0"/>
                <a:cs typeface="NikoshBAN" pitchFamily="2" charset="0"/>
              </a:rPr>
              <a:t>দ</a:t>
            </a:r>
            <a:endParaRPr lang="en-US" dirty="0">
              <a:solidFill>
                <a:srgbClr val="C00000"/>
              </a:solidFill>
            </a:endParaRPr>
          </a:p>
        </p:txBody>
      </p:sp>
      <p:sp>
        <p:nvSpPr>
          <p:cNvPr id="7" name="TextBox 6"/>
          <p:cNvSpPr txBox="1"/>
          <p:nvPr/>
        </p:nvSpPr>
        <p:spPr>
          <a:xfrm rot="18356236">
            <a:off x="304056" y="653062"/>
            <a:ext cx="1595148" cy="523220"/>
          </a:xfrm>
          <a:prstGeom prst="rect">
            <a:avLst/>
          </a:prstGeom>
          <a:noFill/>
        </p:spPr>
        <p:txBody>
          <a:bodyPr wrap="square" rtlCol="0">
            <a:spAutoFit/>
          </a:bodyPr>
          <a:lstStyle/>
          <a:p>
            <a:r>
              <a:rPr lang="bn-IN" sz="2800" dirty="0">
                <a:solidFill>
                  <a:srgbClr val="00B050"/>
                </a:solidFill>
                <a:latin typeface="NikoshBAN" panose="02000000000000000000" pitchFamily="2" charset="0"/>
                <a:cs typeface="NikoshBAN" panose="02000000000000000000" pitchFamily="2" charset="0"/>
              </a:rPr>
              <a:t>  সবাইকে</a:t>
            </a:r>
            <a:endParaRPr lang="en-US" sz="2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7725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A6F1E15F-5DE5-49A6-8072-4CCF652C8778}"/>
              </a:ext>
            </a:extLst>
          </p:cNvPr>
          <p:cNvSpPr txBox="1"/>
          <p:nvPr/>
        </p:nvSpPr>
        <p:spPr>
          <a:xfrm>
            <a:off x="238271" y="261882"/>
            <a:ext cx="11634580" cy="1323439"/>
          </a:xfrm>
          <a:prstGeom prst="rect">
            <a:avLst/>
          </a:prstGeom>
          <a:noFill/>
          <a:ln>
            <a:solidFill>
              <a:srgbClr val="C0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bn-IN" sz="8000" b="1" dirty="0">
                <a:ln w="22225">
                  <a:solidFill>
                    <a:schemeClr val="accent2"/>
                  </a:solidFill>
                  <a:prstDash val="solid"/>
                </a:ln>
                <a:latin typeface="NikoshBAN" panose="02000000000000000000" pitchFamily="2" charset="0"/>
                <a:cs typeface="NikoshBAN" panose="02000000000000000000" pitchFamily="2" charset="0"/>
              </a:rPr>
              <a:t>পরিচিতি</a:t>
            </a:r>
            <a:r>
              <a:rPr lang="bn-IN" sz="7200" b="1" dirty="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07" y="1645330"/>
            <a:ext cx="2402006" cy="2293449"/>
          </a:xfrm>
          <a:prstGeom prst="rect">
            <a:avLst/>
          </a:prstGeom>
          <a:ln>
            <a:solidFill>
              <a:srgbClr val="FF0000"/>
            </a:solidFill>
          </a:ln>
        </p:spPr>
      </p:pic>
      <p:sp>
        <p:nvSpPr>
          <p:cNvPr id="7" name="Rectangle 6"/>
          <p:cNvSpPr/>
          <p:nvPr/>
        </p:nvSpPr>
        <p:spPr>
          <a:xfrm>
            <a:off x="4585855" y="1645329"/>
            <a:ext cx="7286996" cy="2293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মজিবর</a:t>
            </a:r>
            <a:r>
              <a:rPr lang="en-US" sz="40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রহমান</a:t>
            </a:r>
            <a:endPar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সহকারী শিক্ষক</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বাট্টা</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মিলন</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বহুমুখী</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উচ্চ</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বিদ্যালয়</a:t>
            </a:r>
            <a:endPar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তারাকান্দা</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ময়মনসিংহ</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sp>
        <p:nvSpPr>
          <p:cNvPr id="9" name="Rectangle 8"/>
          <p:cNvSpPr/>
          <p:nvPr/>
        </p:nvSpPr>
        <p:spPr>
          <a:xfrm>
            <a:off x="4585855" y="4108361"/>
            <a:ext cx="7286996" cy="2350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২য় পত্র </a:t>
            </a:r>
            <a:endParaRPr lang="en-US" sz="3600" b="1"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BD"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৬ষ্ঠ</a:t>
            </a:r>
            <a:endParaRPr lang="bn-IN"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a:t>
            </a:r>
            <a:r>
              <a:rPr lang="en-US" sz="36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আবেদন পত্র </a:t>
            </a:r>
          </a:p>
          <a:p>
            <a:r>
              <a:rPr lang="en-US" sz="36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তারিখ</a:t>
            </a:r>
            <a:r>
              <a:rPr lang="en-US" sz="36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 ১৪/১১/2021</a:t>
            </a:r>
            <a:endParaRPr lang="bn-BD" sz="36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633" y="1995629"/>
            <a:ext cx="1434255" cy="139182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926" y="1843224"/>
            <a:ext cx="1428750" cy="1905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926" y="4108361"/>
            <a:ext cx="1428750" cy="1905000"/>
          </a:xfrm>
          <a:prstGeom prst="rect">
            <a:avLst/>
          </a:prstGeom>
        </p:spPr>
      </p:pic>
      <p:pic>
        <p:nvPicPr>
          <p:cNvPr id="6" name="Picture 5">
            <a:extLst>
              <a:ext uri="{FF2B5EF4-FFF2-40B4-BE49-F238E27FC236}">
                <a16:creationId xmlns:a16="http://schemas.microsoft.com/office/drawing/2014/main" id="{305C7631-85A2-4EB5-9523-0F8402383E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52" t="1546" r="14059" b="1836"/>
          <a:stretch/>
        </p:blipFill>
        <p:spPr>
          <a:xfrm>
            <a:off x="625360" y="3956000"/>
            <a:ext cx="1799788" cy="2331331"/>
          </a:xfrm>
          <a:prstGeom prst="rect">
            <a:avLst/>
          </a:prstGeom>
        </p:spPr>
      </p:pic>
    </p:spTree>
    <p:extLst>
      <p:ext uri="{BB962C8B-B14F-4D97-AF65-F5344CB8AC3E}">
        <p14:creationId xmlns:p14="http://schemas.microsoft.com/office/powerpoint/2010/main" val="98480001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FC3119-81D3-473B-BAFD-CFE6E8435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274963"/>
            <a:ext cx="8368828" cy="6358668"/>
          </a:xfrm>
          <a:prstGeom prst="rect">
            <a:avLst/>
          </a:prstGeom>
        </p:spPr>
      </p:pic>
      <p:sp>
        <p:nvSpPr>
          <p:cNvPr id="7" name="TextBox 6">
            <a:extLst>
              <a:ext uri="{FF2B5EF4-FFF2-40B4-BE49-F238E27FC236}">
                <a16:creationId xmlns:a16="http://schemas.microsoft.com/office/drawing/2014/main" id="{214945CF-F571-4BB8-963F-1624D84CAE80}"/>
              </a:ext>
            </a:extLst>
          </p:cNvPr>
          <p:cNvSpPr txBox="1"/>
          <p:nvPr/>
        </p:nvSpPr>
        <p:spPr>
          <a:xfrm>
            <a:off x="2204311" y="772680"/>
            <a:ext cx="7632415" cy="707886"/>
          </a:xfrm>
          <a:prstGeom prst="rect">
            <a:avLst/>
          </a:prstGeom>
          <a:noFill/>
        </p:spPr>
        <p:txBody>
          <a:bodyPr wrap="square" rtlCol="0">
            <a:spAutoFit/>
          </a:bodyPr>
          <a:lstStyle/>
          <a:p>
            <a:pPr algn="ctr"/>
            <a:r>
              <a:rPr lang="en-US" sz="4000" b="1" i="1" dirty="0" err="1">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আমাদের</a:t>
            </a:r>
            <a:r>
              <a:rPr lang="en-US" sz="4000" b="1" i="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আজকের</a:t>
            </a:r>
            <a:r>
              <a:rPr lang="en-US" sz="4000" b="1" i="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পাঠের</a:t>
            </a:r>
            <a:r>
              <a:rPr lang="en-US" sz="4000" b="1" i="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i="1" dirty="0" err="1">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বিষয়</a:t>
            </a:r>
            <a:r>
              <a:rPr lang="en-US" sz="4000" b="1" i="1" dirty="0">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587E1578-5162-4E62-8A01-9ECE05E84430}"/>
              </a:ext>
            </a:extLst>
          </p:cNvPr>
          <p:cNvSpPr txBox="1"/>
          <p:nvPr/>
        </p:nvSpPr>
        <p:spPr>
          <a:xfrm>
            <a:off x="3094716" y="1522131"/>
            <a:ext cx="5851604" cy="1862048"/>
          </a:xfrm>
          <a:prstGeom prst="rect">
            <a:avLst/>
          </a:prstGeom>
          <a:noFill/>
        </p:spPr>
        <p:txBody>
          <a:bodyPr wrap="square" rtlCol="0">
            <a:spAutoFit/>
          </a:bodyPr>
          <a:lstStyle/>
          <a:p>
            <a:pPr algn="ctr"/>
            <a:r>
              <a:rPr lang="bn-IN" sz="11500" b="1" i="1" dirty="0">
                <a:ln w="22225">
                  <a:solidFill>
                    <a:schemeClr val="accent2"/>
                  </a:solidFill>
                  <a:prstDash val="solid"/>
                </a:ln>
                <a:latin typeface="NikoshBAN" pitchFamily="2" charset="0"/>
                <a:cs typeface="NikoshBAN" pitchFamily="2" charset="0"/>
              </a:rPr>
              <a:t>আবেদন পত্র</a:t>
            </a:r>
            <a:endParaRPr lang="en-US" sz="11500" b="1" i="1" dirty="0">
              <a:ln w="22225">
                <a:solidFill>
                  <a:schemeClr val="accent2"/>
                </a:solidFill>
                <a:prstDash val="solid"/>
              </a:ln>
              <a:latin typeface="NikoshBAN" pitchFamily="2" charset="0"/>
              <a:cs typeface="NikoshBAN" pitchFamily="2" charset="0"/>
            </a:endParaRPr>
          </a:p>
        </p:txBody>
      </p:sp>
    </p:spTree>
    <p:extLst>
      <p:ext uri="{BB962C8B-B14F-4D97-AF65-F5344CB8AC3E}">
        <p14:creationId xmlns:p14="http://schemas.microsoft.com/office/powerpoint/2010/main" val="41451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grpId="1" nodeType="clickEffect">
                                  <p:stCondLst>
                                    <p:cond delay="0"/>
                                  </p:stCondLst>
                                  <p:iterate type="lt">
                                    <p:tmPct val="0"/>
                                  </p:iterate>
                                  <p:childTnLst>
                                    <p:animEffect transition="out" filter="fade">
                                      <p:cBhvr>
                                        <p:cTn id="15" dur="1000"/>
                                        <p:tgtEl>
                                          <p:spTgt spid="7"/>
                                        </p:tgtEl>
                                      </p:cBhvr>
                                    </p:animEffect>
                                    <p:anim calcmode="lin" valueType="num">
                                      <p:cBhvr>
                                        <p:cTn id="16" dur="1000"/>
                                        <p:tgtEl>
                                          <p:spTgt spid="7"/>
                                        </p:tgtEl>
                                        <p:attrNameLst>
                                          <p:attrName>ppt_x</p:attrName>
                                        </p:attrNameLst>
                                      </p:cBhvr>
                                      <p:tavLst>
                                        <p:tav tm="0">
                                          <p:val>
                                            <p:strVal val="ppt_x"/>
                                          </p:val>
                                        </p:tav>
                                        <p:tav tm="100000">
                                          <p:val>
                                            <p:strVal val="ppt_x"/>
                                          </p:val>
                                        </p:tav>
                                      </p:tavLst>
                                    </p:anim>
                                    <p:anim calcmode="lin" valueType="num">
                                      <p:cBhvr>
                                        <p:cTn id="17" dur="1000"/>
                                        <p:tgtEl>
                                          <p:spTgt spid="7"/>
                                        </p:tgtEl>
                                        <p:attrNameLst>
                                          <p:attrName>ppt_y</p:attrName>
                                        </p:attrNameLst>
                                      </p:cBhvr>
                                      <p:tavLst>
                                        <p:tav tm="0">
                                          <p:val>
                                            <p:strVal val="ppt_y"/>
                                          </p:val>
                                        </p:tav>
                                        <p:tav tm="100000">
                                          <p:val>
                                            <p:strVal val="ppt_y-.1"/>
                                          </p:val>
                                        </p:tav>
                                      </p:tavLst>
                                    </p:anim>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E02A4-19AA-491A-8B8E-198490D326B3}"/>
              </a:ext>
            </a:extLst>
          </p:cNvPr>
          <p:cNvSpPr/>
          <p:nvPr/>
        </p:nvSpPr>
        <p:spPr>
          <a:xfrm>
            <a:off x="4530437" y="321690"/>
            <a:ext cx="3338946" cy="1200329"/>
          </a:xfrm>
          <a:prstGeom prst="rect">
            <a:avLst/>
          </a:prstGeom>
          <a:ln w="76200">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6000" dirty="0">
                <a:ln w="0"/>
                <a:effectLst>
                  <a:outerShdw blurRad="38100" dist="19050" dir="2700000" algn="tl" rotWithShape="0">
                    <a:schemeClr val="dk1">
                      <a:alpha val="40000"/>
                    </a:schemeClr>
                  </a:outerShdw>
                </a:effectLst>
                <a:latin typeface="NikoshBAN" pitchFamily="2" charset="0"/>
                <a:cs typeface="NikoshBAN" pitchFamily="2" charset="0"/>
              </a:rPr>
              <a:t>শিখনফল</a:t>
            </a:r>
            <a:r>
              <a:rPr lang="bn-BD" sz="72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7200" dirty="0">
              <a:ln w="0"/>
              <a:effectLst>
                <a:outerShdw blurRad="38100" dist="19050" dir="2700000" algn="tl" rotWithShape="0">
                  <a:schemeClr val="dk1">
                    <a:alpha val="40000"/>
                  </a:schemeClr>
                </a:outerShdw>
              </a:effectLst>
              <a:latin typeface="Calibri" pitchFamily="34" charset="0"/>
            </a:endParaRPr>
          </a:p>
        </p:txBody>
      </p:sp>
      <p:sp>
        <p:nvSpPr>
          <p:cNvPr id="4" name="TextBox 3"/>
          <p:cNvSpPr txBox="1"/>
          <p:nvPr/>
        </p:nvSpPr>
        <p:spPr>
          <a:xfrm>
            <a:off x="164126" y="1522019"/>
            <a:ext cx="10609903"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bn-IN" sz="4000" b="1" dirty="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Freeform 4"/>
          <p:cNvSpPr/>
          <p:nvPr/>
        </p:nvSpPr>
        <p:spPr>
          <a:xfrm>
            <a:off x="1075559" y="2686829"/>
            <a:ext cx="10798762" cy="64633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sp3d extrusionH="57150">
              <a:bevelT h="25400" prst="softRound"/>
            </a:sp3d>
          </a:bodyPr>
          <a:lstStyle/>
          <a:p>
            <a:pPr marL="0" lvl="1" defTabSz="1244600">
              <a:lnSpc>
                <a:spcPct val="90000"/>
              </a:lnSpc>
              <a:spcBef>
                <a:spcPct val="0"/>
              </a:spcBef>
              <a:spcAft>
                <a:spcPct val="15000"/>
              </a:spcAft>
            </a:pPr>
            <a:r>
              <a:rPr lang="bn-BD"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আবেদন পত্র</a:t>
            </a:r>
            <a:r>
              <a:rPr lang="bn-IN"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 দরখাস্থের</a:t>
            </a:r>
            <a:r>
              <a:rPr lang="bn-BD"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সুনির্দিষ্ট কাঠামো</a:t>
            </a:r>
            <a:r>
              <a:rPr lang="bn-IN"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 বিশ্লেষণ করতে </a:t>
            </a:r>
            <a:r>
              <a:rPr lang="bn-BD"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sym typeface="Wingdings 2"/>
              </a:rPr>
              <a:t>পারবে</a:t>
            </a:r>
            <a:r>
              <a:rPr lang="bn-IN" sz="4000" b="1" dirty="0">
                <a:ln w="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kern="1200" dirty="0">
              <a:ln w="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Freeform 5"/>
          <p:cNvSpPr/>
          <p:nvPr/>
        </p:nvSpPr>
        <p:spPr>
          <a:xfrm>
            <a:off x="1083706" y="4791448"/>
            <a:ext cx="10798275" cy="1235475"/>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8575">
            <a:solidFill>
              <a:schemeClr val="tx1"/>
            </a:solidFill>
          </a:ln>
          <a:scene3d>
            <a:camera prst="orthographicFront"/>
            <a:lightRig rig="flat" dir="t"/>
          </a:scene3d>
          <a:sp3d extrusionH="12700" prstMaterial="plastic">
            <a:bevelT w="50800" h="50800"/>
          </a:sp3d>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r>
              <a:rPr lang="bn-BD" sz="3600" dirty="0">
                <a:ln w="0">
                  <a:solidFill>
                    <a:sysClr val="windowText" lastClr="000000"/>
                  </a:solidFill>
                </a:ln>
                <a:solidFill>
                  <a:sysClr val="windowText" lastClr="000000"/>
                </a:solidFill>
                <a:latin typeface="NikoshBAN" pitchFamily="2" charset="0"/>
                <a:cs typeface="NikoshBAN" pitchFamily="2" charset="0"/>
                <a:sym typeface="Wingdings 2"/>
              </a:rPr>
              <a:t>বিশেষ প্রয়োজনে সরকারি-বেসরকারি প্রতিষ্ঠানের কর্তৃপক্ষের </a:t>
            </a:r>
          </a:p>
          <a:p>
            <a:r>
              <a:rPr lang="bn-BD" sz="3600" dirty="0">
                <a:ln w="0">
                  <a:solidFill>
                    <a:sysClr val="windowText" lastClr="000000"/>
                  </a:solidFill>
                </a:ln>
                <a:solidFill>
                  <a:sysClr val="windowText" lastClr="000000"/>
                </a:solidFill>
                <a:latin typeface="NikoshBAN" pitchFamily="2" charset="0"/>
                <a:cs typeface="NikoshBAN" pitchFamily="2" charset="0"/>
                <a:sym typeface="Wingdings 2"/>
              </a:rPr>
              <a:t>    কাছে লিখিত আবেদন করতে পারবে </a:t>
            </a:r>
            <a:r>
              <a:rPr lang="bn-IN" sz="3600" kern="1200" dirty="0">
                <a:ln w="0">
                  <a:solidFill>
                    <a:sysClr val="windowText" lastClr="000000"/>
                  </a:solidFill>
                </a:ln>
                <a:solidFill>
                  <a:sysClr val="windowText" lastClr="000000"/>
                </a:solidFill>
                <a:latin typeface="NikoshBAN" pitchFamily="2" charset="0"/>
                <a:cs typeface="NikoshBAN" pitchFamily="2" charset="0"/>
              </a:rPr>
              <a:t>। </a:t>
            </a:r>
            <a:endParaRPr lang="en-US" sz="3600" kern="1200" dirty="0">
              <a:ln w="0">
                <a:solidFill>
                  <a:sysClr val="windowText" lastClr="000000"/>
                </a:solidFill>
              </a:ln>
              <a:solidFill>
                <a:sysClr val="windowText" lastClr="000000"/>
              </a:solidFill>
            </a:endParaRPr>
          </a:p>
        </p:txBody>
      </p:sp>
      <p:sp>
        <p:nvSpPr>
          <p:cNvPr id="7" name="Freeform 6"/>
          <p:cNvSpPr/>
          <p:nvPr/>
        </p:nvSpPr>
        <p:spPr>
          <a:xfrm>
            <a:off x="1088438" y="3505718"/>
            <a:ext cx="10849791"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381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IN" sz="4000" b="1" kern="1200" dirty="0">
                <a:solidFill>
                  <a:srgbClr val="000000"/>
                </a:solidFill>
                <a:effectLst>
                  <a:outerShdw blurRad="38100" dist="38100" dir="2700000" algn="tl">
                    <a:srgbClr val="000000">
                      <a:alpha val="43137"/>
                    </a:srgbClr>
                  </a:outerShdw>
                </a:effectLst>
                <a:latin typeface="NikoshBAN" pitchFamily="2" charset="0"/>
                <a:cs typeface="NikoshBAN" pitchFamily="2" charset="0"/>
              </a:rPr>
              <a:t>আবেদন পত্র / দরখাস্থ </a:t>
            </a:r>
            <a:r>
              <a:rPr lang="bn-IN" sz="4000" b="1" dirty="0">
                <a:solidFill>
                  <a:srgbClr val="000000"/>
                </a:solidFill>
                <a:effectLst>
                  <a:outerShdw blurRad="38100" dist="38100" dir="2700000" algn="tl">
                    <a:srgbClr val="000000">
                      <a:alpha val="43137"/>
                    </a:srgbClr>
                  </a:outerShdw>
                </a:effectLst>
                <a:latin typeface="NikoshBAN" pitchFamily="2" charset="0"/>
                <a:cs typeface="NikoshBAN" pitchFamily="2" charset="0"/>
              </a:rPr>
              <a:t>লিখতে </a:t>
            </a:r>
            <a:r>
              <a:rPr lang="bn-IN" sz="4000" b="1" kern="1200" dirty="0">
                <a:solidFill>
                  <a:srgbClr val="000000"/>
                </a:solidFill>
                <a:effectLst>
                  <a:outerShdw blurRad="38100" dist="38100" dir="2700000" algn="tl">
                    <a:srgbClr val="000000">
                      <a:alpha val="43137"/>
                    </a:srgbClr>
                  </a:outerShdw>
                </a:effectLst>
                <a:latin typeface="NikoshBAN" pitchFamily="2" charset="0"/>
                <a:cs typeface="NikoshBAN" pitchFamily="2" charset="0"/>
              </a:rPr>
              <a:t> পারবে। </a:t>
            </a:r>
            <a:endParaRPr lang="en-US" sz="4000" b="1" kern="1200" dirty="0">
              <a:effectLst>
                <a:outerShdw blurRad="38100" dist="38100" dir="2700000" algn="tl">
                  <a:srgbClr val="000000">
                    <a:alpha val="43137"/>
                  </a:srgbClr>
                </a:outerShdw>
              </a:effectLst>
            </a:endParaRPr>
          </a:p>
        </p:txBody>
      </p:sp>
      <p:sp>
        <p:nvSpPr>
          <p:cNvPr id="8" name="TextBox 7"/>
          <p:cNvSpPr txBox="1"/>
          <p:nvPr/>
        </p:nvSpPr>
        <p:spPr>
          <a:xfrm>
            <a:off x="301480" y="2672181"/>
            <a:ext cx="709684" cy="707886"/>
          </a:xfrm>
          <a:prstGeom prst="rect">
            <a:avLst/>
          </a:prstGeom>
          <a:noFill/>
          <a:ln w="38100">
            <a:solidFill>
              <a:schemeClr val="tx1"/>
            </a:solidFill>
          </a:ln>
        </p:spPr>
        <p:txBody>
          <a:bodyPr wrap="square" rtlCol="0">
            <a:spAutoFit/>
          </a:bodyPr>
          <a:lstStyle/>
          <a:p>
            <a:r>
              <a:rPr lang="bn-IN" sz="4000" b="1" dirty="0">
                <a:latin typeface="NikoshBAN" panose="02000000000000000000" pitchFamily="2" charset="0"/>
                <a:cs typeface="NikoshBAN" panose="02000000000000000000" pitchFamily="2" charset="0"/>
              </a:rPr>
              <a:t>১</a:t>
            </a:r>
            <a:r>
              <a:rPr lang="en-US" sz="4000" b="1" dirty="0"/>
              <a:t>.</a:t>
            </a:r>
          </a:p>
        </p:txBody>
      </p:sp>
      <p:sp>
        <p:nvSpPr>
          <p:cNvPr id="9" name="TextBox 8"/>
          <p:cNvSpPr txBox="1"/>
          <p:nvPr/>
        </p:nvSpPr>
        <p:spPr>
          <a:xfrm>
            <a:off x="315128" y="3533715"/>
            <a:ext cx="696036" cy="707886"/>
          </a:xfrm>
          <a:prstGeom prst="rect">
            <a:avLst/>
          </a:prstGeom>
          <a:noFill/>
          <a:ln w="38100">
            <a:solidFill>
              <a:schemeClr val="tx1"/>
            </a:solidFill>
          </a:ln>
        </p:spPr>
        <p:txBody>
          <a:bodyPr wrap="square" rtlCol="0">
            <a:spAutoFit/>
          </a:bodyPr>
          <a:lstStyle/>
          <a:p>
            <a:r>
              <a:rPr lang="bn-IN" sz="4000" b="1" dirty="0">
                <a:latin typeface="NikoshBAN" panose="02000000000000000000" pitchFamily="2" charset="0"/>
                <a:cs typeface="NikoshBAN" panose="02000000000000000000" pitchFamily="2" charset="0"/>
              </a:rPr>
              <a:t>২</a:t>
            </a:r>
            <a:r>
              <a:rPr lang="en-US" sz="4000" b="1" dirty="0">
                <a:latin typeface="NikoshBAN" panose="02000000000000000000" pitchFamily="2" charset="0"/>
                <a:cs typeface="NikoshBAN" panose="02000000000000000000" pitchFamily="2" charset="0"/>
              </a:rPr>
              <a:t>.</a:t>
            </a:r>
          </a:p>
        </p:txBody>
      </p:sp>
      <p:sp>
        <p:nvSpPr>
          <p:cNvPr id="10" name="TextBox 9"/>
          <p:cNvSpPr txBox="1"/>
          <p:nvPr/>
        </p:nvSpPr>
        <p:spPr>
          <a:xfrm>
            <a:off x="340117" y="4791448"/>
            <a:ext cx="696036" cy="707886"/>
          </a:xfrm>
          <a:prstGeom prst="rect">
            <a:avLst/>
          </a:prstGeom>
          <a:noFill/>
          <a:ln w="38100">
            <a:solidFill>
              <a:schemeClr val="tx1"/>
            </a:solidFill>
          </a:ln>
        </p:spPr>
        <p:txBody>
          <a:bodyPr wrap="square" rtlCol="0">
            <a:spAutoFit/>
          </a:bodyPr>
          <a:lstStyle/>
          <a:p>
            <a:r>
              <a:rPr lang="bn-IN" sz="4000" b="1" dirty="0">
                <a:latin typeface="NikoshBAN" panose="02000000000000000000" pitchFamily="2" charset="0"/>
                <a:cs typeface="NikoshBAN" panose="02000000000000000000" pitchFamily="2" charset="0"/>
              </a:rPr>
              <a:t>৩</a:t>
            </a:r>
            <a:r>
              <a:rPr lang="en-US" sz="4000" b="1" dirty="0"/>
              <a:t>.</a:t>
            </a:r>
          </a:p>
        </p:txBody>
      </p:sp>
    </p:spTree>
    <p:extLst>
      <p:ext uri="{BB962C8B-B14F-4D97-AF65-F5344CB8AC3E}">
        <p14:creationId xmlns:p14="http://schemas.microsoft.com/office/powerpoint/2010/main" val="154018928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0762" y="751848"/>
            <a:ext cx="5809957" cy="923330"/>
          </a:xfrm>
          <a:prstGeom prst="rect">
            <a:avLst/>
          </a:prstGeom>
          <a:noFill/>
          <a:ln w="38100">
            <a:solidFill>
              <a:schemeClr val="tx1"/>
            </a:solidFill>
          </a:ln>
        </p:spPr>
        <p:txBody>
          <a:bodyPr wrap="square" rtlCol="0">
            <a:spAutoFit/>
          </a:bodyPr>
          <a:lstStyle/>
          <a:p>
            <a:pPr algn="ctr"/>
            <a:r>
              <a:rPr lang="bn-IN" sz="5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endParaRPr lang="en-US" sz="5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8487907" y="1512983"/>
            <a:ext cx="3088783" cy="3658104"/>
            <a:chOff x="7853733" y="1512983"/>
            <a:chExt cx="3088783" cy="3658104"/>
          </a:xfrm>
          <a:solidFill>
            <a:srgbClr val="00B050"/>
          </a:solidFill>
        </p:grpSpPr>
        <p:sp>
          <p:nvSpPr>
            <p:cNvPr id="6" name="Oval 5"/>
            <p:cNvSpPr/>
            <p:nvPr/>
          </p:nvSpPr>
          <p:spPr>
            <a:xfrm>
              <a:off x="7853733" y="1512983"/>
              <a:ext cx="3088783" cy="365810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984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40010" y="2908082"/>
              <a:ext cx="2861490" cy="923330"/>
            </a:xfrm>
            <a:prstGeom prst="rect">
              <a:avLst/>
            </a:prstGeom>
            <a:grpFill/>
          </p:spPr>
          <p:txBody>
            <a:bodyPr wrap="square" rtlCol="0">
              <a:spAutoFit/>
            </a:bodyPr>
            <a:lstStyle/>
            <a:p>
              <a:r>
                <a:rPr lang="bn-BD" sz="5400" b="1" dirty="0">
                  <a:latin typeface="NikoshBAN" pitchFamily="2" charset="0"/>
                  <a:cs typeface="NikoshBAN" pitchFamily="2" charset="0"/>
                </a:rPr>
                <a:t> </a:t>
              </a:r>
              <a:r>
                <a:rPr lang="bn-BD" sz="4800" b="1" dirty="0">
                  <a:latin typeface="NikoshBAN" pitchFamily="2" charset="0"/>
                  <a:cs typeface="NikoshBAN" pitchFamily="2" charset="0"/>
                </a:rPr>
                <a:t>আবেদন পত্র</a:t>
              </a:r>
              <a:endParaRPr lang="en-US" sz="11500" b="1" dirty="0">
                <a:latin typeface="NikoshBAN" pitchFamily="2" charset="0"/>
                <a:cs typeface="NikoshBAN" pitchFamily="2" charset="0"/>
              </a:endParaRPr>
            </a:p>
          </p:txBody>
        </p:sp>
      </p:grpSp>
      <p:grpSp>
        <p:nvGrpSpPr>
          <p:cNvPr id="8" name="Group 7">
            <a:extLst>
              <a:ext uri="{FF2B5EF4-FFF2-40B4-BE49-F238E27FC236}">
                <a16:creationId xmlns:a16="http://schemas.microsoft.com/office/drawing/2014/main" id="{15045F0A-4494-4C0F-AB42-2EB6708F72C2}"/>
              </a:ext>
            </a:extLst>
          </p:cNvPr>
          <p:cNvGrpSpPr/>
          <p:nvPr/>
        </p:nvGrpSpPr>
        <p:grpSpPr>
          <a:xfrm>
            <a:off x="90171" y="1675178"/>
            <a:ext cx="8000548" cy="3831215"/>
            <a:chOff x="2095726" y="1432052"/>
            <a:chExt cx="8000548" cy="3831215"/>
          </a:xfrm>
        </p:grpSpPr>
        <p:pic>
          <p:nvPicPr>
            <p:cNvPr id="9" name="Picture 8">
              <a:extLst>
                <a:ext uri="{FF2B5EF4-FFF2-40B4-BE49-F238E27FC236}">
                  <a16:creationId xmlns:a16="http://schemas.microsoft.com/office/drawing/2014/main" id="{BE7DFF50-871D-4595-A674-FD51B43B8757}"/>
                </a:ext>
              </a:extLst>
            </p:cNvPr>
            <p:cNvPicPr>
              <a:picLocks noChangeAspect="1"/>
            </p:cNvPicPr>
            <p:nvPr/>
          </p:nvPicPr>
          <p:blipFill rotWithShape="1">
            <a:blip r:embed="rId2">
              <a:extLst>
                <a:ext uri="{28A0092B-C50C-407E-A947-70E740481C1C}">
                  <a14:useLocalDpi xmlns:a14="http://schemas.microsoft.com/office/drawing/2010/main" val="0"/>
                </a:ext>
              </a:extLst>
            </a:blip>
            <a:srcRect r="28202"/>
            <a:stretch/>
          </p:blipFill>
          <p:spPr>
            <a:xfrm flipH="1">
              <a:off x="5371874" y="1913370"/>
              <a:ext cx="4724400" cy="3312533"/>
            </a:xfrm>
            <a:prstGeom prst="rect">
              <a:avLst/>
            </a:prstGeom>
            <a:ln>
              <a:solidFill>
                <a:schemeClr val="tx1"/>
              </a:solidFill>
            </a:ln>
          </p:spPr>
        </p:pic>
        <p:pic>
          <p:nvPicPr>
            <p:cNvPr id="10" name="Picture 9">
              <a:extLst>
                <a:ext uri="{FF2B5EF4-FFF2-40B4-BE49-F238E27FC236}">
                  <a16:creationId xmlns:a16="http://schemas.microsoft.com/office/drawing/2014/main" id="{04387A0F-D6D6-4873-9864-4F07DDBD4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726" y="1432052"/>
              <a:ext cx="5870932" cy="3831215"/>
            </a:xfrm>
            <a:prstGeom prst="rect">
              <a:avLst/>
            </a:prstGeom>
          </p:spPr>
        </p:pic>
      </p:grpSp>
    </p:spTree>
    <p:extLst>
      <p:ext uri="{BB962C8B-B14F-4D97-AF65-F5344CB8AC3E}">
        <p14:creationId xmlns:p14="http://schemas.microsoft.com/office/powerpoint/2010/main" val="257410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834886" y="990767"/>
            <a:ext cx="10466364" cy="1018520"/>
            <a:chOff x="914400" y="1348797"/>
            <a:chExt cx="7696200" cy="533400"/>
          </a:xfrm>
        </p:grpSpPr>
        <p:sp>
          <p:nvSpPr>
            <p:cNvPr id="3" name="Rounded Rectangle 2"/>
            <p:cNvSpPr/>
            <p:nvPr/>
          </p:nvSpPr>
          <p:spPr>
            <a:xfrm>
              <a:off x="914400" y="1348797"/>
              <a:ext cx="7696200" cy="533400"/>
            </a:xfrm>
            <a:prstGeom prst="roundRect">
              <a:avLst/>
            </a:prstGeom>
            <a:solidFill>
              <a:srgbClr val="00B0F0"/>
            </a:solidFill>
            <a:ln>
              <a:noFill/>
            </a:ln>
            <a:effectLst>
              <a:outerShdw blurRad="1270000" dist="27940" dir="5400000" sx="182000" sy="182000" algn="ctr">
                <a:srgbClr val="000000">
                  <a:alpha val="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799" y="1421833"/>
              <a:ext cx="7391400" cy="435194"/>
            </a:xfrm>
            <a:prstGeom prst="rect">
              <a:avLst/>
            </a:prstGeom>
            <a:noFill/>
          </p:spPr>
          <p:txBody>
            <a:bodyPr wrap="square" rtlCol="0">
              <a:spAutoFit/>
            </a:bodyPr>
            <a:lstStyle/>
            <a:p>
              <a:r>
                <a:rPr lang="bn-IN" sz="36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bn-IN" sz="48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আবেদনপত্র / দরখাস্থ </a:t>
              </a:r>
              <a:endParaRPr lang="en-US" sz="36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5" name="TextBox 4"/>
          <p:cNvSpPr txBox="1"/>
          <p:nvPr/>
        </p:nvSpPr>
        <p:spPr>
          <a:xfrm>
            <a:off x="701241" y="2889217"/>
            <a:ext cx="10733649" cy="2123658"/>
          </a:xfrm>
          <a:prstGeom prst="rect">
            <a:avLst/>
          </a:prstGeom>
          <a:noFill/>
          <a:ln w="38100">
            <a:solidFill>
              <a:schemeClr val="tx1"/>
            </a:solidFill>
          </a:ln>
        </p:spPr>
        <p:txBody>
          <a:bodyPr wrap="square" rtlCol="0">
            <a:spAutoFit/>
          </a:bodyPr>
          <a:lstStyle/>
          <a:p>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সাধারণ কোন পদে নিয়োগ প্রাপ্তির জন্য বা ছুটি ,বা বদলি,সাহায্য চেয়ে উপযুক্ত কর্তৃপক্ষের কাছে যে আনুষ্ঠানিক পত্র রচনা করা হয় তাকে আবেদনপত্র বা দরখাস্থ বলে।</a:t>
            </a:r>
            <a:endPar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3096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3773" y="318985"/>
            <a:ext cx="9858045" cy="1018520"/>
            <a:chOff x="755782" y="318985"/>
            <a:chExt cx="10972800" cy="1018520"/>
          </a:xfrm>
        </p:grpSpPr>
        <p:grpSp>
          <p:nvGrpSpPr>
            <p:cNvPr id="2" name="Group 14"/>
            <p:cNvGrpSpPr/>
            <p:nvPr/>
          </p:nvGrpSpPr>
          <p:grpSpPr>
            <a:xfrm>
              <a:off x="755782" y="318985"/>
              <a:ext cx="10972800" cy="1018520"/>
              <a:chOff x="914400" y="1348797"/>
              <a:chExt cx="7696200" cy="533400"/>
            </a:xfrm>
            <a:solidFill>
              <a:schemeClr val="accent6">
                <a:lumMod val="60000"/>
                <a:lumOff val="40000"/>
              </a:schemeClr>
            </a:solidFill>
          </p:grpSpPr>
          <p:sp>
            <p:nvSpPr>
              <p:cNvPr id="3" name="Rounded Rectangle 2"/>
              <p:cNvSpPr/>
              <p:nvPr/>
            </p:nvSpPr>
            <p:spPr>
              <a:xfrm>
                <a:off x="914400" y="1348797"/>
                <a:ext cx="7696200" cy="533400"/>
              </a:xfrm>
              <a:prstGeom prst="roundRect">
                <a:avLst/>
              </a:prstGeom>
              <a:grpFill/>
              <a:ln>
                <a:noFill/>
              </a:ln>
              <a:effectLst>
                <a:outerShdw blurRad="1270000" dist="27940" dir="5400000" sx="182000" sy="182000" algn="ctr">
                  <a:srgbClr val="000000">
                    <a:alpha val="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p:cNvSpPr txBox="1"/>
              <p:nvPr/>
            </p:nvSpPr>
            <p:spPr>
              <a:xfrm>
                <a:off x="1066799" y="1421833"/>
                <a:ext cx="7391400" cy="402957"/>
              </a:xfrm>
              <a:prstGeom prst="rect">
                <a:avLst/>
              </a:prstGeom>
              <a:grpFill/>
            </p:spPr>
            <p:txBody>
              <a:bodyPr wrap="square" rtlCol="0">
                <a:spAutoFit/>
              </a:bodyPr>
              <a:lstStyle/>
              <a:p>
                <a:endParaRPr lang="en-US" sz="44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5" name="Rectangle 4"/>
            <p:cNvSpPr/>
            <p:nvPr/>
          </p:nvSpPr>
          <p:spPr>
            <a:xfrm>
              <a:off x="1264764" y="487401"/>
              <a:ext cx="9227206" cy="707886"/>
            </a:xfrm>
            <a:prstGeom prst="rect">
              <a:avLst/>
            </a:prstGeom>
          </p:spPr>
          <p:txBody>
            <a:bodyPr wrap="none">
              <a:spAutoFit/>
            </a:bodyPr>
            <a:lstStyle/>
            <a:p>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একটি আদর্শ </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আবেদন </a:t>
              </a:r>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পত্রের কাঠামোতে </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সাত</a:t>
              </a:r>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টি অংশ থাকে</a:t>
              </a:r>
              <a:endParaRPr lang="en-US"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6" name="Oval 5"/>
          <p:cNvSpPr/>
          <p:nvPr/>
        </p:nvSpPr>
        <p:spPr>
          <a:xfrm>
            <a:off x="-14614029" y="1481898"/>
            <a:ext cx="723626" cy="739049"/>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t>১</a:t>
            </a:r>
            <a:endParaRPr lang="en-US" sz="3200" dirty="0"/>
          </a:p>
        </p:txBody>
      </p:sp>
      <p:grpSp>
        <p:nvGrpSpPr>
          <p:cNvPr id="8" name="Group 7"/>
          <p:cNvGrpSpPr/>
          <p:nvPr/>
        </p:nvGrpSpPr>
        <p:grpSpPr>
          <a:xfrm>
            <a:off x="1309046" y="1624947"/>
            <a:ext cx="9354262" cy="650734"/>
            <a:chOff x="1309046" y="1624947"/>
            <a:chExt cx="9354262" cy="650734"/>
          </a:xfrm>
        </p:grpSpPr>
        <p:sp>
          <p:nvSpPr>
            <p:cNvPr id="25" name="TextBox 24"/>
            <p:cNvSpPr txBox="1"/>
            <p:nvPr/>
          </p:nvSpPr>
          <p:spPr>
            <a:xfrm>
              <a:off x="2018730" y="1629350"/>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তারিখ।</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4" name="TextBox 33"/>
            <p:cNvSpPr txBox="1"/>
            <p:nvPr/>
          </p:nvSpPr>
          <p:spPr>
            <a:xfrm>
              <a:off x="1309046" y="1624947"/>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১</a:t>
              </a:r>
              <a:r>
                <a:rPr lang="en-US" sz="3600" dirty="0"/>
                <a:t>.</a:t>
              </a:r>
            </a:p>
          </p:txBody>
        </p:sp>
      </p:grpSp>
      <p:grpSp>
        <p:nvGrpSpPr>
          <p:cNvPr id="9" name="Group 8"/>
          <p:cNvGrpSpPr/>
          <p:nvPr/>
        </p:nvGrpSpPr>
        <p:grpSpPr>
          <a:xfrm>
            <a:off x="1309046" y="2293379"/>
            <a:ext cx="9354262" cy="654165"/>
            <a:chOff x="1309046" y="2293379"/>
            <a:chExt cx="9354262" cy="654165"/>
          </a:xfrm>
        </p:grpSpPr>
        <p:sp>
          <p:nvSpPr>
            <p:cNvPr id="26" name="TextBox 25"/>
            <p:cNvSpPr txBox="1"/>
            <p:nvPr/>
          </p:nvSpPr>
          <p:spPr>
            <a:xfrm>
              <a:off x="2018730" y="2293379"/>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পত্র প্রাপকের পদবী ও ঠিকানা।</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5" name="TextBox 34"/>
            <p:cNvSpPr txBox="1"/>
            <p:nvPr/>
          </p:nvSpPr>
          <p:spPr>
            <a:xfrm>
              <a:off x="1309046" y="2301213"/>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২</a:t>
              </a:r>
              <a:r>
                <a:rPr lang="en-US" sz="3600" dirty="0"/>
                <a:t>.</a:t>
              </a:r>
            </a:p>
          </p:txBody>
        </p:sp>
      </p:grpSp>
      <p:grpSp>
        <p:nvGrpSpPr>
          <p:cNvPr id="10" name="Group 9"/>
          <p:cNvGrpSpPr/>
          <p:nvPr/>
        </p:nvGrpSpPr>
        <p:grpSpPr>
          <a:xfrm>
            <a:off x="1309046" y="2939709"/>
            <a:ext cx="9354262" cy="646332"/>
            <a:chOff x="1309046" y="2939709"/>
            <a:chExt cx="9354262" cy="646332"/>
          </a:xfrm>
        </p:grpSpPr>
        <p:sp>
          <p:nvSpPr>
            <p:cNvPr id="27" name="TextBox 26"/>
            <p:cNvSpPr txBox="1"/>
            <p:nvPr/>
          </p:nvSpPr>
          <p:spPr>
            <a:xfrm>
              <a:off x="2018730" y="2939710"/>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বিষয় ।</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6" name="TextBox 35"/>
            <p:cNvSpPr txBox="1"/>
            <p:nvPr/>
          </p:nvSpPr>
          <p:spPr>
            <a:xfrm>
              <a:off x="1309046" y="2939709"/>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৩</a:t>
              </a:r>
              <a:r>
                <a:rPr lang="en-US" sz="3600" dirty="0"/>
                <a:t>.</a:t>
              </a:r>
              <a:r>
                <a:rPr lang="bn-IN" sz="3600" dirty="0"/>
                <a:t> </a:t>
              </a:r>
              <a:endParaRPr lang="en-US" sz="3600" dirty="0"/>
            </a:p>
          </p:txBody>
        </p:sp>
      </p:grpSp>
      <p:grpSp>
        <p:nvGrpSpPr>
          <p:cNvPr id="11" name="Group 10"/>
          <p:cNvGrpSpPr/>
          <p:nvPr/>
        </p:nvGrpSpPr>
        <p:grpSpPr>
          <a:xfrm>
            <a:off x="1292874" y="3617839"/>
            <a:ext cx="9370434" cy="662245"/>
            <a:chOff x="1292874" y="3617839"/>
            <a:chExt cx="9370434" cy="662245"/>
          </a:xfrm>
        </p:grpSpPr>
        <p:sp>
          <p:nvSpPr>
            <p:cNvPr id="28" name="TextBox 27"/>
            <p:cNvSpPr txBox="1"/>
            <p:nvPr/>
          </p:nvSpPr>
          <p:spPr>
            <a:xfrm>
              <a:off x="2018730" y="3633753"/>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সম্বোধন / </a:t>
              </a:r>
              <a:r>
                <a:rPr lang="bn-IN" sz="3600" dirty="0">
                  <a:latin typeface="NikoshBAN" panose="02000000000000000000" pitchFamily="2" charset="0"/>
                  <a:cs typeface="NikoshBAN" panose="02000000000000000000" pitchFamily="2" charset="0"/>
                </a:rPr>
                <a:t>সম্ভাষণ।</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7" name="TextBox 36"/>
            <p:cNvSpPr txBox="1"/>
            <p:nvPr/>
          </p:nvSpPr>
          <p:spPr>
            <a:xfrm>
              <a:off x="1292874" y="3617839"/>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৪</a:t>
              </a:r>
              <a:r>
                <a:rPr lang="en-US" sz="3600" dirty="0"/>
                <a:t>.</a:t>
              </a:r>
              <a:r>
                <a:rPr lang="bn-IN" sz="3600" dirty="0"/>
                <a:t> </a:t>
              </a:r>
              <a:endParaRPr lang="en-US" sz="3600" dirty="0"/>
            </a:p>
          </p:txBody>
        </p:sp>
      </p:grpSp>
      <p:grpSp>
        <p:nvGrpSpPr>
          <p:cNvPr id="12" name="Group 11"/>
          <p:cNvGrpSpPr/>
          <p:nvPr/>
        </p:nvGrpSpPr>
        <p:grpSpPr>
          <a:xfrm>
            <a:off x="1309046" y="4306588"/>
            <a:ext cx="9354262" cy="654287"/>
            <a:chOff x="1309046" y="4306588"/>
            <a:chExt cx="9354262" cy="654287"/>
          </a:xfrm>
        </p:grpSpPr>
        <p:sp>
          <p:nvSpPr>
            <p:cNvPr id="31" name="TextBox 30"/>
            <p:cNvSpPr txBox="1"/>
            <p:nvPr/>
          </p:nvSpPr>
          <p:spPr>
            <a:xfrm>
              <a:off x="2018730" y="4314544"/>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মূল পত্রাংশ / মূল বিষয় ।</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8" name="TextBox 37"/>
            <p:cNvSpPr txBox="1"/>
            <p:nvPr/>
          </p:nvSpPr>
          <p:spPr>
            <a:xfrm>
              <a:off x="1309046" y="4306588"/>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৫</a:t>
              </a:r>
              <a:r>
                <a:rPr lang="en-US" sz="3600" dirty="0"/>
                <a:t>.</a:t>
              </a:r>
              <a:r>
                <a:rPr lang="bn-IN" sz="3600" dirty="0"/>
                <a:t> </a:t>
              </a:r>
              <a:endParaRPr lang="en-US" sz="3600" dirty="0"/>
            </a:p>
          </p:txBody>
        </p:sp>
      </p:grpSp>
      <p:grpSp>
        <p:nvGrpSpPr>
          <p:cNvPr id="13" name="Group 12"/>
          <p:cNvGrpSpPr/>
          <p:nvPr/>
        </p:nvGrpSpPr>
        <p:grpSpPr>
          <a:xfrm>
            <a:off x="1309046" y="4944963"/>
            <a:ext cx="9354262" cy="654846"/>
            <a:chOff x="1309046" y="4944963"/>
            <a:chExt cx="9354262" cy="654846"/>
          </a:xfrm>
        </p:grpSpPr>
        <p:sp>
          <p:nvSpPr>
            <p:cNvPr id="30" name="TextBox 29"/>
            <p:cNvSpPr txBox="1"/>
            <p:nvPr/>
          </p:nvSpPr>
          <p:spPr>
            <a:xfrm>
              <a:off x="2018730" y="4944963"/>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বিদায় সম্ভাষণ।</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9" name="TextBox 38"/>
            <p:cNvSpPr txBox="1"/>
            <p:nvPr/>
          </p:nvSpPr>
          <p:spPr>
            <a:xfrm>
              <a:off x="1309046" y="4953478"/>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৬</a:t>
              </a:r>
              <a:r>
                <a:rPr lang="en-US" sz="3600" dirty="0"/>
                <a:t>.</a:t>
              </a:r>
              <a:r>
                <a:rPr lang="bn-IN" sz="3600" dirty="0"/>
                <a:t> </a:t>
              </a:r>
              <a:endParaRPr lang="en-US" sz="3600" dirty="0"/>
            </a:p>
          </p:txBody>
        </p:sp>
      </p:grpSp>
      <p:grpSp>
        <p:nvGrpSpPr>
          <p:cNvPr id="14" name="Group 13"/>
          <p:cNvGrpSpPr/>
          <p:nvPr/>
        </p:nvGrpSpPr>
        <p:grpSpPr>
          <a:xfrm>
            <a:off x="1292874" y="5578042"/>
            <a:ext cx="9370434" cy="665768"/>
            <a:chOff x="1292874" y="5578042"/>
            <a:chExt cx="9370434" cy="665768"/>
          </a:xfrm>
        </p:grpSpPr>
        <p:sp>
          <p:nvSpPr>
            <p:cNvPr id="32" name="TextBox 31"/>
            <p:cNvSpPr txBox="1"/>
            <p:nvPr/>
          </p:nvSpPr>
          <p:spPr>
            <a:xfrm>
              <a:off x="2018730" y="5578042"/>
              <a:ext cx="8644578" cy="646331"/>
            </a:xfrm>
            <a:prstGeom prst="rect">
              <a:avLst/>
            </a:prstGeom>
            <a:noFill/>
            <a:ln w="38100">
              <a:solidFill>
                <a:schemeClr val="tx1"/>
              </a:solidFill>
            </a:ln>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নাম বা স্বাক্ষর। </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0" name="TextBox 39"/>
            <p:cNvSpPr txBox="1"/>
            <p:nvPr/>
          </p:nvSpPr>
          <p:spPr>
            <a:xfrm>
              <a:off x="1292874" y="5597479"/>
              <a:ext cx="709684" cy="646331"/>
            </a:xfrm>
            <a:prstGeom prst="rect">
              <a:avLst/>
            </a:prstGeom>
            <a:noFill/>
            <a:ln w="3810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৭</a:t>
              </a:r>
              <a:r>
                <a:rPr lang="en-US" sz="3600" dirty="0"/>
                <a:t>.</a:t>
              </a:r>
            </a:p>
          </p:txBody>
        </p:sp>
      </p:grpSp>
    </p:spTree>
    <p:extLst>
      <p:ext uri="{BB962C8B-B14F-4D97-AF65-F5344CB8AC3E}">
        <p14:creationId xmlns:p14="http://schemas.microsoft.com/office/powerpoint/2010/main" val="1301461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3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3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3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545" y="946734"/>
            <a:ext cx="10598727" cy="707886"/>
          </a:xfrm>
          <a:prstGeom prst="rect">
            <a:avLst/>
          </a:prstGeom>
          <a:solidFill>
            <a:srgbClr val="00CC00"/>
          </a:solidFill>
          <a:ln w="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extrusionH="76200" contourW="12700" prstMaterial="metal">
            <a:bevelT w="374650" prst="convex"/>
            <a:extrusionClr>
              <a:schemeClr val="bg1"/>
            </a:extrusionClr>
            <a:contourClr>
              <a:srgbClr val="FFC000"/>
            </a:contourClr>
          </a:sp3d>
        </p:spPr>
        <p:txBody>
          <a:bodyPr wrap="square" rtlCol="0">
            <a:spAutoFit/>
          </a:bodyPr>
          <a:lstStyle/>
          <a:p>
            <a:r>
              <a:rPr lang="bn-IN" sz="4000" dirty="0">
                <a:latin typeface="NikoshBAN" pitchFamily="2" charset="0"/>
                <a:cs typeface="NikoshBAN" pitchFamily="2" charset="0"/>
              </a:rPr>
              <a:t>আবেদন</a:t>
            </a:r>
            <a:r>
              <a:rPr lang="bn-BD" sz="4000" dirty="0">
                <a:latin typeface="NikoshBAN" pitchFamily="2" charset="0"/>
                <a:cs typeface="NikoshBAN" pitchFamily="2" charset="0"/>
              </a:rPr>
              <a:t>পত্র লিখতে হলে নিম্নলিখিত নিয়মগুলো মেনে চলতে হবে-</a:t>
            </a:r>
            <a:endParaRPr lang="en-US" sz="4000" dirty="0">
              <a:latin typeface="NikoshBAN" pitchFamily="2" charset="0"/>
              <a:cs typeface="NikoshBAN" pitchFamily="2" charset="0"/>
            </a:endParaRPr>
          </a:p>
        </p:txBody>
      </p:sp>
      <p:grpSp>
        <p:nvGrpSpPr>
          <p:cNvPr id="11" name="Group 10"/>
          <p:cNvGrpSpPr/>
          <p:nvPr/>
        </p:nvGrpSpPr>
        <p:grpSpPr>
          <a:xfrm>
            <a:off x="678873" y="2065757"/>
            <a:ext cx="10972799" cy="707886"/>
            <a:chOff x="1204763" y="1589239"/>
            <a:chExt cx="8742532" cy="707886"/>
          </a:xfrm>
        </p:grpSpPr>
        <p:sp>
          <p:nvSpPr>
            <p:cNvPr id="3" name="TextBox 2"/>
            <p:cNvSpPr txBox="1"/>
            <p:nvPr/>
          </p:nvSpPr>
          <p:spPr>
            <a:xfrm>
              <a:off x="1914447" y="1589239"/>
              <a:ext cx="8032848" cy="707886"/>
            </a:xfrm>
            <a:prstGeom prst="rect">
              <a:avLst/>
            </a:prstGeom>
            <a:noFill/>
            <a:ln w="28575">
              <a:solidFill>
                <a:schemeClr val="tx1"/>
              </a:solidFill>
            </a:ln>
          </p:spPr>
          <p:txBody>
            <a:bodyPr wrap="square" rtlCol="0">
              <a:spAutoFit/>
            </a:bodyPr>
            <a:lstStyle/>
            <a:p>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ভাষা সহজ-সরল ও প্রাঞ্জল হতে হবে</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1204763" y="1589239"/>
              <a:ext cx="709684" cy="707886"/>
            </a:xfrm>
            <a:prstGeom prst="rect">
              <a:avLst/>
            </a:prstGeom>
            <a:noFill/>
            <a:ln w="38100">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১</a:t>
              </a:r>
              <a:r>
                <a:rPr lang="en-US" sz="4000" dirty="0"/>
                <a:t>.</a:t>
              </a:r>
            </a:p>
          </p:txBody>
        </p:sp>
      </p:grpSp>
      <p:grpSp>
        <p:nvGrpSpPr>
          <p:cNvPr id="12" name="Group 11"/>
          <p:cNvGrpSpPr/>
          <p:nvPr/>
        </p:nvGrpSpPr>
        <p:grpSpPr>
          <a:xfrm>
            <a:off x="678873" y="2830836"/>
            <a:ext cx="10972799" cy="707886"/>
            <a:chOff x="1204763" y="2174014"/>
            <a:chExt cx="8742532" cy="707886"/>
          </a:xfrm>
        </p:grpSpPr>
        <p:sp>
          <p:nvSpPr>
            <p:cNvPr id="4" name="TextBox 3"/>
            <p:cNvSpPr txBox="1"/>
            <p:nvPr/>
          </p:nvSpPr>
          <p:spPr>
            <a:xfrm>
              <a:off x="1914447" y="2174014"/>
              <a:ext cx="8032848" cy="707886"/>
            </a:xfrm>
            <a:prstGeom prst="rect">
              <a:avLst/>
            </a:prstGeom>
            <a:noFill/>
            <a:ln w="28575">
              <a:solidFill>
                <a:schemeClr val="tx1"/>
              </a:solidFill>
            </a:ln>
          </p:spPr>
          <p:txBody>
            <a:bodyPr wrap="square" rtlCol="0">
              <a:spAutoFit/>
            </a:bodyPr>
            <a:lstStyle/>
            <a:p>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বক্তব্য হতে হবে সুস্পষ্ট</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p:cNvSpPr txBox="1"/>
            <p:nvPr/>
          </p:nvSpPr>
          <p:spPr>
            <a:xfrm>
              <a:off x="1204763" y="2174014"/>
              <a:ext cx="709684" cy="707886"/>
            </a:xfrm>
            <a:prstGeom prst="rect">
              <a:avLst/>
            </a:prstGeom>
            <a:noFill/>
            <a:ln w="38100">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২</a:t>
              </a:r>
              <a:r>
                <a:rPr lang="en-US" sz="4000" dirty="0"/>
                <a:t>.</a:t>
              </a:r>
              <a:r>
                <a:rPr lang="bn-IN" sz="4000" dirty="0"/>
                <a:t> </a:t>
              </a:r>
              <a:endParaRPr lang="en-US" sz="4000" dirty="0"/>
            </a:p>
          </p:txBody>
        </p:sp>
      </p:grpSp>
      <p:grpSp>
        <p:nvGrpSpPr>
          <p:cNvPr id="13" name="Group 12"/>
          <p:cNvGrpSpPr/>
          <p:nvPr/>
        </p:nvGrpSpPr>
        <p:grpSpPr>
          <a:xfrm>
            <a:off x="678873" y="3595915"/>
            <a:ext cx="10972799" cy="707887"/>
            <a:chOff x="1204763" y="2758788"/>
            <a:chExt cx="8742532" cy="707887"/>
          </a:xfrm>
        </p:grpSpPr>
        <p:sp>
          <p:nvSpPr>
            <p:cNvPr id="5" name="TextBox 4"/>
            <p:cNvSpPr txBox="1"/>
            <p:nvPr/>
          </p:nvSpPr>
          <p:spPr>
            <a:xfrm>
              <a:off x="1914447" y="2758789"/>
              <a:ext cx="8032848" cy="707886"/>
            </a:xfrm>
            <a:prstGeom prst="rect">
              <a:avLst/>
            </a:prstGeom>
            <a:noFill/>
            <a:ln w="28575">
              <a:solidFill>
                <a:schemeClr val="tx1"/>
              </a:solidFill>
            </a:ln>
          </p:spPr>
          <p:txBody>
            <a:bodyPr wrap="square" rtlCol="0">
              <a:spAutoFit/>
            </a:bodyPr>
            <a:lstStyle/>
            <a:p>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নির্দিষ্ট পদ্ধতি মেনে চলতে হবে</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p:cNvSpPr txBox="1"/>
            <p:nvPr/>
          </p:nvSpPr>
          <p:spPr>
            <a:xfrm>
              <a:off x="1204763" y="2758788"/>
              <a:ext cx="709684" cy="707886"/>
            </a:xfrm>
            <a:prstGeom prst="rect">
              <a:avLst/>
            </a:prstGeom>
            <a:noFill/>
            <a:ln w="38100">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৩</a:t>
              </a:r>
              <a:r>
                <a:rPr lang="en-US" sz="4000" dirty="0"/>
                <a:t>.</a:t>
              </a:r>
            </a:p>
          </p:txBody>
        </p:sp>
      </p:grpSp>
      <p:grpSp>
        <p:nvGrpSpPr>
          <p:cNvPr id="14" name="Group 13"/>
          <p:cNvGrpSpPr/>
          <p:nvPr/>
        </p:nvGrpSpPr>
        <p:grpSpPr>
          <a:xfrm>
            <a:off x="684724" y="4360994"/>
            <a:ext cx="10972799" cy="707887"/>
            <a:chOff x="1204763" y="3343563"/>
            <a:chExt cx="8742532" cy="707887"/>
          </a:xfrm>
        </p:grpSpPr>
        <p:sp>
          <p:nvSpPr>
            <p:cNvPr id="6" name="TextBox 5"/>
            <p:cNvSpPr txBox="1"/>
            <p:nvPr/>
          </p:nvSpPr>
          <p:spPr>
            <a:xfrm>
              <a:off x="1914447" y="3343564"/>
              <a:ext cx="8032848" cy="707886"/>
            </a:xfrm>
            <a:prstGeom prst="rect">
              <a:avLst/>
            </a:prstGeom>
            <a:noFill/>
            <a:ln w="28575">
              <a:solidFill>
                <a:schemeClr val="tx1"/>
              </a:solidFill>
            </a:ln>
          </p:spPr>
          <p:txBody>
            <a:bodyPr wrap="square" rtlCol="0">
              <a:spAutoFit/>
            </a:bodyPr>
            <a:lstStyle/>
            <a:p>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আবেদন পত্রের </a:t>
              </a:r>
              <a:r>
                <a:rPr lang="bn-BD"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সুস্পষ্টাক্ষরে লিখতে হবে</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TextBox 9"/>
            <p:cNvSpPr txBox="1"/>
            <p:nvPr/>
          </p:nvSpPr>
          <p:spPr>
            <a:xfrm>
              <a:off x="1204763" y="3343563"/>
              <a:ext cx="709684" cy="707886"/>
            </a:xfrm>
            <a:prstGeom prst="rect">
              <a:avLst/>
            </a:prstGeom>
            <a:noFill/>
            <a:ln w="38100">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৪</a:t>
              </a:r>
              <a:r>
                <a:rPr lang="en-US" sz="4000" dirty="0"/>
                <a:t>.</a:t>
              </a:r>
              <a:r>
                <a:rPr lang="bn-IN" sz="4000" dirty="0"/>
                <a:t> </a:t>
              </a:r>
              <a:endParaRPr lang="en-US" sz="4000" dirty="0"/>
            </a:p>
          </p:txBody>
        </p:sp>
      </p:grpSp>
      <p:grpSp>
        <p:nvGrpSpPr>
          <p:cNvPr id="15" name="Group 14"/>
          <p:cNvGrpSpPr/>
          <p:nvPr/>
        </p:nvGrpSpPr>
        <p:grpSpPr>
          <a:xfrm>
            <a:off x="678873" y="5017816"/>
            <a:ext cx="10972799" cy="707887"/>
            <a:chOff x="1204763" y="3343563"/>
            <a:chExt cx="8742532" cy="707887"/>
          </a:xfrm>
        </p:grpSpPr>
        <p:sp>
          <p:nvSpPr>
            <p:cNvPr id="16" name="TextBox 15"/>
            <p:cNvSpPr txBox="1"/>
            <p:nvPr/>
          </p:nvSpPr>
          <p:spPr>
            <a:xfrm>
              <a:off x="1914447" y="3343564"/>
              <a:ext cx="8032848" cy="707886"/>
            </a:xfrm>
            <a:prstGeom prst="rect">
              <a:avLst/>
            </a:prstGeom>
            <a:noFill/>
            <a:ln w="28575">
              <a:solidFill>
                <a:schemeClr val="tx1"/>
              </a:solidFill>
            </a:ln>
          </p:spPr>
          <p:txBody>
            <a:bodyPr wrap="square" rtlCol="0">
              <a:spAutoFit/>
            </a:bodyPr>
            <a:lstStyle/>
            <a:p>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bn-BD" sz="40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NikoshBAN" pitchFamily="2" charset="0"/>
                  <a:cs typeface="NikoshBAN" pitchFamily="2" charset="0"/>
                </a:rPr>
                <a:t>ভাবাবেগ প্রকাশের বিন্দুমাত্র অবকাশ নেই</a:t>
              </a:r>
              <a:r>
                <a:rPr lang="bn-IN"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4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7" name="TextBox 16"/>
            <p:cNvSpPr txBox="1"/>
            <p:nvPr/>
          </p:nvSpPr>
          <p:spPr>
            <a:xfrm>
              <a:off x="1204763" y="3343563"/>
              <a:ext cx="709684" cy="707886"/>
            </a:xfrm>
            <a:prstGeom prst="rect">
              <a:avLst/>
            </a:prstGeom>
            <a:noFill/>
            <a:ln w="38100">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৫</a:t>
              </a:r>
              <a:r>
                <a:rPr lang="en-US" sz="4000" dirty="0"/>
                <a:t>.</a:t>
              </a:r>
              <a:r>
                <a:rPr lang="bn-IN" sz="4000" dirty="0"/>
                <a:t> </a:t>
              </a:r>
              <a:endParaRPr lang="en-US" sz="4000" dirty="0"/>
            </a:p>
          </p:txBody>
        </p:sp>
      </p:grpSp>
    </p:spTree>
    <p:extLst>
      <p:ext uri="{BB962C8B-B14F-4D97-AF65-F5344CB8AC3E}">
        <p14:creationId xmlns:p14="http://schemas.microsoft.com/office/powerpoint/2010/main" val="3723412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3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3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96011" y="196351"/>
            <a:ext cx="7405352" cy="769441"/>
            <a:chOff x="2490288" y="549505"/>
            <a:chExt cx="2590800" cy="1379094"/>
          </a:xfrm>
        </p:grpSpPr>
        <p:sp>
          <p:nvSpPr>
            <p:cNvPr id="4" name="Rounded Rectangle 3"/>
            <p:cNvSpPr/>
            <p:nvPr/>
          </p:nvSpPr>
          <p:spPr>
            <a:xfrm>
              <a:off x="2490288" y="762000"/>
              <a:ext cx="2590800" cy="954107"/>
            </a:xfrm>
            <a:prstGeom prst="roundRect">
              <a:avLst/>
            </a:prstGeom>
            <a:solidFill>
              <a:srgbClr val="00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5465" y="549505"/>
              <a:ext cx="2209800" cy="1379094"/>
            </a:xfrm>
            <a:prstGeom prst="rect">
              <a:avLst/>
            </a:prstGeom>
            <a:noFill/>
          </p:spPr>
          <p:txBody>
            <a:bodyPr wrap="square" rtlCol="0">
              <a:spAutoFit/>
            </a:bodyPr>
            <a:lstStyle/>
            <a:p>
              <a:r>
                <a:rPr lang="bn-IN" sz="2800" dirty="0">
                  <a:latin typeface="NikoshBAN" pitchFamily="2" charset="0"/>
                  <a:cs typeface="NikoshBAN" pitchFamily="2" charset="0"/>
                </a:rPr>
                <a:t>         </a:t>
              </a:r>
              <a:r>
                <a:rPr lang="bn-BD" sz="4400" dirty="0">
                  <a:latin typeface="NikoshBAN" pitchFamily="2" charset="0"/>
                  <a:cs typeface="NikoshBAN" pitchFamily="2" charset="0"/>
                </a:rPr>
                <a:t>আবেদন পত্রের অংশ বিভাজন</a:t>
              </a:r>
              <a:endParaRPr lang="en-US" sz="4400" dirty="0">
                <a:latin typeface="NikoshBAN" pitchFamily="2" charset="0"/>
                <a:cs typeface="NikoshBAN" pitchFamily="2" charset="0"/>
              </a:endParaRPr>
            </a:p>
          </p:txBody>
        </p:sp>
      </p:grpSp>
      <p:sp>
        <p:nvSpPr>
          <p:cNvPr id="8" name="Rectangle 7"/>
          <p:cNvSpPr/>
          <p:nvPr/>
        </p:nvSpPr>
        <p:spPr>
          <a:xfrm>
            <a:off x="2112140" y="1171978"/>
            <a:ext cx="8694405" cy="50935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p:nvSpPr>
        <p:spPr>
          <a:xfrm>
            <a:off x="2281711" y="1670135"/>
            <a:ext cx="7690884" cy="646331"/>
          </a:xfrm>
          <a:prstGeom prst="rect">
            <a:avLst/>
          </a:prstGeom>
          <a:noFill/>
        </p:spPr>
        <p:txBody>
          <a:bodyPr wrap="square" rtlCol="0">
            <a:spAutoFit/>
          </a:bodyPr>
          <a:lstStyle/>
          <a:p>
            <a:r>
              <a:rPr lang="bn-BD" sz="3600" dirty="0">
                <a:latin typeface="NikoshBAN" pitchFamily="2" charset="0"/>
                <a:cs typeface="NikoshBAN" pitchFamily="2" charset="0"/>
              </a:rPr>
              <a:t>২। পত্র প্রাপকের নাম ও ঠিকানা............</a:t>
            </a:r>
            <a:endParaRPr lang="en-US" sz="3600" dirty="0">
              <a:latin typeface="NikoshBAN" pitchFamily="2" charset="0"/>
              <a:cs typeface="NikoshBAN" pitchFamily="2" charset="0"/>
            </a:endParaRPr>
          </a:p>
        </p:txBody>
      </p:sp>
      <p:sp>
        <p:nvSpPr>
          <p:cNvPr id="10" name="TextBox 9"/>
          <p:cNvSpPr txBox="1"/>
          <p:nvPr/>
        </p:nvSpPr>
        <p:spPr>
          <a:xfrm>
            <a:off x="2205510" y="2286000"/>
            <a:ext cx="6921795" cy="646331"/>
          </a:xfrm>
          <a:prstGeom prst="rect">
            <a:avLst/>
          </a:prstGeom>
          <a:noFill/>
        </p:spPr>
        <p:txBody>
          <a:bodyPr wrap="square" rtlCol="0">
            <a:spAutoFit/>
          </a:bodyPr>
          <a:lstStyle/>
          <a:p>
            <a:r>
              <a:rPr lang="bn-BD" sz="3600" dirty="0">
                <a:latin typeface="NikoshBAN" pitchFamily="2" charset="0"/>
                <a:cs typeface="NikoshBAN" pitchFamily="2" charset="0"/>
              </a:rPr>
              <a:t> ৩। বিষয়ঃ.....................।</a:t>
            </a:r>
            <a:endParaRPr lang="en-US" sz="3600" dirty="0">
              <a:latin typeface="NikoshBAN" pitchFamily="2" charset="0"/>
              <a:cs typeface="NikoshBAN" pitchFamily="2" charset="0"/>
            </a:endParaRPr>
          </a:p>
        </p:txBody>
      </p:sp>
      <p:sp>
        <p:nvSpPr>
          <p:cNvPr id="11" name="TextBox 10"/>
          <p:cNvSpPr txBox="1"/>
          <p:nvPr/>
        </p:nvSpPr>
        <p:spPr>
          <a:xfrm>
            <a:off x="2205511" y="2819400"/>
            <a:ext cx="6702056" cy="646331"/>
          </a:xfrm>
          <a:prstGeom prst="rect">
            <a:avLst/>
          </a:prstGeom>
          <a:noFill/>
        </p:spPr>
        <p:txBody>
          <a:bodyPr wrap="square" rtlCol="0">
            <a:spAutoFit/>
          </a:bodyPr>
          <a:lstStyle/>
          <a:p>
            <a:r>
              <a:rPr lang="bn-BD" sz="3600" dirty="0">
                <a:latin typeface="NikoshBAN" pitchFamily="2" charset="0"/>
                <a:cs typeface="NikoshBAN" pitchFamily="2" charset="0"/>
              </a:rPr>
              <a:t> ৪। সম্বোধন.....................,</a:t>
            </a:r>
            <a:endParaRPr lang="en-US" sz="3600" dirty="0">
              <a:latin typeface="NikoshBAN" pitchFamily="2" charset="0"/>
              <a:cs typeface="NikoshBAN" pitchFamily="2" charset="0"/>
            </a:endParaRPr>
          </a:p>
        </p:txBody>
      </p:sp>
      <p:sp>
        <p:nvSpPr>
          <p:cNvPr id="12" name="TextBox 11"/>
          <p:cNvSpPr txBox="1"/>
          <p:nvPr/>
        </p:nvSpPr>
        <p:spPr>
          <a:xfrm>
            <a:off x="2205511" y="3276600"/>
            <a:ext cx="8569842" cy="1754326"/>
          </a:xfrm>
          <a:prstGeom prst="rect">
            <a:avLst/>
          </a:prstGeom>
          <a:noFill/>
        </p:spPr>
        <p:txBody>
          <a:bodyPr wrap="square" rtlCol="0">
            <a:spAutoFit/>
          </a:bodyPr>
          <a:lstStyle/>
          <a:p>
            <a:r>
              <a:rPr lang="bn-BD" sz="3600" dirty="0">
                <a:latin typeface="NikoshBAN" pitchFamily="2" charset="0"/>
                <a:cs typeface="NikoshBAN" pitchFamily="2" charset="0"/>
              </a:rPr>
              <a:t> ৫। পত্রের মূল বক্তব্যবিষয়..................................................................................................................................।</a:t>
            </a:r>
            <a:endParaRPr lang="en-US" sz="3600" dirty="0">
              <a:latin typeface="NikoshBAN" pitchFamily="2" charset="0"/>
              <a:cs typeface="NikoshBAN" pitchFamily="2" charset="0"/>
            </a:endParaRPr>
          </a:p>
        </p:txBody>
      </p:sp>
      <p:sp>
        <p:nvSpPr>
          <p:cNvPr id="13" name="TextBox 12"/>
          <p:cNvSpPr txBox="1"/>
          <p:nvPr/>
        </p:nvSpPr>
        <p:spPr>
          <a:xfrm>
            <a:off x="2281711" y="4921348"/>
            <a:ext cx="6152707" cy="646331"/>
          </a:xfrm>
          <a:prstGeom prst="rect">
            <a:avLst/>
          </a:prstGeom>
          <a:noFill/>
        </p:spPr>
        <p:txBody>
          <a:bodyPr wrap="square" rtlCol="0">
            <a:spAutoFit/>
          </a:bodyPr>
          <a:lstStyle/>
          <a:p>
            <a:r>
              <a:rPr lang="bn-BD" sz="3600" dirty="0">
                <a:latin typeface="NikoshBAN" pitchFamily="2" charset="0"/>
                <a:cs typeface="NikoshBAN" pitchFamily="2" charset="0"/>
              </a:rPr>
              <a:t>৬। বিদায় সম্ভাষণ...........</a:t>
            </a:r>
            <a:endParaRPr lang="en-US" sz="3600" dirty="0">
              <a:latin typeface="NikoshBAN" pitchFamily="2" charset="0"/>
              <a:cs typeface="NikoshBAN" pitchFamily="2" charset="0"/>
            </a:endParaRPr>
          </a:p>
        </p:txBody>
      </p:sp>
      <p:sp>
        <p:nvSpPr>
          <p:cNvPr id="17" name="TextBox 16"/>
          <p:cNvSpPr txBox="1"/>
          <p:nvPr/>
        </p:nvSpPr>
        <p:spPr>
          <a:xfrm>
            <a:off x="2281711" y="1158025"/>
            <a:ext cx="4724400" cy="646331"/>
          </a:xfrm>
          <a:prstGeom prst="rect">
            <a:avLst/>
          </a:prstGeom>
          <a:noFill/>
        </p:spPr>
        <p:txBody>
          <a:bodyPr wrap="square" rtlCol="0">
            <a:spAutoFit/>
          </a:bodyPr>
          <a:lstStyle/>
          <a:p>
            <a:r>
              <a:rPr lang="bn-BD" sz="3600" dirty="0">
                <a:latin typeface="NikoshBAN" pitchFamily="2" charset="0"/>
                <a:cs typeface="NikoshBAN" pitchFamily="2" charset="0"/>
              </a:rPr>
              <a:t> ১। তারিখঃ --/--/----</a:t>
            </a:r>
            <a:r>
              <a:rPr lang="en-US" sz="3600" dirty="0">
                <a:latin typeface="NikoshBAN" pitchFamily="2" charset="0"/>
                <a:cs typeface="NikoshBAN" pitchFamily="2" charset="0"/>
              </a:rPr>
              <a:t> </a:t>
            </a:r>
            <a:r>
              <a:rPr lang="bn-BD" sz="3600" dirty="0">
                <a:latin typeface="NikoshBAN" pitchFamily="2" charset="0"/>
                <a:cs typeface="NikoshBAN" pitchFamily="2" charset="0"/>
              </a:rPr>
              <a:t>ইং</a:t>
            </a:r>
            <a:endParaRPr lang="en-US" sz="3600" dirty="0">
              <a:latin typeface="NikoshBAN" pitchFamily="2" charset="0"/>
              <a:cs typeface="NikoshBAN" pitchFamily="2" charset="0"/>
            </a:endParaRPr>
          </a:p>
        </p:txBody>
      </p:sp>
      <p:sp>
        <p:nvSpPr>
          <p:cNvPr id="18" name="TextBox 17"/>
          <p:cNvSpPr txBox="1"/>
          <p:nvPr/>
        </p:nvSpPr>
        <p:spPr>
          <a:xfrm>
            <a:off x="2281711" y="5607148"/>
            <a:ext cx="3505200" cy="1200329"/>
          </a:xfrm>
          <a:prstGeom prst="rect">
            <a:avLst/>
          </a:prstGeom>
          <a:noFill/>
        </p:spPr>
        <p:txBody>
          <a:bodyPr wrap="square" rtlCol="0">
            <a:spAutoFit/>
          </a:bodyPr>
          <a:lstStyle/>
          <a:p>
            <a:r>
              <a:rPr lang="bn-BD" sz="3600" dirty="0">
                <a:latin typeface="NikoshBAN" pitchFamily="2" charset="0"/>
                <a:cs typeface="NikoshBAN" pitchFamily="2" charset="0"/>
              </a:rPr>
              <a:t> ৭। </a:t>
            </a:r>
            <a:r>
              <a:rPr lang="bn-IN" sz="3600" dirty="0">
                <a:latin typeface="NikoshBAN" pitchFamily="2" charset="0"/>
                <a:cs typeface="NikoshBAN" pitchFamily="2" charset="0"/>
              </a:rPr>
              <a:t>নাম স্বাক্ষর</a:t>
            </a:r>
            <a:r>
              <a:rPr lang="bn-BD" sz="3600" dirty="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898457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0.70"/>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0.7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strVal val="#ppt_w*0.70"/>
                                          </p:val>
                                        </p:tav>
                                        <p:tav tm="100000">
                                          <p:val>
                                            <p:strVal val="#ppt_w"/>
                                          </p:val>
                                        </p:tav>
                                      </p:tavLst>
                                    </p:anim>
                                    <p:anim calcmode="lin" valueType="num">
                                      <p:cBhvr>
                                        <p:cTn id="60" dur="1000" fill="hold"/>
                                        <p:tgtEl>
                                          <p:spTgt spid="18"/>
                                        </p:tgtEl>
                                        <p:attrNameLst>
                                          <p:attrName>ppt_h</p:attrName>
                                        </p:attrNameLst>
                                      </p:cBhvr>
                                      <p:tavLst>
                                        <p:tav tm="0">
                                          <p:val>
                                            <p:strVal val="#ppt_h"/>
                                          </p:val>
                                        </p:tav>
                                        <p:tav tm="100000">
                                          <p:val>
                                            <p:strVal val="#ppt_h"/>
                                          </p:val>
                                        </p:tav>
                                      </p:tavLst>
                                    </p:anim>
                                    <p:animEffect transition="in" filter="fade">
                                      <p:cBhvr>
                                        <p:cTn id="6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8495</TotalTime>
  <Words>768</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Kalpurush</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Roshan54</dc:creator>
  <cp:lastModifiedBy>Majibur Rahman</cp:lastModifiedBy>
  <cp:revision>563</cp:revision>
  <dcterms:created xsi:type="dcterms:W3CDTF">2020-02-21T08:36:18Z</dcterms:created>
  <dcterms:modified xsi:type="dcterms:W3CDTF">2021-11-14T12:07:32Z</dcterms:modified>
</cp:coreProperties>
</file>