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83937-2702-4288-821E-DEA75E5EF892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74421-B359-45B4-9EEE-68B125D9E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D531-2007-4B59-973B-7E8F2A2182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260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D531-2007-4B59-973B-7E8F2A2182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3457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D531-2007-4B59-973B-7E8F2A2182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749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D531-2007-4B59-973B-7E8F2A2182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60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D531-2007-4B59-973B-7E8F2A2182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97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D531-2007-4B59-973B-7E8F2A2182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752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D531-2007-4B59-973B-7E8F2A2182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440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D531-2007-4B59-973B-7E8F2A2182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345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D531-2007-4B59-973B-7E8F2A2182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3459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D531-2007-4B59-973B-7E8F2A2182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7958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, সহ-শিক্ষক(গণিত ও সাধারণ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গুলবাহার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কচুয়া,চাঁদপুর</a:t>
            </a:r>
            <a:r>
              <a:rPr lang="en-US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5D531-2007-4B59-973B-7E8F2A2182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919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41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039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555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42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51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62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12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340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10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92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FDE03-B2E5-4FB6-9047-FD9E7A4D3AEF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33DA-E5AC-46D4-B7B4-481269255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55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2697" y="6518366"/>
            <a:ext cx="11490960" cy="3265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991600" y="6461094"/>
            <a:ext cx="932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bvRgyj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nvmvBb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(‡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fŠZweÁvb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),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ebMvuI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nwicyi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0" cap="none" spc="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VvKziMvuI</a:t>
            </a:r>
            <a:r>
              <a:rPr lang="en-US" sz="2400" b="0" cap="none" spc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20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7942" y="13252"/>
            <a:ext cx="10998200" cy="63947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সবাইকে শুভেচ্ছা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0556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3" y="168839"/>
            <a:ext cx="11516640" cy="1036588"/>
          </a:xfrm>
        </p:spPr>
        <p:txBody>
          <a:bodyPr>
            <a:normAutofit/>
          </a:bodyPr>
          <a:lstStyle/>
          <a:p>
            <a:r>
              <a:rPr lang="en-GB" sz="3200" b="1">
                <a:latin typeface="NikoshBAN" pitchFamily="2" charset="0"/>
                <a:cs typeface="NikoshBAN" pitchFamily="2" charset="0"/>
              </a:rPr>
              <a:t>☞ প্রশ্নঃ </a:t>
            </a:r>
            <a:r>
              <a:rPr lang="bn-BD" sz="3200" b="1" u="sng">
                <a:latin typeface="NikoshBAN" pitchFamily="2" charset="0"/>
                <a:cs typeface="NikoshBAN" pitchFamily="2" charset="0"/>
              </a:rPr>
              <a:t>১০%</a:t>
            </a:r>
            <a:r>
              <a:rPr lang="en-GB" sz="3200" b="1" u="sng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u="sng">
                <a:latin typeface="NikoshBAN" pitchFamily="2" charset="0"/>
                <a:cs typeface="NikoshBAN" pitchFamily="2" charset="0"/>
              </a:rPr>
              <a:t>হারে </a:t>
            </a:r>
            <a:r>
              <a:rPr lang="bn-BD" sz="3200" b="1" u="sng" dirty="0">
                <a:latin typeface="NikoshBAN" pitchFamily="2" charset="0"/>
                <a:cs typeface="NikoshBAN" pitchFamily="2" charset="0"/>
              </a:rPr>
              <a:t>২০০০ টাকার ৫ বছরের মুনাফা কত?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093" y="1479864"/>
            <a:ext cx="10290407" cy="46669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 আছে,</a:t>
            </a:r>
          </a:p>
          <a:p>
            <a:pPr algn="l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 =</a:t>
            </a:r>
            <a:r>
              <a:rPr lang="en-GB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বছর</a:t>
            </a:r>
            <a:r>
              <a:rPr lang="en-US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মুনাফার হার</a:t>
            </a:r>
            <a:r>
              <a:rPr lang="en-GB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</a:t>
            </a:r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% </a:t>
            </a:r>
            <a:r>
              <a:rPr lang="en-GB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বা, ০.০১</a:t>
            </a:r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 </a:t>
            </a:r>
            <a:r>
              <a:rPr lang="en-GB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 </a:t>
            </a:r>
            <a:r>
              <a:rPr lang="en-US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২০০০ টাকা</a:t>
            </a:r>
          </a:p>
          <a:p>
            <a:pPr algn="l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জানি,</a:t>
            </a:r>
            <a:r>
              <a:rPr lang="en-GB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GB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মুনাফা = আসল × মুনাফার হার × সময়</a:t>
            </a:r>
          </a:p>
          <a:p>
            <a:pPr algn="l"/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‌‌	    ⇨ </a:t>
            </a:r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 = </a:t>
            </a:r>
            <a:r>
              <a:rPr lang="en-GB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 × n × </a:t>
            </a:r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</a:t>
            </a: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GB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২০০০ </a:t>
            </a:r>
            <a:r>
              <a:rPr lang="bn-BD" b="1">
                <a:solidFill>
                  <a:schemeClr val="tx1"/>
                </a:solidFill>
                <a:latin typeface="NSimSun"/>
                <a:ea typeface="NSimSun"/>
                <a:cs typeface="NikoshBAN" pitchFamily="2" charset="0"/>
              </a:rPr>
              <a:t>× </a:t>
            </a:r>
            <a:r>
              <a:rPr lang="en-GB" b="1">
                <a:solidFill>
                  <a:schemeClr val="tx1"/>
                </a:solidFill>
                <a:latin typeface="NSimSun"/>
                <a:ea typeface="NSimSun"/>
                <a:cs typeface="NikoshBAN" pitchFamily="2" charset="0"/>
              </a:rPr>
              <a:t>১০</a:t>
            </a:r>
            <a:r>
              <a:rPr lang="bn-BD" b="1">
                <a:solidFill>
                  <a:schemeClr val="tx1"/>
                </a:solidFill>
                <a:latin typeface="NikoshBAN" pitchFamily="2" charset="0"/>
                <a:ea typeface="NSimSun"/>
                <a:cs typeface="NikoshBAN" pitchFamily="2" charset="0"/>
              </a:rPr>
              <a:t>%</a:t>
            </a:r>
            <a:r>
              <a:rPr lang="en-GB" b="1">
                <a:solidFill>
                  <a:schemeClr val="tx1"/>
                </a:solidFill>
                <a:latin typeface="NikoshBAN" pitchFamily="2" charset="0"/>
                <a:ea typeface="NSimSun"/>
                <a:cs typeface="NikoshBAN" pitchFamily="2" charset="0"/>
              </a:rPr>
              <a:t> </a:t>
            </a:r>
            <a:r>
              <a:rPr lang="bn-BD" b="1">
                <a:solidFill>
                  <a:schemeClr val="tx1"/>
                </a:solidFill>
                <a:latin typeface="NSimSun"/>
                <a:ea typeface="NSimSun"/>
                <a:cs typeface="NikoshBAN" pitchFamily="2" charset="0"/>
              </a:rPr>
              <a:t>× </a:t>
            </a:r>
            <a:r>
              <a:rPr lang="en-GB" b="1">
                <a:solidFill>
                  <a:schemeClr val="tx1"/>
                </a:solidFill>
                <a:latin typeface="NSimSun"/>
                <a:ea typeface="NSimSun"/>
                <a:cs typeface="NikoshBAN" pitchFamily="2" charset="0"/>
              </a:rPr>
              <a:t>৫</a:t>
            </a:r>
          </a:p>
          <a:p>
            <a:pPr algn="l"/>
            <a:r>
              <a:rPr lang="en-GB" b="1">
                <a:solidFill>
                  <a:schemeClr val="tx1"/>
                </a:solidFill>
                <a:latin typeface="NSimSun"/>
                <a:ea typeface="NSimSun"/>
                <a:cs typeface="NikoshBAN" pitchFamily="2" charset="0"/>
              </a:rPr>
              <a:t>		= ২০০০ × ০.০১ × ৫</a:t>
            </a:r>
            <a:endParaRPr lang="bn-BD" b="1" dirty="0">
              <a:solidFill>
                <a:schemeClr val="tx1"/>
              </a:solidFill>
              <a:latin typeface="NSimSun"/>
              <a:ea typeface="NSimSun"/>
              <a:cs typeface="NikoshBAN" pitchFamily="2" charset="0"/>
            </a:endParaRPr>
          </a:p>
          <a:p>
            <a:pPr algn="l"/>
            <a:r>
              <a:rPr lang="bn-BD" b="1" dirty="0">
                <a:solidFill>
                  <a:schemeClr val="tx1"/>
                </a:solidFill>
                <a:latin typeface="NSimSun"/>
                <a:ea typeface="NSimSun"/>
                <a:cs typeface="NikoshBAN" pitchFamily="2" charset="0"/>
              </a:rPr>
              <a:t>                    </a:t>
            </a:r>
            <a:r>
              <a:rPr lang="bn-BD" b="1">
                <a:solidFill>
                  <a:schemeClr val="tx1"/>
                </a:solidFill>
                <a:latin typeface="NSimSun"/>
                <a:ea typeface="NSimSun"/>
                <a:cs typeface="NikoshBAN" pitchFamily="2" charset="0"/>
              </a:rPr>
              <a:t>= </a:t>
            </a:r>
            <a:r>
              <a:rPr lang="en-GB" b="1">
                <a:solidFill>
                  <a:schemeClr val="tx1"/>
                </a:solidFill>
                <a:latin typeface="NSimSun"/>
                <a:ea typeface="NSimSun"/>
                <a:cs typeface="NikoshBAN" pitchFamily="2" charset="0"/>
              </a:rPr>
              <a:t>১০০০</a:t>
            </a:r>
            <a:r>
              <a:rPr lang="bn-BD" b="1">
                <a:solidFill>
                  <a:schemeClr val="tx1"/>
                </a:solidFill>
                <a:latin typeface="NSimSun"/>
                <a:ea typeface="NSimSun"/>
                <a:cs typeface="NikoshBAN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NSimSun"/>
                <a:ea typeface="NSimSun"/>
                <a:cs typeface="NikoshBAN" pitchFamily="2" charset="0"/>
              </a:rPr>
              <a:t>টাকা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1968500"/>
            <a:ext cx="10096500" cy="3695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l"/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সিদ্দিক সাহেব ৫০০০ টাকা ব্যাংকে জমা রাখেন। মুনাফার হার ৫% হলে ৬ বছর পর মুনাফা -আসল কত টাকা হবে?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36900" y="673100"/>
            <a:ext cx="4368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 - 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35" y="1041399"/>
            <a:ext cx="8024327" cy="107353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8441" y="3012455"/>
            <a:ext cx="10036777" cy="244373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মূলধনের বীজগানিতীয় প্রতিক কি?</a:t>
            </a:r>
          </a:p>
          <a:p>
            <a:pPr algn="l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মুনাফা নির্ণয়ের সুত্রটি বল?</a:t>
            </a:r>
          </a:p>
          <a:p>
            <a:pPr algn="l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মুনাফা আসল নির্ণয়ের সুত্রটি বল?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503" y="452092"/>
            <a:ext cx="8990860" cy="142291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90800"/>
            <a:ext cx="11277600" cy="289204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সুত্র প্রয়োগ করে বার্ষিক শতকরা ১০% হার মুনাফায় ৩০০০ টাকার ৫ </a:t>
            </a:r>
            <a:r>
              <a:rPr lang="bn-BD" sz="4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বছরের মুনাফা-আসল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টাকা হবে?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nnnnnnnnnnnnnnnn\AppData\Roaming\Microsoft\Windows\Network Shortcut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141" y="198783"/>
            <a:ext cx="10801971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893961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0278" y="3299792"/>
            <a:ext cx="4855509" cy="887896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7079" y="4084984"/>
            <a:ext cx="10237098" cy="22159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797" t="10743" r="31185" b="5859"/>
          <a:stretch/>
        </p:blipFill>
        <p:spPr>
          <a:xfrm>
            <a:off x="7226300" y="203200"/>
            <a:ext cx="2933700" cy="38191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41300"/>
            <a:ext cx="5740400" cy="28007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bn-IN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২.১ (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সরল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মুনাফা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7988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72498" y="301522"/>
            <a:ext cx="3468914" cy="82112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2">
                    <a:lumMod val="75000"/>
                  </a:schemeClr>
                </a:solidFill>
              </a:rPr>
              <a:t>শিক্ষক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</a:rPr>
              <a:t>পরিচিতি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5281" y="3220278"/>
            <a:ext cx="8279623" cy="29173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মোঃ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নাজমুল</a:t>
            </a:r>
            <a:r>
              <a:rPr lang="en-US" sz="3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হোসাইন</a:t>
            </a:r>
            <a:endParaRPr lang="en-US" sz="36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সহকারী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ভৌতবিজ্ঞান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বনগাঁও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উচ্চ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বিদ্যালয়</a:t>
            </a:r>
            <a:endParaRPr lang="en-US" sz="28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হরিপরে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ঠবাকুরগাঁও</a:t>
            </a:r>
            <a:r>
              <a:rPr lang="en-US" sz="28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D:\Pendrive\Naj320\1\50989051_2317444855209405_218709461524755251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558" y="1137315"/>
            <a:ext cx="1683026" cy="2040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491447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0" y="2514600"/>
            <a:ext cx="11176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........................</a:t>
            </a:r>
          </a:p>
          <a:p>
            <a:pPr>
              <a:buFont typeface="Arial" charset="0"/>
              <a:buChar char="•"/>
            </a:pP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 কি তা ব্যাখ্যা করতে পারবে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সরল মুনাফার হার ব্যাখ্যা করতে পারবে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BD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সরল মুনাফার সূত্র প্রয়োগ করে </a:t>
            </a:r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সমস্যা </a:t>
            </a:r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 করতে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696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81002"/>
            <a:ext cx="4470400" cy="990599"/>
          </a:xfrm>
        </p:spPr>
        <p:style>
          <a:lnRef idx="2">
            <a:schemeClr val="accent3">
              <a:shade val="50000"/>
            </a:schemeClr>
          </a:lnRef>
          <a:fillRef idx="1002">
            <a:schemeClr val="lt2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1520488"/>
            <a:ext cx="10668000" cy="1676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l"/>
            <a:r>
              <a:rPr lang="bn-BD" sz="2400" b="1" dirty="0">
                <a:solidFill>
                  <a:schemeClr val="tx1"/>
                </a:solidFill>
              </a:rPr>
              <a:t>কোন প্রতিষ্ঠানে কিছু টাকা গচ্ছিত রাখলে আমানতকৃত টাকার </a:t>
            </a:r>
            <a:r>
              <a:rPr lang="bn-BD" sz="2400" b="1" dirty="0" smtClean="0">
                <a:solidFill>
                  <a:schemeClr val="tx1"/>
                </a:solidFill>
              </a:rPr>
              <a:t>অতিরিক্ত </a:t>
            </a:r>
            <a:r>
              <a:rPr lang="bn-BD" sz="2400" b="1" dirty="0">
                <a:solidFill>
                  <a:schemeClr val="tx1"/>
                </a:solidFill>
              </a:rPr>
              <a:t>টাকা দেয় তাকে মুনাফা বলে। আবার প্রতি বছর প্রারম্ভিক মুলধন বাদে যে টাকা হিসাব করা হয় তাকে মুনাফা বলে।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0700" y="3378201"/>
            <a:ext cx="8026400" cy="302259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bn-IN" sz="2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GB" sz="2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GB" sz="2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মুনাফার হার </a:t>
            </a:r>
            <a:br>
              <a:rPr lang="bn-IN" sz="2700" b="1" dirty="0">
                <a:latin typeface="NikoshBAN" pitchFamily="2" charset="0"/>
                <a:cs typeface="NikoshBAN" pitchFamily="2" charset="0"/>
              </a:rPr>
            </a:br>
            <a:r>
              <a:rPr lang="bn-IN" sz="2700" b="1" dirty="0">
                <a:latin typeface="NikoshBAN" pitchFamily="2" charset="0"/>
                <a:cs typeface="NikoshBAN" pitchFamily="2" charset="0"/>
              </a:rPr>
              <a:t>  এবং </a:t>
            </a:r>
            <a:r>
              <a:rPr lang="en-GB" sz="2700" b="1" dirty="0">
                <a:latin typeface="NikoshBAN" pitchFamily="2" charset="0"/>
                <a:cs typeface="NikoshBAN" pitchFamily="2" charset="0"/>
              </a:rPr>
              <a:t>l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GB" sz="2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p</a:t>
            </a:r>
            <a:r>
              <a:rPr lang="en-GB" sz="2700" b="1" dirty="0">
                <a:latin typeface="NikoshBAN" pitchFamily="2" charset="0"/>
                <a:cs typeface="NikoshBAN" pitchFamily="2" charset="0"/>
              </a:rPr>
              <a:t>×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n</a:t>
            </a:r>
            <a:r>
              <a:rPr lang="en-GB" sz="2700" b="1" dirty="0">
                <a:latin typeface="NikoshBAN" pitchFamily="2" charset="0"/>
                <a:cs typeface="NikoshBAN" pitchFamily="2" charset="0"/>
              </a:rPr>
              <a:t>×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r</a:t>
            </a:r>
            <a:br>
              <a:rPr lang="en-US" sz="2700" b="1" dirty="0">
                <a:latin typeface="NikoshBAN" pitchFamily="2" charset="0"/>
                <a:cs typeface="NikoshBAN" pitchFamily="2" charset="0"/>
              </a:rPr>
            </a:br>
            <a:r>
              <a:rPr lang="bn-IN" sz="2700" b="1" dirty="0">
                <a:latin typeface="NikoshBAN" pitchFamily="2" charset="0"/>
                <a:cs typeface="NikoshBAN" pitchFamily="2" charset="0"/>
              </a:rPr>
              <a:t>  এখানে </a:t>
            </a:r>
            <a:r>
              <a:rPr lang="en-GB" sz="2700" b="1" dirty="0">
                <a:latin typeface="NikoshBAN" pitchFamily="2" charset="0"/>
                <a:cs typeface="NikoshBAN" pitchFamily="2" charset="0"/>
              </a:rPr>
              <a:t>l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GB" sz="2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মুনাফা</a:t>
            </a:r>
            <a:br>
              <a:rPr lang="bn-IN" sz="2700" b="1" dirty="0">
                <a:latin typeface="NikoshBAN" pitchFamily="2" charset="0"/>
                <a:cs typeface="NikoshBAN" pitchFamily="2" charset="0"/>
              </a:rPr>
            </a:br>
            <a:r>
              <a:rPr lang="bn-IN" sz="27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GB" sz="2700" b="1" dirty="0">
                <a:latin typeface="NikoshBAN" pitchFamily="2" charset="0"/>
                <a:cs typeface="NikoshBAN" pitchFamily="2" charset="0"/>
              </a:rPr>
              <a:t>p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GB" sz="2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আসল</a:t>
            </a:r>
            <a:br>
              <a:rPr lang="bn-IN" sz="2700" b="1" dirty="0">
                <a:latin typeface="NikoshBAN" pitchFamily="2" charset="0"/>
                <a:cs typeface="NikoshBAN" pitchFamily="2" charset="0"/>
              </a:rPr>
            </a:br>
            <a:r>
              <a:rPr lang="bn-IN" sz="27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GB" sz="2700" b="1" dirty="0">
                <a:latin typeface="NikoshBAN" pitchFamily="2" charset="0"/>
                <a:cs typeface="NikoshBAN" pitchFamily="2" charset="0"/>
              </a:rPr>
              <a:t>n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GB" sz="2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সময়</a:t>
            </a:r>
            <a:br>
              <a:rPr lang="bn-IN" sz="2700" b="1" dirty="0">
                <a:latin typeface="NikoshBAN" pitchFamily="2" charset="0"/>
                <a:cs typeface="NikoshBAN" pitchFamily="2" charset="0"/>
              </a:rPr>
            </a:br>
            <a:r>
              <a:rPr lang="bn-IN" sz="27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GB" sz="2700" b="1" dirty="0">
                <a:latin typeface="NikoshBAN" pitchFamily="2" charset="0"/>
                <a:cs typeface="NikoshBAN" pitchFamily="2" charset="0"/>
              </a:rPr>
              <a:t>r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GB" sz="2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মুনাফার হার </a:t>
            </a:r>
            <a:endParaRPr lang="en-US" sz="27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681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54" y="2311401"/>
            <a:ext cx="11059044" cy="384554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050" b="1" u="sng" dirty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bn-IN" sz="405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4050" b="1" dirty="0">
                <a:latin typeface="NikoshBAN" pitchFamily="2" charset="0"/>
                <a:cs typeface="NikoshBAN" pitchFamily="2" charset="0"/>
              </a:rPr>
            </a:b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 -</a:t>
            </a:r>
            <a:r>
              <a:rPr lang="en-GB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000" b="1" dirty="0">
                <a:latin typeface="NikoshBAN" pitchFamily="2" charset="0"/>
                <a:cs typeface="NikoshBAN" pitchFamily="2" charset="0"/>
              </a:rPr>
            </a:b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২৫০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000" b="1" dirty="0">
                <a:latin typeface="NikoshBAN" pitchFamily="2" charset="0"/>
                <a:cs typeface="NikoshBAN" pitchFamily="2" charset="0"/>
              </a:rPr>
            </a:br>
            <a:r>
              <a:rPr lang="bn-IN" sz="30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২২০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000" b="1" dirty="0">
                <a:latin typeface="NikoshBAN" pitchFamily="2" charset="0"/>
                <a:cs typeface="NikoshBAN" pitchFamily="2" charset="0"/>
              </a:rPr>
            </a:br>
            <a:r>
              <a:rPr lang="bn-IN" sz="3000" b="1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bn-IN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টাকা</a:t>
            </a:r>
            <a:br>
              <a:rPr lang="bn-IN" sz="3000" b="1" dirty="0">
                <a:latin typeface="NikoshBAN" pitchFamily="2" charset="0"/>
                <a:cs typeface="NikoshBAN" pitchFamily="2" charset="0"/>
              </a:rPr>
            </a:b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867463" y="4648200"/>
            <a:ext cx="4572000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030491" y="300541"/>
            <a:ext cx="10131019" cy="179975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২২০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২৫০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7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144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843" y="1981200"/>
            <a:ext cx="9738236" cy="3377237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  মুনাফার হার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,</a:t>
            </a:r>
            <a:br>
              <a:rPr lang="en-GB" sz="3200" b="1" dirty="0">
                <a:latin typeface="NikoshBAN" pitchFamily="2" charset="0"/>
                <a:cs typeface="NikoshBAN" pitchFamily="2" charset="0"/>
              </a:rPr>
            </a:b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r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১০০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÷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আসল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×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সময়</a:t>
            </a:r>
            <a:br>
              <a:rPr lang="bn-IN" sz="3200" b="1" dirty="0">
                <a:latin typeface="NikoshBAN" pitchFamily="2" charset="0"/>
                <a:cs typeface="NikoshBAN" pitchFamily="2" charset="0"/>
              </a:rPr>
            </a:br>
            <a:r>
              <a:rPr lang="bn-IN" sz="3200" b="1" dirty="0">
                <a:latin typeface="NikoshBAN" pitchFamily="2" charset="0"/>
                <a:cs typeface="NikoshBAN" pitchFamily="2" charset="0"/>
              </a:rPr>
              <a:t>  বা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r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I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×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১০০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÷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p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×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n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3200" b="1" dirty="0">
                <a:latin typeface="NikoshBAN" pitchFamily="2" charset="0"/>
                <a:cs typeface="NikoshBAN" pitchFamily="2" charset="0"/>
              </a:rPr>
            </a:br>
            <a:r>
              <a:rPr lang="bn-IN" sz="3200" b="1" dirty="0">
                <a:latin typeface="NikoshBAN" pitchFamily="2" charset="0"/>
                <a:cs typeface="NikoshBAN" pitchFamily="2" charset="0"/>
              </a:rPr>
              <a:t>  এখানে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r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মুনাফার হার</a:t>
            </a:r>
            <a:br>
              <a:rPr lang="bn-IN" sz="3200" b="1" dirty="0">
                <a:latin typeface="NikoshBAN" pitchFamily="2" charset="0"/>
                <a:cs typeface="NikoshBAN" pitchFamily="2" charset="0"/>
              </a:rPr>
            </a:br>
            <a:r>
              <a:rPr lang="bn-IN" sz="32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p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আসল</a:t>
            </a:r>
            <a:br>
              <a:rPr lang="bn-IN" sz="3200" b="1" dirty="0">
                <a:latin typeface="NikoshBAN" pitchFamily="2" charset="0"/>
                <a:cs typeface="NikoshBAN" pitchFamily="2" charset="0"/>
              </a:rPr>
            </a:br>
            <a:r>
              <a:rPr lang="bn-IN" sz="32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n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GB" sz="3200" b="1" dirty="0">
                <a:latin typeface="NikoshBAN" pitchFamily="2" charset="0"/>
                <a:cs typeface="NikoshBAN" pitchFamily="2" charset="0"/>
              </a:rPr>
            </a:b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      I 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843" y="743929"/>
            <a:ext cx="9738236" cy="60016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300" b="1" dirty="0">
                <a:latin typeface="NikoshBAN" pitchFamily="2" charset="0"/>
                <a:cs typeface="NikoshBAN" pitchFamily="2" charset="0"/>
              </a:rPr>
              <a:t>নিচের তথ্য ও ছবি গুলো লক্ষ্য কর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557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147" y="1509323"/>
            <a:ext cx="9779832" cy="35076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4000" b="1" u="sng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GB" sz="4000" b="1" u="sng" dirty="0">
                <a:latin typeface="NikoshBAN" pitchFamily="2" charset="0"/>
                <a:cs typeface="NikoshBAN" pitchFamily="2" charset="0"/>
              </a:rPr>
              <a:t> - ১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4000" b="1" dirty="0">
                <a:latin typeface="NikoshBAN" pitchFamily="2" charset="0"/>
                <a:cs typeface="NikoshBAN" pitchFamily="2" charset="0"/>
              </a:rPr>
            </a:br>
            <a:r>
              <a:rPr lang="bn-IN" sz="4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4000" b="1" dirty="0">
                <a:latin typeface="NikoshBAN" pitchFamily="2" charset="0"/>
                <a:cs typeface="NikoshBAN" pitchFamily="2" charset="0"/>
              </a:rPr>
            </a:br>
            <a:r>
              <a:rPr lang="bn-IN" sz="4000" b="1" dirty="0">
                <a:latin typeface="NikoshBAN" pitchFamily="2" charset="0"/>
                <a:cs typeface="NikoshBAN" pitchFamily="2" charset="0"/>
              </a:rPr>
              <a:t>কোন ব্যাক্তি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৭০০০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টাকা  ব্যাংকে জমা রা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৩ বছর পর মুনাফা-আসলে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১০০০০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টাকা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পেল। মুনাফার হার কত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170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F5910896-5DEA-E14F-A951-1FA6D6FF448C}"/>
              </a:ext>
            </a:extLst>
          </p:cNvPr>
          <p:cNvSpPr txBox="1">
            <a:spLocks/>
          </p:cNvSpPr>
          <p:nvPr/>
        </p:nvSpPr>
        <p:spPr>
          <a:xfrm>
            <a:off x="712977" y="79978"/>
            <a:ext cx="11123571" cy="6540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 আছে,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GB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৭০০০ </a:t>
            </a:r>
            <a:r>
              <a:rPr lang="en-GB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GB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মুনাফা-আসল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A = 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১০০০০ </a:t>
            </a:r>
            <a:r>
              <a:rPr lang="en-GB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 – P = 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১০০০০ 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৭০০০</a:t>
            </a:r>
            <a:endParaRPr lang="en-GB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      = 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৩০০০ </a:t>
            </a:r>
            <a:r>
              <a:rPr lang="en-GB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GB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GB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n = ৩ </a:t>
            </a:r>
            <a:r>
              <a:rPr lang="en-GB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endParaRPr lang="en-GB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r = </a:t>
            </a:r>
            <a:r>
              <a:rPr lang="en-GB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× ১০০ ÷ </a:t>
            </a:r>
            <a:r>
              <a:rPr lang="en-GB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× </a:t>
            </a:r>
            <a:r>
              <a:rPr lang="en-GB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GB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= 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(৩০০০×১০০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÷ 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(৭০০০×৩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(৩০০০০০ 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÷ 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২১০০০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%</a:t>
            </a: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= 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১৪.২৮৫ 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%</a:t>
            </a: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b="1" dirty="0" err="1">
                <a:solidFill>
                  <a:schemeClr val="tx1"/>
                </a:solidFill>
                <a:latin typeface="NikoshBAN" pitchFamily="2" charset="0"/>
                <a:ea typeface="NSimSun"/>
                <a:cs typeface="NikoshBAN" pitchFamily="2" charset="0"/>
              </a:rPr>
              <a:t>মুনাফার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ea typeface="NSimSun"/>
                <a:cs typeface="NikoshBAN" pitchFamily="2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NikoshBAN" pitchFamily="2" charset="0"/>
                <a:ea typeface="NSimSun"/>
                <a:cs typeface="NikoshBAN" pitchFamily="2" charset="0"/>
              </a:rPr>
              <a:t>হার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ea typeface="NSimSun"/>
                <a:cs typeface="NikoshBAN" pitchFamily="2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১৪.২৮৫ %</a:t>
            </a:r>
            <a:r>
              <a:rPr lang="en-GB" b="1" dirty="0" smtClean="0">
                <a:solidFill>
                  <a:schemeClr val="tx1"/>
                </a:solidFill>
                <a:latin typeface="NikoshBAN" pitchFamily="2" charset="0"/>
                <a:ea typeface="NSimSun"/>
                <a:cs typeface="NikoshBAN" pitchFamily="2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ea typeface="NSimSun"/>
                <a:cs typeface="NikoshBAN" pitchFamily="2" charset="0"/>
              </a:rPr>
              <a:t>(</a:t>
            </a:r>
            <a:r>
              <a:rPr lang="en-GB" b="1" dirty="0" err="1">
                <a:solidFill>
                  <a:schemeClr val="tx1"/>
                </a:solidFill>
                <a:latin typeface="NikoshBAN" pitchFamily="2" charset="0"/>
                <a:ea typeface="NSimSun"/>
                <a:cs typeface="NikoshBAN" pitchFamily="2" charset="0"/>
              </a:rPr>
              <a:t>উত্তর</a:t>
            </a:r>
            <a:r>
              <a:rPr lang="en-GB" b="1" dirty="0">
                <a:solidFill>
                  <a:schemeClr val="tx1"/>
                </a:solidFill>
                <a:latin typeface="NikoshBAN" pitchFamily="2" charset="0"/>
                <a:ea typeface="NSimSun"/>
                <a:cs typeface="NikoshBAN" pitchFamily="2" charset="0"/>
              </a:rPr>
              <a:t>)</a:t>
            </a:r>
            <a:endParaRPr lang="bn-BD" b="1" dirty="0">
              <a:solidFill>
                <a:schemeClr val="tx1"/>
              </a:solidFill>
              <a:latin typeface="NSimSun"/>
              <a:ea typeface="NSimSun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9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495</Words>
  <Application>Microsoft Office PowerPoint</Application>
  <PresentationFormat>Custom</PresentationFormat>
  <Paragraphs>78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আজকের পাঠ</vt:lpstr>
      <vt:lpstr>Slide 3</vt:lpstr>
      <vt:lpstr>শিখনফল</vt:lpstr>
      <vt:lpstr>উপস্থাপন</vt:lpstr>
      <vt:lpstr>সমাধান আমরা জানি, বিক্রয় মূল্য  -  ক্রয় মূল্য = লাভ/ মুনাফা বিক্রয় মুল্য =  ২৫০ টাকা     ক্রয় মূল্য =  ২২০ টাকা        মুনাফা =     ৩০ টাকা </vt:lpstr>
      <vt:lpstr>  মুনাফার হার,   r = মুনাফা ×১০০ ÷ আসল × সময়   বা,   r = I × ১০০ ÷ p × n   এখানে, r = মুনাফার হার       p = আসল       n = সময়        I = মুনাফা </vt:lpstr>
      <vt:lpstr>কাজ - ১  কোন ব্যাক্তি ৭০০০ টাকা  ব্যাংকে জমা রাখেন এবং ৩ বছর পর মুনাফা-আসলে ১০০০০ টাকা পেল। মুনাফার হার কত ?</vt:lpstr>
      <vt:lpstr>Slide 9</vt:lpstr>
      <vt:lpstr>☞ প্রশ্নঃ ১০% হারে ২০০০ টাকার ৫ বছরের মুনাফা কত?</vt:lpstr>
      <vt:lpstr>Slide 11</vt:lpstr>
      <vt:lpstr>মুল্যায়ন</vt:lpstr>
      <vt:lpstr>বাড়ির কাজ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15</cp:revision>
  <dcterms:created xsi:type="dcterms:W3CDTF">2021-03-31T14:39:57Z</dcterms:created>
  <dcterms:modified xsi:type="dcterms:W3CDTF">2021-10-31T08:23:32Z</dcterms:modified>
</cp:coreProperties>
</file>