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60" r:id="rId2"/>
    <p:sldId id="27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7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CB022-7758-46D5-86FD-9564F6F07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C54559-ED5E-4612-9EE7-00F2265D70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C8C23-56DA-43F8-B809-0DDD49CCE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F1FF-33EA-4408-9752-1F745D224E2A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DA821-893E-4A98-8F11-A6F15BE3A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8A745-381B-4E17-A1B8-F2D8BF241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3309-FEC7-48E1-9DF0-E402DCAC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87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2BEC8-379F-41DB-BB3A-74DA25C79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D580D5-9744-40C5-B6E0-6CE602939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02191-A809-4F97-AAA3-F43360A9B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F1FF-33EA-4408-9752-1F745D224E2A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43151-AABE-4E83-A813-B14C9D522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39D96-2EAD-40B4-A321-AB9596755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3309-FEC7-48E1-9DF0-E402DCAC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48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E56C81-0269-404E-9923-E09596C0A3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0A5155-B678-4EE8-BA7C-FDE9F88D5A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05A7E-6680-4CF7-AD27-DF079AEEA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F1FF-33EA-4408-9752-1F745D224E2A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887F7-A317-405F-A33E-387305EF6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CA65D-18B5-44CD-9824-89DC06005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3309-FEC7-48E1-9DF0-E402DCAC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77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6BB0B-E942-4344-A733-2C03BE34B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B23FC-6204-4D05-AACD-71864C2E1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A27FE-A7E1-4095-AEA1-8FB3E9D3C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F1FF-33EA-4408-9752-1F745D224E2A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CF7CA-EB57-4AFF-A964-8C2E03C8C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70013-034E-4271-A1A4-6C94A04E6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3309-FEC7-48E1-9DF0-E402DCAC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C5A6E-46C1-4886-9901-0E52D9B36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7B3731-2585-4DF0-ADB0-9E2AB3AA7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92F74-CA48-4814-8FD6-83FE5F39C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F1FF-33EA-4408-9752-1F745D224E2A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77E90-904D-442F-AC97-83505FEBB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41A44-C729-4660-8EAB-E5635AFD6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3309-FEC7-48E1-9DF0-E402DCAC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70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4541E-88DC-4504-90ED-46FFE1C8D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8D315-91B5-4AA7-BC37-D66C69FEBB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6129F0-1D4F-4212-8187-20763F31D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0C03AE-0A2B-44FC-93D9-026BA8151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F1FF-33EA-4408-9752-1F745D224E2A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15B36-0589-49BB-8F32-CF9A48CB3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11A4D-71C8-4240-A84F-3A413BB3D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3309-FEC7-48E1-9DF0-E402DCAC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6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A68C8-7A5F-4D11-9D7A-AC0DC9466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F96527-5615-43DC-947D-87CA2DA2F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234E9C-D34D-4ACE-AE25-74BA49AF4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166A2F-07F2-4BD5-805D-62089E3172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332969-316F-4157-BBA2-8E1C4BB651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8E76D0-FA6B-4514-B60E-24CAFC785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F1FF-33EA-4408-9752-1F745D224E2A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3CFD85-DBC5-497F-B531-62E59D1CC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4769D0-D689-40D1-9243-86C6FF2BB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3309-FEC7-48E1-9DF0-E402DCAC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0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3DE2B-18AB-4CDC-865A-99DADAD81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70DEF2-A1BE-4E9D-BA90-0760E1F8C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F1FF-33EA-4408-9752-1F745D224E2A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4CA6E-E00C-49B0-963D-21959A84D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214CA5-FDFC-40FB-B7BE-3B6CFD97F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3309-FEC7-48E1-9DF0-E402DCAC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4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23964B-853B-4415-B9DE-D9CE6E2B6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F1FF-33EA-4408-9752-1F745D224E2A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572E9F-8167-4BB8-A879-5CD36533E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D5D2B1-8A31-4F13-BBAF-F2ACC4B4F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3309-FEC7-48E1-9DF0-E402DCAC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2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0A79A-A948-4B44-B687-99475F1D3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1546B-327E-477E-9E9C-CEEE861BB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E9BB3-F166-4962-AA34-D94B21966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BEE2D-0CFF-4401-9DA8-183B9CE0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F1FF-33EA-4408-9752-1F745D224E2A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386663-CF6C-49E8-A477-4D655A9EB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DBD2DF-F612-42D2-BAB7-B650EA1F2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3309-FEC7-48E1-9DF0-E402DCAC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54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DDABC-CB10-4318-9E6E-77C62D0E7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6142F3-4DE1-4A1F-AA9D-19E603BED3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FAD1D6-D75B-42DD-8472-FAEA98133C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D8E357-0EFF-4449-A6E6-6A70932EF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F1FF-33EA-4408-9752-1F745D224E2A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8E1EF6-3AF8-4919-BA64-AA3C94F6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290DFE-D986-4DB4-84AB-72C94E97E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3309-FEC7-48E1-9DF0-E402DCAC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8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7B1056-0B21-472A-95AA-3531EF196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DD555B-35E5-459C-9E1B-269EB2D51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A91EB-6F3B-400E-AB10-91BF41F050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F1FF-33EA-4408-9752-1F745D224E2A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E1BBA-2444-43E0-9A7B-5C404BD9E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2B396-1051-4A05-A5A4-6AD1BDB86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C3309-FEC7-48E1-9DF0-E402DCAC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4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Relationship Id="rId4" Type="http://schemas.microsoft.com/office/2007/relationships/hdphoto" Target="../media/hdphoto3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>
            <a:extLst>
              <a:ext uri="{FF2B5EF4-FFF2-40B4-BE49-F238E27FC236}">
                <a16:creationId xmlns:a16="http://schemas.microsoft.com/office/drawing/2014/main" id="{06F98C58-8721-4CB8-83D6-D1DE9F47A0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08" y="345989"/>
            <a:ext cx="11384692" cy="624016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BA20C1B-C6D1-40D4-AF61-47A928CA8FDE}"/>
              </a:ext>
            </a:extLst>
          </p:cNvPr>
          <p:cNvSpPr txBox="1"/>
          <p:nvPr/>
        </p:nvSpPr>
        <p:spPr>
          <a:xfrm>
            <a:off x="963827" y="3102230"/>
            <a:ext cx="412715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800" dirty="0" err="1">
                <a:solidFill>
                  <a:srgbClr val="FFFF00"/>
                </a:solidFill>
              </a:rPr>
              <a:t>স্বাগতম</a:t>
            </a:r>
            <a:endParaRPr lang="en-US" sz="8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1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673C2EA-D9D7-4DAB-B4DA-45AD7E3B3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649" y="457200"/>
            <a:ext cx="11038702" cy="1346200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72000">
                <a:schemeClr val="accent1">
                  <a:lumMod val="20000"/>
                  <a:lumOff val="80000"/>
                </a:schemeClr>
              </a:gs>
              <a:gs pos="68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>
            <a:solidFill>
              <a:srgbClr val="7030A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dirty="0" err="1">
                <a:ln w="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ল্যাবরেটরিতে</a:t>
            </a:r>
            <a:r>
              <a:rPr lang="en-US" sz="8000" dirty="0">
                <a:ln w="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dirty="0">
                <a:ln w="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মাস্কের ব্যবহার</a:t>
            </a:r>
            <a:endParaRPr lang="en-US" sz="8000" dirty="0">
              <a:ln w="0"/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75AC5E1-5406-4D74-A699-FACB79443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649" y="2162175"/>
            <a:ext cx="6985686" cy="44363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ক্ষতিকর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গ্যাস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– CO, HCN, Cl</a:t>
            </a:r>
            <a:r>
              <a:rPr lang="en-US" sz="4400" baseline="-25000" dirty="0">
                <a:latin typeface="NikoshBAN" pitchFamily="2" charset="0"/>
                <a:cs typeface="NikoshBAN" pitchFamily="2" charset="0"/>
              </a:rPr>
              <a:t>2,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H</a:t>
            </a:r>
            <a:r>
              <a:rPr lang="en-US" sz="4400" baseline="-25000" dirty="0">
                <a:latin typeface="NikoshBAN" pitchFamily="2" charset="0"/>
                <a:cs typeface="NikoshBAN" pitchFamily="2" charset="0"/>
              </a:rPr>
              <a:t>2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S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রক্ষা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মাস্ক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 </a:t>
            </a:r>
            <a:endParaRPr lang="en-US" sz="4400" baseline="-25000" dirty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মাস্ক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মুখ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নাককে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ক্ষতিকর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রক্ষা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ল্যাবের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মাস্ক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প্রস্তুতিতে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চারকোল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জিওলাইট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A0007DAF-578D-4B36-AFD9-CA30BB0935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459" y="2162175"/>
            <a:ext cx="3459892" cy="42386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29684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DBE377-9E69-4574-A741-F40CD33FFA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130" y="2057400"/>
            <a:ext cx="7587048" cy="4614862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ক্ষতিকর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ক্ষয়কারক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রক্ষার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হ্যান্ড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গ্লাভস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ল্যবরেটরিতে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Disposable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নাইট্রাইল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হ্যান্ড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গ্লাভস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আর্সেনিক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সিলভার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লেড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মারকারী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সায়ানাইড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লবন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গ্লাভস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ধরা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জিটেক্স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গ্লাভস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ছোটখাটো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জলন্ত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452CA1A-A210-4010-9672-8E0CD1CE5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130" y="185738"/>
            <a:ext cx="11516497" cy="1600200"/>
          </a:xfrm>
          <a:prstGeom prst="rect">
            <a:avLst/>
          </a:prstGeom>
          <a:gradFill>
            <a:gsLst>
              <a:gs pos="0">
                <a:schemeClr val="accent3">
                  <a:shade val="51000"/>
                  <a:satMod val="130000"/>
                </a:schemeClr>
              </a:gs>
              <a:gs pos="0">
                <a:schemeClr val="accent3">
                  <a:shade val="93000"/>
                  <a:satMod val="130000"/>
                </a:schemeClr>
              </a:gs>
              <a:gs pos="44000">
                <a:schemeClr val="tx2">
                  <a:lumMod val="40000"/>
                  <a:lumOff val="6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ল্যাবরেটরিতে হ্যান্ড গ্লাভসের ব্যবহার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22D901F-76EF-4D56-8F17-90AE1F7D72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5589" y="2323070"/>
            <a:ext cx="3361038" cy="434919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71245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340A9F1-7E96-4751-AA85-A40FF499EF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0833" y="3089189"/>
            <a:ext cx="10700951" cy="3348681"/>
          </a:xfrm>
        </p:spPr>
        <p:txBody>
          <a:bodyPr>
            <a:normAutofit/>
          </a:bodyPr>
          <a:lstStyle/>
          <a:p>
            <a:pPr marL="685800" indent="-685800" algn="l">
              <a:buFont typeface="Wingdings" panose="05000000000000000000" pitchFamily="2" charset="2"/>
              <a:buChar char="ü"/>
            </a:pPr>
            <a:r>
              <a:rPr lang="en-US" sz="4800" dirty="0" err="1">
                <a:latin typeface="NikoshBAN" pitchFamily="2" charset="0"/>
                <a:cs typeface="NikoshBAN" pitchFamily="2" charset="0"/>
              </a:rPr>
              <a:t>ল্যাবরেটরিতে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কাজগুলো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উচি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685800" indent="-685800" algn="l">
              <a:buFont typeface="Wingdings" panose="05000000000000000000" pitchFamily="2" charset="2"/>
              <a:buChar char="ü"/>
            </a:pPr>
            <a:r>
              <a:rPr lang="en-US" sz="4800" dirty="0" err="1">
                <a:latin typeface="NikoshBAN" pitchFamily="2" charset="0"/>
                <a:cs typeface="NikoshBAN" pitchFamily="2" charset="0"/>
              </a:rPr>
              <a:t>এপ্রোন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পরলে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? 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723D0C8-0CE8-44F0-8A9C-56678CBA62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0832" y="420130"/>
            <a:ext cx="10700952" cy="200179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800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13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17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D6259C-AE05-4383-B8FA-9ADBE09D40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551" y="3602038"/>
            <a:ext cx="10849233" cy="2774048"/>
          </a:xfrm>
        </p:spPr>
        <p:txBody>
          <a:bodyPr/>
          <a:lstStyle/>
          <a:p>
            <a:pPr marL="685800" indent="-685800" algn="l">
              <a:buFont typeface="Wingdings" panose="05000000000000000000" pitchFamily="2" charset="2"/>
              <a:buChar char="ü"/>
            </a:pP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ল্যাবরেটরিতে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কাজগুলো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3C291E2-5E61-46E2-AC65-833B58C9B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551" y="481914"/>
            <a:ext cx="10849233" cy="1915297"/>
          </a:xfrm>
          <a:prstGeom prst="rect">
            <a:avLst/>
          </a:prstGeom>
          <a:gradFill>
            <a:gsLst>
              <a:gs pos="51000">
                <a:schemeClr val="tx2">
                  <a:lumMod val="40000"/>
                  <a:lumOff val="60000"/>
                </a:schemeClr>
              </a:gs>
              <a:gs pos="32000">
                <a:schemeClr val="accent5">
                  <a:shade val="93000"/>
                  <a:satMod val="130000"/>
                </a:schemeClr>
              </a:gs>
              <a:gs pos="43000">
                <a:schemeClr val="accent5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8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47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5E2006E-20EE-4B6A-8E16-9A1FADC7F4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838" y="2496065"/>
            <a:ext cx="11244648" cy="3781167"/>
          </a:xfrm>
        </p:spPr>
        <p:txBody>
          <a:bodyPr>
            <a:normAutofit fontScale="92500" lnSpcReduction="20000"/>
          </a:bodyPr>
          <a:lstStyle/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US" sz="5400" dirty="0" err="1">
                <a:latin typeface="NikoshBAN" pitchFamily="2" charset="0"/>
                <a:cs typeface="NikoshBAN" pitchFamily="2" charset="0"/>
              </a:rPr>
              <a:t>ল্যাবরেটরিতে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জিনিষ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খেয়াল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US" sz="5400" dirty="0" err="1">
                <a:latin typeface="NikoshBAN" pitchFamily="2" charset="0"/>
                <a:cs typeface="NikoshBAN" pitchFamily="2" charset="0"/>
              </a:rPr>
              <a:t>অ্যাপ্রোন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কাপড়ের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US" sz="5400" dirty="0" err="1">
                <a:latin typeface="NikoshBAN" pitchFamily="2" charset="0"/>
                <a:cs typeface="NikoshBAN" pitchFamily="2" charset="0"/>
              </a:rPr>
              <a:t>মাক্স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পড়লে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US" sz="5400" dirty="0" err="1">
                <a:latin typeface="NikoshBAN" pitchFamily="2" charset="0"/>
                <a:cs typeface="NikoshBAN" pitchFamily="2" charset="0"/>
              </a:rPr>
              <a:t>সেফটি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গ্লাস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পরিধান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উচিত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15F40AB-13EC-4518-B950-6481D2A9DE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7838" y="370703"/>
            <a:ext cx="11244648" cy="16557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dirty="0" err="1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14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EFE74BB-19B7-41E7-B56A-BA91530285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977" y="2619632"/>
            <a:ext cx="10898659" cy="3842952"/>
          </a:xfrm>
        </p:spPr>
        <p:txBody>
          <a:bodyPr>
            <a:normAutofit fontScale="92500" lnSpcReduction="20000"/>
          </a:bodyPr>
          <a:lstStyle/>
          <a:p>
            <a:pPr marL="857250" indent="-857250" algn="l">
              <a:buFont typeface="Wingdings" panose="05000000000000000000" pitchFamily="2" charset="2"/>
              <a:buChar char="ü"/>
            </a:pPr>
            <a:r>
              <a:rPr lang="en-US" sz="6600" dirty="0" err="1">
                <a:latin typeface="NikoshBAN" pitchFamily="2" charset="0"/>
                <a:cs typeface="NikoshBAN" pitchFamily="2" charset="0"/>
              </a:rPr>
              <a:t>ল্যাবরেটরিতে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সিনথেটিক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কাপড়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অলংকার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পরিধান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উচিত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857250" indent="-857250" algn="l">
              <a:buFont typeface="Wingdings" panose="05000000000000000000" pitchFamily="2" charset="2"/>
              <a:buChar char="ü"/>
            </a:pPr>
            <a:r>
              <a:rPr lang="en-US" sz="6600" dirty="0" err="1">
                <a:latin typeface="NikoshBAN" pitchFamily="2" charset="0"/>
                <a:cs typeface="NikoshBAN" pitchFamily="2" charset="0"/>
              </a:rPr>
              <a:t>ল্যাবরেটরিতে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গগলস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atin typeface="NikoshBAN" pitchFamily="2" charset="0"/>
                <a:cs typeface="NikoshBAN" pitchFamily="2" charset="0"/>
              </a:rPr>
              <a:t>উচিত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? 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4B55FC6-565B-4B41-87E4-A78943A636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978" y="395416"/>
            <a:ext cx="10898660" cy="18782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500" dirty="0" err="1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115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115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355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2D953-4071-4900-BCE4-6D2E66E7D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405" y="395417"/>
            <a:ext cx="10453817" cy="1754659"/>
          </a:xfrm>
          <a:solidFill>
            <a:srgbClr val="FF00FF"/>
          </a:solidFill>
        </p:spPr>
        <p:txBody>
          <a:bodyPr>
            <a:normAutofit/>
          </a:bodyPr>
          <a:lstStyle/>
          <a:p>
            <a:pPr algn="ctr"/>
            <a:r>
              <a:rPr lang="en-US" sz="8000" dirty="0" err="1"/>
              <a:t>ধন্যবাদ</a:t>
            </a:r>
            <a:endParaRPr lang="en-US" sz="80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B7DC4FC-D099-4C07-882D-9C04289FF3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421924"/>
            <a:ext cx="10280822" cy="4250725"/>
          </a:xfrm>
        </p:spPr>
      </p:pic>
    </p:spTree>
    <p:extLst>
      <p:ext uri="{BB962C8B-B14F-4D97-AF65-F5344CB8AC3E}">
        <p14:creationId xmlns:p14="http://schemas.microsoft.com/office/powerpoint/2010/main" val="14798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41378"/>
            <a:ext cx="12192000" cy="68993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57"/>
          <a:stretch/>
        </p:blipFill>
        <p:spPr>
          <a:xfrm>
            <a:off x="504089" y="0"/>
            <a:ext cx="3095481" cy="637350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999940" y="596514"/>
            <a:ext cx="3422733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ighlight>
                  <a:srgbClr val="6FF539"/>
                </a:highlight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ighlight>
                  <a:srgbClr val="6FF539"/>
                </a:highligh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ighlight>
                  <a:srgbClr val="6FF539"/>
                </a:highlight>
                <a:latin typeface="SutonnyMJ" pitchFamily="2" charset="0"/>
                <a:cs typeface="SutonnyMJ" pitchFamily="2" charset="0"/>
              </a:rPr>
              <a:t>cwiwPwZ</a:t>
            </a:r>
            <a:endParaRPr lang="en-US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highlight>
                <a:srgbClr val="6FF539"/>
              </a:highlight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132B7E-341B-44F3-B3CA-E3A0FCEB55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123" y="2157736"/>
            <a:ext cx="2840555" cy="284055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4385746-D9EC-493F-8CC6-DC9A21919B01}"/>
              </a:ext>
            </a:extLst>
          </p:cNvPr>
          <p:cNvSpPr/>
          <p:nvPr/>
        </p:nvSpPr>
        <p:spPr>
          <a:xfrm>
            <a:off x="1985315" y="2157736"/>
            <a:ext cx="5979242" cy="2893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মাহমুদুল</a:t>
            </a:r>
            <a:r>
              <a:rPr lang="en-US" sz="54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হাসান</a:t>
            </a:r>
            <a:endParaRPr lang="en-US" sz="5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রসায়ন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ছোটতুলাগাঁও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694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2">
            <a:extLst>
              <a:ext uri="{FF2B5EF4-FFF2-40B4-BE49-F238E27FC236}">
                <a16:creationId xmlns:a16="http://schemas.microsoft.com/office/drawing/2014/main" id="{435B4293-CB4E-45E5-9E50-4BA8A17B0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838" y="365125"/>
            <a:ext cx="10735962" cy="1325563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66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66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6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দেখছি</a:t>
            </a:r>
            <a:endParaRPr lang="en-US" sz="66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88F401F-18C5-43A1-AA9B-AD014431F67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29374" y="1977081"/>
            <a:ext cx="4924425" cy="4515794"/>
          </a:xfrm>
          <a:prstGeom prst="roundRect">
            <a:avLst>
              <a:gd name="adj" fmla="val 11111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FAA23D3-9451-4C97-B92C-1B1EDF95954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38" y="1977081"/>
            <a:ext cx="5144788" cy="4515794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7666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18AF026-ABAC-4ACC-A235-CB668F3B3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0832" y="420130"/>
            <a:ext cx="10775091" cy="1655763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শিখব</a:t>
            </a:r>
            <a:endParaRPr lang="en-US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4948E85-B6E2-4920-9306-49EEA02EE0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0832" y="2496065"/>
            <a:ext cx="10775092" cy="3941805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bn-IN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১। </a:t>
            </a:r>
            <a:r>
              <a:rPr lang="en-US" sz="48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ল্যাবরেটরি</a:t>
            </a:r>
            <a:r>
              <a:rPr lang="bn-IN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তে</a:t>
            </a:r>
            <a:r>
              <a:rPr lang="en-US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8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কি</a:t>
            </a:r>
            <a:r>
              <a:rPr lang="bn-IN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 ধরণের ড্রেস পরিধান</a:t>
            </a:r>
            <a:r>
              <a:rPr lang="en-US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bn-IN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করতে হয় তা </a:t>
            </a:r>
            <a:r>
              <a:rPr lang="en-US" sz="48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ব্যাখ্যা</a:t>
            </a:r>
            <a:r>
              <a:rPr lang="en-US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8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করতে</a:t>
            </a:r>
            <a:r>
              <a:rPr lang="bn-IN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 পারবে।</a:t>
            </a:r>
          </a:p>
          <a:p>
            <a:pPr marL="0" indent="0" algn="l">
              <a:buNone/>
            </a:pPr>
            <a:r>
              <a:rPr lang="bn-IN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২। অ্যাপ্রোন</a:t>
            </a:r>
            <a:r>
              <a:rPr lang="en-US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, </a:t>
            </a:r>
            <a:r>
              <a:rPr lang="en-US" sz="48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মাস্ক</a:t>
            </a:r>
            <a:r>
              <a:rPr lang="en-US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 ও </a:t>
            </a:r>
            <a:r>
              <a:rPr lang="en-US" sz="48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হ্যান্ড</a:t>
            </a:r>
            <a:r>
              <a:rPr lang="en-US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8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গ্লাভস</a:t>
            </a:r>
            <a:r>
              <a:rPr lang="en-US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8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এর</a:t>
            </a:r>
            <a:r>
              <a:rPr lang="en-US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8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ব্যবহার</a:t>
            </a:r>
            <a:r>
              <a:rPr lang="bn-IN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ের প্রয়োজনীয়তা বর্ণনা করতে পারবে।</a:t>
            </a:r>
            <a:endParaRPr lang="en-US" sz="4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  <a:sym typeface="Wingdings"/>
            </a:endParaRPr>
          </a:p>
          <a:p>
            <a:pPr algn="l"/>
            <a:r>
              <a:rPr lang="bn-IN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৩। </a:t>
            </a:r>
            <a:r>
              <a:rPr lang="en-US" sz="48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নিরাপদ</a:t>
            </a:r>
            <a:r>
              <a:rPr lang="en-US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bn-IN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চশমা কেন ব্যবহার করতে হয় তা </a:t>
            </a:r>
            <a:r>
              <a:rPr lang="bn-IN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বর্ণনা করতে </a:t>
            </a:r>
            <a:r>
              <a:rPr lang="bn-IN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পারবে</a:t>
            </a:r>
            <a:r>
              <a:rPr lang="en-US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41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67E4C-8CAC-4858-8B2E-E49D5F4C0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240" y="365125"/>
            <a:ext cx="11317844" cy="1325563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812A2D-19FD-4865-84CA-1D0537AF2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6821" y="5772376"/>
            <a:ext cx="4077730" cy="1231673"/>
          </a:xfrm>
        </p:spPr>
        <p:txBody>
          <a:bodyPr>
            <a:normAutofit fontScale="55000" lnSpcReduction="20000"/>
          </a:bodyPr>
          <a:lstStyle/>
          <a:p>
            <a:pPr algn="ctr"/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600" dirty="0">
                <a:latin typeface="NikoshBAN" panose="02000000000000000000" pitchFamily="2" charset="0"/>
                <a:cs typeface="NikoshBAN" panose="02000000000000000000" pitchFamily="2" charset="0"/>
              </a:rPr>
              <a:t>অ্যাপ্রোন</a:t>
            </a:r>
            <a:endParaRPr lang="en-US" sz="8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D4FA5D-EE44-41CA-B3C1-6A95463818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32814" y="5772376"/>
            <a:ext cx="5066270" cy="1085622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bn-IN" sz="14800" dirty="0">
                <a:latin typeface="NikoshBAN" panose="02000000000000000000" pitchFamily="2" charset="0"/>
                <a:cs typeface="NikoshBAN" panose="02000000000000000000" pitchFamily="2" charset="0"/>
              </a:rPr>
              <a:t>হ্যান্ড গ্লাভস</a:t>
            </a:r>
            <a:endParaRPr lang="en-US" sz="1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3EA4B552-2019-4C4B-BA6E-19FCE352360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759" t="6764" r="11514" b="3650"/>
          <a:stretch/>
        </p:blipFill>
        <p:spPr>
          <a:xfrm>
            <a:off x="581241" y="1948946"/>
            <a:ext cx="5066270" cy="37952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099D64EC-E523-4E88-9AD8-28F465E0E3C3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26" r="1204" b="3647"/>
          <a:stretch/>
        </p:blipFill>
        <p:spPr>
          <a:xfrm>
            <a:off x="6832815" y="1977081"/>
            <a:ext cx="5066270" cy="35834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7428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DAB81-7F01-4089-B761-22DF5320B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5568964"/>
            <a:ext cx="5157787" cy="1103685"/>
          </a:xfrm>
        </p:spPr>
        <p:txBody>
          <a:bodyPr>
            <a:normAutofit/>
          </a:bodyPr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মাস্ক</a:t>
            </a:r>
            <a:endParaRPr lang="en-US" sz="6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309F3C-928D-46EF-A7BA-D4A651E64E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6" y="5568964"/>
            <a:ext cx="5160961" cy="1289035"/>
          </a:xfrm>
        </p:spPr>
        <p:txBody>
          <a:bodyPr>
            <a:norm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নিরাপদ চশমা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DF2493F-2B1E-49DA-A823-9361C7A2C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8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IN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800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F4890D4-A467-40CA-B802-8F4F5B67A92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90" r="4546" b="3609"/>
          <a:stretch/>
        </p:blipFill>
        <p:spPr>
          <a:xfrm>
            <a:off x="836612" y="1902940"/>
            <a:ext cx="5157787" cy="3666023"/>
          </a:xfrm>
          <a:prstGeom prst="rect">
            <a:avLst/>
          </a:prstGeo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12EAA3E-41DD-42FD-BEF1-933C6B97074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313" r="-1053" b="8685"/>
          <a:stretch/>
        </p:blipFill>
        <p:spPr>
          <a:xfrm>
            <a:off x="6499654" y="1902941"/>
            <a:ext cx="4852557" cy="3666023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458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3BED26A-0F71-443F-A3C2-B747E1F5CE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8411" y="2248929"/>
            <a:ext cx="11022227" cy="3978875"/>
          </a:xfrm>
        </p:spPr>
        <p:txBody>
          <a:bodyPr>
            <a:normAutofit fontScale="32500" lnSpcReduction="20000"/>
          </a:bodyPr>
          <a:lstStyle/>
          <a:p>
            <a:pPr marL="0" indent="0" algn="l">
              <a:buNone/>
            </a:pPr>
            <a:r>
              <a:rPr lang="bn-IN" sz="10000" dirty="0">
                <a:latin typeface="NikoshBAN" pitchFamily="2" charset="0"/>
                <a:cs typeface="NikoshBAN" pitchFamily="2" charset="0"/>
              </a:rPr>
              <a:t>১। বিকারকের ঢাকনা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খুলে</a:t>
            </a:r>
            <a:r>
              <a:rPr lang="bn-IN" sz="10000" dirty="0">
                <a:latin typeface="NikoshBAN" pitchFamily="2" charset="0"/>
                <a:cs typeface="NikoshBAN" pitchFamily="2" charset="0"/>
              </a:rPr>
              <a:t> ব্যবহারের পর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বন্দ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।</a:t>
            </a:r>
            <a:endParaRPr lang="bn-IN" sz="10000" dirty="0">
              <a:latin typeface="NikoshBAN" pitchFamily="2" charset="0"/>
              <a:cs typeface="NikoshBAN" pitchFamily="2" charset="0"/>
            </a:endParaRPr>
          </a:p>
          <a:p>
            <a:pPr marL="0" indent="0" algn="l">
              <a:buNone/>
            </a:pPr>
            <a:r>
              <a:rPr lang="bn-IN" sz="10000" dirty="0">
                <a:latin typeface="NikoshBAN" pitchFamily="2" charset="0"/>
                <a:cs typeface="NikoshBAN" pitchFamily="2" charset="0"/>
              </a:rPr>
              <a:t>২। কোনো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ভাঙ্গলে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10000" dirty="0">
                <a:latin typeface="NikoshBAN" pitchFamily="2" charset="0"/>
                <a:cs typeface="NikoshBAN" pitchFamily="2" charset="0"/>
              </a:rPr>
              <a:t>নির্ধারিত স্থানে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সরিয়ে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।</a:t>
            </a:r>
            <a:endParaRPr lang="bn-IN" sz="10000" dirty="0">
              <a:latin typeface="NikoshBAN" pitchFamily="2" charset="0"/>
              <a:cs typeface="NikoshBAN" pitchFamily="2" charset="0"/>
            </a:endParaRPr>
          </a:p>
          <a:p>
            <a:pPr marL="0" indent="0" algn="l">
              <a:buNone/>
            </a:pPr>
            <a:r>
              <a:rPr lang="bn-IN" sz="10000" dirty="0">
                <a:latin typeface="NikoshBAN" pitchFamily="2" charset="0"/>
                <a:cs typeface="NikoshBAN" pitchFamily="2" charset="0"/>
              </a:rPr>
              <a:t>৩। যেকোনো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জিনিষ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পর</a:t>
            </a:r>
            <a:r>
              <a:rPr lang="bn-IN" sz="10000" dirty="0">
                <a:latin typeface="NikoshBAN" pitchFamily="2" charset="0"/>
                <a:cs typeface="NikoshBAN" pitchFamily="2" charset="0"/>
              </a:rPr>
              <a:t> তা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10000" dirty="0">
                <a:latin typeface="NikoshBAN" pitchFamily="2" charset="0"/>
                <a:cs typeface="NikoshBAN" pitchFamily="2" charset="0"/>
              </a:rPr>
              <a:t>নির্ধারিত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।</a:t>
            </a:r>
            <a:endParaRPr lang="bn-IN" sz="10000" dirty="0">
              <a:latin typeface="NikoshBAN" pitchFamily="2" charset="0"/>
              <a:cs typeface="NikoshBAN" pitchFamily="2" charset="0"/>
            </a:endParaRPr>
          </a:p>
          <a:p>
            <a:pPr marL="0" indent="0" algn="l">
              <a:buNone/>
            </a:pPr>
            <a:r>
              <a:rPr lang="bn-IN" sz="10000" dirty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bn-IN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সুশৃংখল</a:t>
            </a:r>
            <a:r>
              <a:rPr lang="bn-IN" sz="10000" dirty="0">
                <a:latin typeface="NikoshBAN" pitchFamily="2" charset="0"/>
                <a:cs typeface="NikoshBAN" pitchFamily="2" charset="0"/>
              </a:rPr>
              <a:t>া বজায় রেখে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সর্তকতা</a:t>
            </a:r>
            <a:r>
              <a:rPr lang="bn-IN" sz="10000" dirty="0">
                <a:latin typeface="NikoshBAN" pitchFamily="2" charset="0"/>
                <a:cs typeface="NikoshBAN" pitchFamily="2" charset="0"/>
              </a:rPr>
              <a:t>র সহিত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 algn="l">
              <a:buNone/>
            </a:pPr>
            <a:r>
              <a:rPr lang="bn-IN" sz="10000" dirty="0">
                <a:latin typeface="NikoshBAN" pitchFamily="2" charset="0"/>
                <a:cs typeface="NikoshBAN" pitchFamily="2" charset="0"/>
              </a:rPr>
              <a:t>৫। ল্যাব্রেটরির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পরিচ্ছন্ন</a:t>
            </a:r>
            <a:r>
              <a:rPr lang="bn-IN" sz="10000" dirty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10000" dirty="0">
                <a:latin typeface="NikoshBAN" pitchFamily="2" charset="0"/>
                <a:cs typeface="NikoshBAN" pitchFamily="2" charset="0"/>
              </a:rPr>
              <a:t>বজায়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 algn="l">
              <a:buNone/>
            </a:pPr>
            <a:r>
              <a:rPr lang="bn-IN" sz="10000" dirty="0"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শেষ</a:t>
            </a:r>
            <a:r>
              <a:rPr lang="bn-IN" sz="10000" dirty="0">
                <a:latin typeface="NikoshBAN" pitchFamily="2" charset="0"/>
                <a:cs typeface="NikoshBAN" pitchFamily="2" charset="0"/>
              </a:rPr>
              <a:t> হলে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bn-IN" sz="10000" dirty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গুছিয়ে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10000" dirty="0">
                <a:latin typeface="NikoshBAN" pitchFamily="2" charset="0"/>
                <a:cs typeface="NikoshBAN" pitchFamily="2" charset="0"/>
              </a:rPr>
              <a:t>পরিচ্ছন্ন হয়ে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10000" dirty="0">
                <a:latin typeface="NikoshBAN" pitchFamily="2" charset="0"/>
                <a:cs typeface="NikoshBAN" pitchFamily="2" charset="0"/>
              </a:rPr>
              <a:t>ল্যাব্রেটরি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ত্যাগ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করত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10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220B9AE-8007-4B08-AFD1-1E9684E24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8411" y="247134"/>
            <a:ext cx="11022227" cy="1606379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ল্যবরেটরি</a:t>
            </a:r>
            <a:r>
              <a:rPr lang="bn-IN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যা </a:t>
            </a:r>
            <a:r>
              <a:rPr lang="en-US" sz="7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খেয়াল</a:t>
            </a:r>
            <a:r>
              <a:rPr lang="en-US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রাখ</a:t>
            </a:r>
            <a:r>
              <a:rPr lang="bn-IN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তে হবে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95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699BC1E-407A-4A91-B738-737EBF125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21" y="185352"/>
            <a:ext cx="10948558" cy="17917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ল্যাবরেটরিতে</a:t>
            </a:r>
            <a:r>
              <a:rPr lang="en-US" sz="7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ব্যবহার্য</a:t>
            </a:r>
            <a:r>
              <a:rPr lang="en-US" sz="7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পোশাক</a:t>
            </a:r>
            <a:endParaRPr lang="en-US" sz="7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7E18F94-24EA-4277-983A-B010A4CC5A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298357"/>
            <a:ext cx="6175376" cy="4374291"/>
          </a:xfrm>
        </p:spPr>
        <p:txBody>
          <a:bodyPr>
            <a:normAutofit fontScale="62500" lnSpcReduction="20000"/>
          </a:bodyPr>
          <a:lstStyle/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পোশাক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সুতির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শরীরের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অধিকাংশ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স্থান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পোশাক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দ্বারা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আবৃত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রাখতে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হবে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। 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সিনথেটিক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পোশাক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পরা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যাবে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না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।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অলংকার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পরিধান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করা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যাবে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না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  <a:sym typeface="Wingdings 2"/>
              </a:rPr>
              <a:t>। 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অনুমোদিত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সুতির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এপ্রন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পরিধান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করেই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ল্যাবরেটরিতে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endParaRPr lang="en-US" sz="2800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54298A4-CA75-4A32-B4DE-FFB535235D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1" t="-2609" r="-10911" b="3478"/>
          <a:stretch/>
        </p:blipFill>
        <p:spPr>
          <a:xfrm>
            <a:off x="7611762" y="2298356"/>
            <a:ext cx="4176584" cy="4374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82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098660-A7A0-4638-A14E-0BB249D3F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5374" y="2341605"/>
            <a:ext cx="7479955" cy="4232189"/>
          </a:xfrm>
        </p:spPr>
        <p:txBody>
          <a:bodyPr>
            <a:normAutofit fontScale="32500" lnSpcReduction="20000"/>
          </a:bodyPr>
          <a:lstStyle/>
          <a:p>
            <a:r>
              <a:rPr lang="en-US" sz="9000" dirty="0" err="1">
                <a:latin typeface="NikoshBAN" panose="02000000000000000000" pitchFamily="2" charset="0"/>
                <a:cs typeface="NikoshBAN" panose="02000000000000000000" pitchFamily="2" charset="0"/>
              </a:rPr>
              <a:t>ল্যবরেটরির</a:t>
            </a:r>
            <a:r>
              <a:rPr lang="en-US" sz="9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9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দু’প্রকার</a:t>
            </a:r>
            <a:r>
              <a:rPr lang="en-US" sz="9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চশমা</a:t>
            </a:r>
            <a:r>
              <a:rPr lang="en-US" sz="9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9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90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marL="1028700" lvl="1" indent="-571500">
              <a:buFont typeface="Wingdings" panose="05000000000000000000" pitchFamily="2" charset="2"/>
              <a:buChar char="§"/>
            </a:pPr>
            <a:r>
              <a:rPr lang="en-US" sz="9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নিরাপদ</a:t>
            </a:r>
            <a:r>
              <a:rPr lang="en-US" sz="9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চশমা</a:t>
            </a:r>
            <a:r>
              <a:rPr lang="en-US" sz="90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9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শুধুমাত্র</a:t>
            </a:r>
            <a:r>
              <a:rPr lang="en-US" sz="9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000" dirty="0" err="1">
                <a:latin typeface="NikoshBAN" panose="02000000000000000000" pitchFamily="2" charset="0"/>
                <a:cs typeface="NikoshBAN" panose="02000000000000000000" pitchFamily="2" charset="0"/>
              </a:rPr>
              <a:t>চোখকে</a:t>
            </a:r>
            <a:r>
              <a:rPr lang="en-US" sz="9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9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90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marL="1028700" lvl="1" indent="-571500">
              <a:buFont typeface="Wingdings" panose="05000000000000000000" pitchFamily="2" charset="2"/>
              <a:buChar char="§"/>
            </a:pPr>
            <a:r>
              <a:rPr lang="en-US" sz="9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9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স্প্লাস</a:t>
            </a:r>
            <a:r>
              <a:rPr lang="en-US" sz="9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গগলস</a:t>
            </a:r>
            <a:r>
              <a:rPr lang="en-US" sz="90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9000" dirty="0" err="1">
                <a:latin typeface="NikoshBAN" panose="02000000000000000000" pitchFamily="2" charset="0"/>
                <a:cs typeface="NikoshBAN" panose="02000000000000000000" pitchFamily="2" charset="0"/>
              </a:rPr>
              <a:t>চোখ</a:t>
            </a:r>
            <a:r>
              <a:rPr lang="en-US" sz="9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9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মুখকে</a:t>
            </a:r>
            <a:r>
              <a:rPr lang="en-US" sz="9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9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90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lvl="1"/>
            <a:r>
              <a:rPr lang="en-US" sz="9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এসকল</a:t>
            </a:r>
            <a:r>
              <a:rPr lang="en-US" sz="9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চশমা</a:t>
            </a:r>
            <a:r>
              <a:rPr lang="en-US" sz="90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marL="1600200" lvl="1" indent="-1143000">
              <a:buFont typeface="Wingdings" panose="05000000000000000000" pitchFamily="2" charset="2"/>
              <a:buChar char="§"/>
            </a:pPr>
            <a:r>
              <a:rPr lang="en-US" sz="9000" dirty="0" err="1">
                <a:latin typeface="NikoshBAN" pitchFamily="2" charset="0"/>
                <a:cs typeface="NikoshBAN" pitchFamily="2" charset="0"/>
                <a:sym typeface="Wingdings 2"/>
              </a:rPr>
              <a:t>রক্ষা</a:t>
            </a:r>
            <a:r>
              <a:rPr lang="en-US" sz="9000" dirty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9000" dirty="0" err="1">
                <a:latin typeface="NikoshBAN" pitchFamily="2" charset="0"/>
                <a:cs typeface="NikoshBAN" pitchFamily="2" charset="0"/>
                <a:sym typeface="Wingdings 2"/>
              </a:rPr>
              <a:t>করে</a:t>
            </a:r>
            <a:r>
              <a:rPr lang="en-US" sz="9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000" dirty="0" err="1">
                <a:latin typeface="NikoshBAN" pitchFamily="2" charset="0"/>
                <a:cs typeface="NikoshBAN" pitchFamily="2" charset="0"/>
                <a:sym typeface="Wingdings 2"/>
              </a:rPr>
              <a:t>ক্ষতিকারক</a:t>
            </a:r>
            <a:r>
              <a:rPr lang="en-US" sz="9000" dirty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9000" dirty="0" err="1">
                <a:latin typeface="NikoshBAN" pitchFamily="2" charset="0"/>
                <a:cs typeface="NikoshBAN" pitchFamily="2" charset="0"/>
                <a:sym typeface="Wingdings 2"/>
              </a:rPr>
              <a:t>গ্যাস</a:t>
            </a:r>
            <a:r>
              <a:rPr lang="en-US" sz="9000" dirty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9000" dirty="0" err="1">
                <a:latin typeface="NikoshBAN" pitchFamily="2" charset="0"/>
                <a:cs typeface="NikoshBAN" pitchFamily="2" charset="0"/>
                <a:sym typeface="Wingdings 2"/>
              </a:rPr>
              <a:t>থেকে</a:t>
            </a:r>
            <a:r>
              <a:rPr lang="en-US" sz="9000" dirty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9000" dirty="0" err="1">
                <a:latin typeface="NikoshBAN" pitchFamily="2" charset="0"/>
                <a:cs typeface="NikoshBAN" pitchFamily="2" charset="0"/>
                <a:sym typeface="Wingdings 2"/>
              </a:rPr>
              <a:t>চোখকে</a:t>
            </a:r>
            <a:r>
              <a:rPr lang="en-US" sz="9000" dirty="0">
                <a:latin typeface="NikoshBAN" pitchFamily="2" charset="0"/>
                <a:cs typeface="NikoshBAN" pitchFamily="2" charset="0"/>
                <a:sym typeface="Wingdings 2"/>
              </a:rPr>
              <a:t> ।</a:t>
            </a:r>
          </a:p>
          <a:p>
            <a:pPr marL="1028700" lvl="1" indent="-571500">
              <a:buFont typeface="Wingdings" panose="05000000000000000000" pitchFamily="2" charset="2"/>
              <a:buChar char="§"/>
            </a:pPr>
            <a:r>
              <a:rPr lang="en-US" sz="9000" dirty="0">
                <a:latin typeface="NikoshBAN" pitchFamily="2" charset="0"/>
                <a:cs typeface="NikoshBAN" pitchFamily="2" charset="0"/>
                <a:sym typeface="Wingdings 2"/>
              </a:rPr>
              <a:t>     </a:t>
            </a:r>
            <a:r>
              <a:rPr lang="en-US" sz="9000" dirty="0" err="1">
                <a:latin typeface="NikoshBAN" pitchFamily="2" charset="0"/>
                <a:cs typeface="NikoshBAN" pitchFamily="2" charset="0"/>
                <a:sym typeface="Wingdings 2"/>
              </a:rPr>
              <a:t>তরল</a:t>
            </a:r>
            <a:r>
              <a:rPr lang="en-US" sz="9000" dirty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9000" dirty="0" err="1">
                <a:latin typeface="NikoshBAN" pitchFamily="2" charset="0"/>
                <a:cs typeface="NikoshBAN" pitchFamily="2" charset="0"/>
                <a:sym typeface="Wingdings 2"/>
              </a:rPr>
              <a:t>পদার্থের</a:t>
            </a:r>
            <a:r>
              <a:rPr lang="en-US" sz="9000" dirty="0">
                <a:latin typeface="NikoshBAN" pitchFamily="2" charset="0"/>
                <a:cs typeface="NikoshBAN" pitchFamily="2" charset="0"/>
                <a:sym typeface="Wingdings 2"/>
              </a:rPr>
              <a:t> Bumping </a:t>
            </a:r>
            <a:r>
              <a:rPr lang="en-US" sz="9000" dirty="0" err="1">
                <a:latin typeface="NikoshBAN" pitchFamily="2" charset="0"/>
                <a:cs typeface="NikoshBAN" pitchFamily="2" charset="0"/>
                <a:sym typeface="Wingdings 2"/>
              </a:rPr>
              <a:t>থেকে</a:t>
            </a:r>
            <a:r>
              <a:rPr lang="en-US" sz="9000" dirty="0">
                <a:latin typeface="NikoshBAN" pitchFamily="2" charset="0"/>
                <a:cs typeface="NikoshBAN" pitchFamily="2" charset="0"/>
                <a:sym typeface="Wingdings 2"/>
              </a:rPr>
              <a:t>     </a:t>
            </a:r>
            <a:r>
              <a:rPr lang="en-US" sz="9000" dirty="0" err="1">
                <a:latin typeface="NikoshBAN" pitchFamily="2" charset="0"/>
                <a:cs typeface="NikoshBAN" pitchFamily="2" charset="0"/>
                <a:sym typeface="Wingdings 2"/>
              </a:rPr>
              <a:t>চোখতে</a:t>
            </a:r>
            <a:r>
              <a:rPr lang="en-US" sz="9000" dirty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9000" dirty="0" err="1">
                <a:latin typeface="NikoshBAN" pitchFamily="2" charset="0"/>
                <a:cs typeface="NikoshBAN" pitchFamily="2" charset="0"/>
                <a:sym typeface="Wingdings 2"/>
              </a:rPr>
              <a:t>রক্ষা</a:t>
            </a:r>
            <a:r>
              <a:rPr lang="en-US" sz="9000" dirty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en-US" sz="9000" dirty="0" err="1">
                <a:latin typeface="NikoshBAN" pitchFamily="2" charset="0"/>
                <a:cs typeface="NikoshBAN" pitchFamily="2" charset="0"/>
                <a:sym typeface="Wingdings 2"/>
              </a:rPr>
              <a:t>করে</a:t>
            </a:r>
            <a:r>
              <a:rPr lang="en-US" sz="9000" dirty="0">
                <a:latin typeface="NikoshBAN" pitchFamily="2" charset="0"/>
                <a:cs typeface="NikoshBAN" pitchFamily="2" charset="0"/>
                <a:sym typeface="Wingdings 2"/>
              </a:rPr>
              <a:t>। </a:t>
            </a:r>
            <a:r>
              <a:rPr lang="en-US" sz="7000" dirty="0">
                <a:latin typeface="NikoshBAN" pitchFamily="2" charset="0"/>
                <a:cs typeface="NikoshBAN" pitchFamily="2" charset="0"/>
                <a:sym typeface="Wingdings 2"/>
              </a:rPr>
              <a:t>	</a:t>
            </a:r>
            <a:endParaRPr lang="en-US" sz="7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942B68A-4AE0-411A-AF01-E9D69F33B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514" y="457200"/>
            <a:ext cx="11607112" cy="1346200"/>
          </a:xfrm>
          <a:prstGeom prst="rect">
            <a:avLst/>
          </a:prstGeom>
          <a:gradFill>
            <a:gsLst>
              <a:gs pos="95000">
                <a:schemeClr val="tx2">
                  <a:lumMod val="60000"/>
                  <a:lumOff val="40000"/>
                </a:schemeClr>
              </a:gs>
              <a:gs pos="23000">
                <a:schemeClr val="accent5">
                  <a:tint val="37000"/>
                  <a:satMod val="300000"/>
                </a:schemeClr>
              </a:gs>
              <a:gs pos="45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ল্যাবরেটরিতে</a:t>
            </a:r>
            <a:r>
              <a:rPr lang="en-US" sz="800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চশমার</a:t>
            </a:r>
            <a:r>
              <a:rPr lang="en-US" sz="800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endParaRPr lang="en-US" sz="800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1AFBC13-056E-472D-AE35-4B45D04E7E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07177" y="2057400"/>
            <a:ext cx="3929448" cy="451639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31267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438</Words>
  <Application>Microsoft Office PowerPoint</Application>
  <PresentationFormat>Widescreen</PresentationFormat>
  <Paragraphs>63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SutonnyMJ</vt:lpstr>
      <vt:lpstr>Wingdings</vt:lpstr>
      <vt:lpstr>Office Theme</vt:lpstr>
      <vt:lpstr>PowerPoint Presentation</vt:lpstr>
      <vt:lpstr>PowerPoint Presentation</vt:lpstr>
      <vt:lpstr> ছবিতে আমরা কি দেখছি </vt:lpstr>
      <vt:lpstr>আমরা কি শিখব</vt:lpstr>
      <vt:lpstr>নিচের ছবিগুলো লক্ষ্য করঃ</vt:lpstr>
      <vt:lpstr>নিচের ছবিগুলো লক্ষ্য করঃ</vt:lpstr>
      <vt:lpstr>ল্যবরেটরিতে যা খেয়াল রাখতে হবে</vt:lpstr>
      <vt:lpstr>ল্যাবরেটরিতে ব্যবহার্য পোশাক</vt:lpstr>
      <vt:lpstr>ল্যাবরেটরিতে চশমার ব্যবহার</vt:lpstr>
      <vt:lpstr>ল্যাবরেটরিতে মাস্কের ব্যবহার</vt:lpstr>
      <vt:lpstr>ল্যাবরেটরিতে হ্যান্ড গ্লাভসের ব্যবহার</vt:lpstr>
      <vt:lpstr>একক কাজ</vt:lpstr>
      <vt:lpstr>দলীয় কাজ</vt:lpstr>
      <vt:lpstr>মূল্যায়ন</vt:lpstr>
      <vt:lpstr>বাড়ীর কাজ </vt:lpstr>
      <vt:lpstr>ধন্যবাদ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23</cp:revision>
  <dcterms:created xsi:type="dcterms:W3CDTF">2020-07-21T11:51:11Z</dcterms:created>
  <dcterms:modified xsi:type="dcterms:W3CDTF">2021-11-15T12:37:49Z</dcterms:modified>
</cp:coreProperties>
</file>