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8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1820-3F71-49CB-827B-D79530CD4B4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9567-12E0-460E-AA9E-869B5D2F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0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1820-3F71-49CB-827B-D79530CD4B4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9567-12E0-460E-AA9E-869B5D2F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7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1820-3F71-49CB-827B-D79530CD4B4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9567-12E0-460E-AA9E-869B5D2F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4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1820-3F71-49CB-827B-D79530CD4B4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9567-12E0-460E-AA9E-869B5D2F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8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1820-3F71-49CB-827B-D79530CD4B4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9567-12E0-460E-AA9E-869B5D2F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4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1820-3F71-49CB-827B-D79530CD4B4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9567-12E0-460E-AA9E-869B5D2F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9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1820-3F71-49CB-827B-D79530CD4B4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9567-12E0-460E-AA9E-869B5D2F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87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1820-3F71-49CB-827B-D79530CD4B4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9567-12E0-460E-AA9E-869B5D2F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6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1820-3F71-49CB-827B-D79530CD4B4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9567-12E0-460E-AA9E-869B5D2F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1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1820-3F71-49CB-827B-D79530CD4B4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9567-12E0-460E-AA9E-869B5D2F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5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1820-3F71-49CB-827B-D79530CD4B4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9567-12E0-460E-AA9E-869B5D2F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81820-3F71-49CB-827B-D79530CD4B4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9567-12E0-460E-AA9E-869B5D2F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1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microsoft.com/office/2007/relationships/hdphoto" Target="../media/hdphoto7.wdp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39.jpeg"/><Relationship Id="rId7" Type="http://schemas.openxmlformats.org/officeDocument/2006/relationships/image" Target="../media/image49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3.pn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4.png"/><Relationship Id="rId5" Type="http://schemas.openxmlformats.org/officeDocument/2006/relationships/image" Target="../media/image53.gif"/><Relationship Id="rId4" Type="http://schemas.openxmlformats.org/officeDocument/2006/relationships/image" Target="../media/image5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3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259306"/>
            <a:ext cx="11559654" cy="638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9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FFFF00"/>
            </a:gs>
            <a:gs pos="44000">
              <a:schemeClr val="accent1">
                <a:lumMod val="45000"/>
                <a:lumOff val="55000"/>
              </a:schemeClr>
            </a:gs>
            <a:gs pos="84000">
              <a:srgbClr val="FFC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037"/>
            </a:avLst>
          </a:prstGeom>
          <a:gradFill>
            <a:gsLst>
              <a:gs pos="10000">
                <a:srgbClr val="C00000"/>
              </a:gs>
              <a:gs pos="44000">
                <a:schemeClr val="accent1">
                  <a:lumMod val="45000"/>
                  <a:lumOff val="55000"/>
                </a:schemeClr>
              </a:gs>
              <a:gs pos="84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C:\Users\NAGPS\Downloads\Fruit\1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05" l="0" r="9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282432" y="3355060"/>
            <a:ext cx="2857500" cy="2514600"/>
          </a:xfrm>
          <a:prstGeom prst="rect">
            <a:avLst/>
          </a:prstGeom>
          <a:noFill/>
        </p:spPr>
      </p:pic>
      <p:pic>
        <p:nvPicPr>
          <p:cNvPr id="4" name="Picture 4" descr="C:\Users\NAGPS\Downloads\Fruit\1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98" b="95055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20116" y="2788726"/>
            <a:ext cx="2638425" cy="2743200"/>
          </a:xfrm>
          <a:prstGeom prst="rect">
            <a:avLst/>
          </a:prstGeom>
          <a:noFill/>
        </p:spPr>
      </p:pic>
      <p:pic>
        <p:nvPicPr>
          <p:cNvPr id="5" name="Picture 5" descr="C:\Users\NAGPS\Downloads\Fruit\14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73834" y="3064951"/>
            <a:ext cx="3651250" cy="21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ight Arrow 5"/>
          <p:cNvSpPr/>
          <p:nvPr/>
        </p:nvSpPr>
        <p:spPr>
          <a:xfrm>
            <a:off x="4311260" y="4002760"/>
            <a:ext cx="1242573" cy="60960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84966" y="858270"/>
            <a:ext cx="4766555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Franklin Gothic Heavy" pitchFamily="34" charset="0"/>
                <a:cs typeface="Times New Roman" pitchFamily="18" charset="0"/>
              </a:rPr>
              <a:t>carrot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7808948" y="4128819"/>
            <a:ext cx="1242573" cy="60960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772" y="355897"/>
            <a:ext cx="1568870" cy="109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52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E686C6"/>
            </a:gs>
            <a:gs pos="44000">
              <a:schemeClr val="accent1">
                <a:lumMod val="45000"/>
                <a:lumOff val="55000"/>
              </a:schemeClr>
            </a:gs>
            <a:gs pos="84000">
              <a:srgbClr val="FFC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037"/>
            </a:avLst>
          </a:prstGeom>
          <a:gradFill>
            <a:gsLst>
              <a:gs pos="10000">
                <a:srgbClr val="C00000"/>
              </a:gs>
              <a:gs pos="44000">
                <a:schemeClr val="accent1">
                  <a:lumMod val="45000"/>
                  <a:lumOff val="55000"/>
                </a:schemeClr>
              </a:gs>
              <a:gs pos="84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6" descr="C:\Users\NAGPS\Downloads\Fruit\20161126053216-400x2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381" y="990600"/>
            <a:ext cx="2081048" cy="1600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23041" y="1067425"/>
            <a:ext cx="3533117" cy="14465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Bodoni MT Black" pitchFamily="18" charset="0"/>
                <a:cs typeface="Times New Roman" pitchFamily="18" charset="0"/>
              </a:rPr>
              <a:t>rice</a:t>
            </a:r>
          </a:p>
        </p:txBody>
      </p:sp>
      <p:pic>
        <p:nvPicPr>
          <p:cNvPr id="5" name="Picture 5" descr="C:\Users\NAGPS\Downloads\Fruit\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5704" y="1067425"/>
            <a:ext cx="2469731" cy="1650229"/>
          </a:xfrm>
          <a:prstGeom prst="rect">
            <a:avLst/>
          </a:prstGeom>
          <a:noFill/>
        </p:spPr>
      </p:pic>
      <p:pic>
        <p:nvPicPr>
          <p:cNvPr id="6" name="Picture 8" descr="C:\Users\NAGPS\Downloads\Fruit\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381" y="3681725"/>
            <a:ext cx="3352800" cy="2162175"/>
          </a:xfrm>
          <a:prstGeom prst="rect">
            <a:avLst/>
          </a:prstGeom>
          <a:noFill/>
        </p:spPr>
      </p:pic>
      <p:pic>
        <p:nvPicPr>
          <p:cNvPr id="7" name="Picture 4" descr="C:\Users\NAGPS\Downloads\Fruit\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9562" y="3581400"/>
            <a:ext cx="2895600" cy="2033081"/>
          </a:xfrm>
          <a:prstGeom prst="rect">
            <a:avLst/>
          </a:prstGeom>
          <a:noFill/>
        </p:spPr>
      </p:pic>
      <p:pic>
        <p:nvPicPr>
          <p:cNvPr id="8" name="Picture 3" descr="C:\Users\NAGPS\Downloads\Fruit\image0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71836" y="3575142"/>
            <a:ext cx="2520842" cy="2268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772" y="355897"/>
            <a:ext cx="1568870" cy="109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56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7030A0"/>
            </a:gs>
            <a:gs pos="44000">
              <a:schemeClr val="accent1">
                <a:lumMod val="45000"/>
                <a:lumOff val="55000"/>
              </a:schemeClr>
            </a:gs>
            <a:gs pos="84000">
              <a:srgbClr val="FFC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037"/>
            </a:avLst>
          </a:prstGeom>
          <a:gradFill>
            <a:gsLst>
              <a:gs pos="10000">
                <a:srgbClr val="C00000"/>
              </a:gs>
              <a:gs pos="44000">
                <a:schemeClr val="accent1">
                  <a:lumMod val="45000"/>
                  <a:lumOff val="55000"/>
                </a:schemeClr>
              </a:gs>
              <a:gs pos="84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8" name="Picture 7" descr="C:\Users\NAGPS\Downloads\Fruit\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4547" y="3210292"/>
            <a:ext cx="2584861" cy="2134865"/>
          </a:xfrm>
          <a:prstGeom prst="rect">
            <a:avLst/>
          </a:prstGeom>
          <a:noFill/>
        </p:spPr>
      </p:pic>
      <p:grpSp>
        <p:nvGrpSpPr>
          <p:cNvPr id="69" name="Group 68"/>
          <p:cNvGrpSpPr/>
          <p:nvPr/>
        </p:nvGrpSpPr>
        <p:grpSpPr>
          <a:xfrm>
            <a:off x="9661164" y="3277668"/>
            <a:ext cx="2486439" cy="2208732"/>
            <a:chOff x="6389012" y="78463"/>
            <a:chExt cx="2916913" cy="2143125"/>
          </a:xfrm>
        </p:grpSpPr>
        <p:pic>
          <p:nvPicPr>
            <p:cNvPr id="70" name="Picture 9" descr="C:\Users\NAGPS\Downloads\Fruit\4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62800" y="78463"/>
              <a:ext cx="2143125" cy="21431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1" name="Picture 8" descr="C:\Users\NAGPS\Downloads\Fruit\710HEITr+iL._SX425_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89012" y="152400"/>
              <a:ext cx="2069188" cy="20691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2" name="Right Arrow 71"/>
          <p:cNvSpPr/>
          <p:nvPr/>
        </p:nvSpPr>
        <p:spPr>
          <a:xfrm>
            <a:off x="4470400" y="4045457"/>
            <a:ext cx="990600" cy="609600"/>
          </a:xfrm>
          <a:prstGeom prst="rightArrow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2" descr="C:\Users\NAGPS\Downloads\Fruit\Mango-tre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7506" y="2950082"/>
            <a:ext cx="2792894" cy="2635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4" name="Right Arrow 73"/>
          <p:cNvSpPr/>
          <p:nvPr/>
        </p:nvSpPr>
        <p:spPr>
          <a:xfrm>
            <a:off x="8509000" y="4114800"/>
            <a:ext cx="990600" cy="609600"/>
          </a:xfrm>
          <a:prstGeom prst="rightArrow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4584450" y="1345837"/>
            <a:ext cx="4314070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Franklin Gothic Heavy" pitchFamily="34" charset="0"/>
                <a:cs typeface="Times New Roman" pitchFamily="18" charset="0"/>
              </a:rPr>
              <a:t>juice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772" y="355897"/>
            <a:ext cx="1568870" cy="109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9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4" grpId="0" animBg="1"/>
      <p:bldP spid="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00B050"/>
            </a:gs>
            <a:gs pos="44000">
              <a:schemeClr val="accent1">
                <a:lumMod val="45000"/>
                <a:lumOff val="55000"/>
              </a:schemeClr>
            </a:gs>
            <a:gs pos="84000">
              <a:srgbClr val="FFC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037"/>
            </a:avLst>
          </a:prstGeom>
          <a:gradFill>
            <a:gsLst>
              <a:gs pos="49000">
                <a:srgbClr val="7030A0"/>
              </a:gs>
              <a:gs pos="74000">
                <a:schemeClr val="accent1">
                  <a:lumMod val="45000"/>
                  <a:lumOff val="55000"/>
                </a:schemeClr>
              </a:gs>
              <a:gs pos="84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2" descr="C:\Users\NAGPS\Downloads\Fruit\613cf1367c43ebc7e61b071b78624d10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7200" y="3269643"/>
            <a:ext cx="2362200" cy="25215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3" descr="C:\Users\NAGPS\Downloads\Fruit\1491671668_778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3354" y="3084733"/>
            <a:ext cx="2957808" cy="2782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NAGPS\Downloads\Fruit\137159299541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07314" y="3352800"/>
            <a:ext cx="2559286" cy="2324196"/>
          </a:xfrm>
          <a:prstGeom prst="ellips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ight Arrow 6"/>
          <p:cNvSpPr/>
          <p:nvPr/>
        </p:nvSpPr>
        <p:spPr>
          <a:xfrm>
            <a:off x="8128000" y="4267200"/>
            <a:ext cx="1143000" cy="609600"/>
          </a:xfrm>
          <a:prstGeom prst="rightArrow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318110" y="4267200"/>
            <a:ext cx="990600" cy="609600"/>
          </a:xfrm>
          <a:prstGeom prst="rightArrow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03800" y="1371600"/>
            <a:ext cx="3733800" cy="1323439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Franklin Gothic Heavy" pitchFamily="34" charset="0"/>
                <a:cs typeface="Times New Roman" pitchFamily="18" charset="0"/>
              </a:rPr>
              <a:t>lentils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772" y="355897"/>
            <a:ext cx="1568870" cy="109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00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E686C6"/>
            </a:gs>
            <a:gs pos="47000">
              <a:srgbClr val="FFFF00"/>
            </a:gs>
            <a:gs pos="69000">
              <a:srgbClr val="FFC000"/>
            </a:gs>
            <a:gs pos="82000">
              <a:srgbClr val="C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NAGPS\Downloads\Fruit\mortazabd_1308330590_1-tea160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2392" y="3058016"/>
            <a:ext cx="2826764" cy="2815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8" descr="C:\Users\NAGPS\Downloads\Fruit\porjoton-5201602040619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290" y="2586184"/>
            <a:ext cx="2981913" cy="3285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9" descr="C:\Users\NAGPS\Downloads\Fruit\super-red-dust-tea-12537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8295" y="3058016"/>
            <a:ext cx="2784108" cy="28028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ight Arrow 4"/>
          <p:cNvSpPr/>
          <p:nvPr/>
        </p:nvSpPr>
        <p:spPr>
          <a:xfrm>
            <a:off x="7734774" y="4161156"/>
            <a:ext cx="1219200" cy="609600"/>
          </a:xfrm>
          <a:prstGeom prst="rightArrow">
            <a:avLst/>
          </a:prstGeom>
          <a:solidFill>
            <a:srgbClr val="00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202382" y="4161156"/>
            <a:ext cx="1143000" cy="609600"/>
          </a:xfrm>
          <a:prstGeom prst="rightArrow">
            <a:avLst/>
          </a:prstGeom>
          <a:solidFill>
            <a:srgbClr val="00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01601" y="1262745"/>
            <a:ext cx="2754393" cy="1323439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Franklin Gothic Heavy" pitchFamily="34" charset="0"/>
                <a:cs typeface="Times New Roman" pitchFamily="18" charset="0"/>
              </a:rPr>
              <a:t>tea</a:t>
            </a:r>
          </a:p>
        </p:txBody>
      </p:sp>
      <p:sp>
        <p:nvSpPr>
          <p:cNvPr id="8" name="Frame 7"/>
          <p:cNvSpPr/>
          <p:nvPr/>
        </p:nvSpPr>
        <p:spPr>
          <a:xfrm>
            <a:off x="-326719" y="-16428"/>
            <a:ext cx="12574137" cy="6858000"/>
          </a:xfrm>
          <a:prstGeom prst="frame">
            <a:avLst>
              <a:gd name="adj1" fmla="val 5037"/>
            </a:avLst>
          </a:prstGeom>
          <a:gradFill>
            <a:gsLst>
              <a:gs pos="7000">
                <a:srgbClr val="FFFF00"/>
              </a:gs>
              <a:gs pos="46000">
                <a:srgbClr val="002060"/>
              </a:gs>
              <a:gs pos="65000">
                <a:srgbClr val="FFC00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772" y="355897"/>
            <a:ext cx="1568870" cy="109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83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" y="378474"/>
            <a:ext cx="11872913" cy="61213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00150" y="313035"/>
            <a:ext cx="82260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 </a:t>
            </a:r>
            <a:r>
              <a:rPr lang="en-US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Loudly</a:t>
            </a:r>
          </a:p>
        </p:txBody>
      </p:sp>
      <p:sp>
        <p:nvSpPr>
          <p:cNvPr id="6" name="Frame 5"/>
          <p:cNvSpPr/>
          <p:nvPr/>
        </p:nvSpPr>
        <p:spPr>
          <a:xfrm>
            <a:off x="-326719" y="-16428"/>
            <a:ext cx="12574137" cy="6858000"/>
          </a:xfrm>
          <a:prstGeom prst="frame">
            <a:avLst>
              <a:gd name="adj1" fmla="val 5037"/>
            </a:avLst>
          </a:prstGeom>
          <a:gradFill>
            <a:gsLst>
              <a:gs pos="7000">
                <a:srgbClr val="FFFF00"/>
              </a:gs>
              <a:gs pos="46000">
                <a:srgbClr val="002060"/>
              </a:gs>
              <a:gs pos="65000">
                <a:srgbClr val="FFC00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554" y="313035"/>
            <a:ext cx="1568870" cy="109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8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899" y="321993"/>
            <a:ext cx="11941791" cy="6181157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181185"/>
              </p:ext>
            </p:extLst>
          </p:nvPr>
        </p:nvGraphicFramePr>
        <p:xfrm>
          <a:off x="602784" y="3477794"/>
          <a:ext cx="10744200" cy="2653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09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132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20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Franklin Gothic Heavy" pitchFamily="34" charset="0"/>
                        </a:rPr>
                        <a:t>Food from plants and trees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Franklin Gothic Heavy" pitchFamily="34" charset="0"/>
                          <a:cs typeface="Times New Roman" pitchFamily="18" charset="0"/>
                        </a:rPr>
                        <a:t>Food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Franklin Gothic Heavy" pitchFamily="34" charset="0"/>
                          <a:cs typeface="Times New Roman" pitchFamily="18" charset="0"/>
                        </a:rPr>
                        <a:t> from animals</a:t>
                      </a:r>
                      <a:endParaRPr lang="en-US" sz="3200" dirty="0">
                        <a:solidFill>
                          <a:schemeClr val="tx1"/>
                        </a:solidFill>
                        <a:latin typeface="Franklin Gothic Heavy" pitchFamily="34" charset="0"/>
                        <a:cs typeface="Times New Roman" pitchFamily="18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7443">
                <a:tc>
                  <a:txBody>
                    <a:bodyPr/>
                    <a:lstStyle/>
                    <a:p>
                      <a:pPr algn="l"/>
                      <a:endParaRPr lang="en-US" sz="3600" dirty="0"/>
                    </a:p>
                  </a:txBody>
                  <a:tcPr marL="100584" marR="100584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600" dirty="0"/>
                    </a:p>
                  </a:txBody>
                  <a:tcPr marL="100584" marR="100584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8599">
                <a:tc>
                  <a:txBody>
                    <a:bodyPr/>
                    <a:lstStyle/>
                    <a:p>
                      <a:pPr algn="l"/>
                      <a:endParaRPr lang="en-US" sz="3600" dirty="0"/>
                    </a:p>
                  </a:txBody>
                  <a:tcPr marL="100584" marR="100584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600" dirty="0"/>
                    </a:p>
                  </a:txBody>
                  <a:tcPr marL="100584" marR="100584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8599">
                <a:tc>
                  <a:txBody>
                    <a:bodyPr/>
                    <a:lstStyle/>
                    <a:p>
                      <a:pPr algn="l"/>
                      <a:endParaRPr lang="en-US" sz="3600" dirty="0"/>
                    </a:p>
                  </a:txBody>
                  <a:tcPr marL="100584" marR="100584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600" dirty="0"/>
                    </a:p>
                  </a:txBody>
                  <a:tcPr marL="100584" marR="100584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57124" y="2111234"/>
            <a:ext cx="8541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Franklin Gothic Heavy" pitchFamily="34" charset="0"/>
              </a:rPr>
              <a:t>banana,egg</a:t>
            </a:r>
            <a:r>
              <a:rPr lang="en-US" sz="4000" dirty="0" smtClean="0">
                <a:latin typeface="Franklin Gothic Heavy" pitchFamily="34" charset="0"/>
              </a:rPr>
              <a:t>, </a:t>
            </a:r>
            <a:r>
              <a:rPr lang="en-US" sz="4000" dirty="0">
                <a:latin typeface="Franklin Gothic Heavy" pitchFamily="34" charset="0"/>
              </a:rPr>
              <a:t>papaya, </a:t>
            </a:r>
            <a:r>
              <a:rPr lang="en-US" sz="4000" dirty="0" err="1" smtClean="0">
                <a:latin typeface="Franklin Gothic Heavy" pitchFamily="34" charset="0"/>
              </a:rPr>
              <a:t>carrot,milk</a:t>
            </a:r>
            <a:r>
              <a:rPr lang="en-US" sz="4000" dirty="0" smtClean="0">
                <a:latin typeface="Franklin Gothic Heavy" pitchFamily="34" charset="0"/>
              </a:rPr>
              <a:t>, </a:t>
            </a:r>
            <a:endParaRPr lang="en-US" sz="4000" dirty="0">
              <a:latin typeface="Franklin Gothic Heavy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840" y="2601445"/>
            <a:ext cx="52533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Franklin Gothic Heavy" pitchFamily="34" charset="0"/>
              </a:rPr>
              <a:t>bread,meat,ruti</a:t>
            </a:r>
            <a:r>
              <a:rPr lang="en-US" sz="4000" dirty="0">
                <a:latin typeface="Franklin Gothic Heavy" pitchFamily="34" charset="0"/>
              </a:rPr>
              <a:t>, rice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24810" y="390741"/>
            <a:ext cx="4511040" cy="933862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1870" tIns="50935" rIns="101870" bIns="50935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lgerian" pitchFamily="82" charset="0"/>
                <a:cs typeface="Times New Roman" pitchFamily="18" charset="0"/>
              </a:rPr>
              <a:t>Group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8227" y="1450339"/>
            <a:ext cx="5638800" cy="718418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1870" tIns="50935" rIns="101870" bIns="50935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Britannic Bold" pitchFamily="34" charset="0"/>
                <a:cs typeface="Times New Roman" pitchFamily="18" charset="0"/>
              </a:rPr>
              <a:t>Say  the food from</a:t>
            </a:r>
          </a:p>
        </p:txBody>
      </p:sp>
      <p:sp>
        <p:nvSpPr>
          <p:cNvPr id="7" name="Frame 6"/>
          <p:cNvSpPr/>
          <p:nvPr/>
        </p:nvSpPr>
        <p:spPr>
          <a:xfrm>
            <a:off x="-326719" y="-16428"/>
            <a:ext cx="12574137" cy="6858000"/>
          </a:xfrm>
          <a:prstGeom prst="frame">
            <a:avLst>
              <a:gd name="adj1" fmla="val 5037"/>
            </a:avLst>
          </a:prstGeom>
          <a:gradFill>
            <a:gsLst>
              <a:gs pos="7000">
                <a:srgbClr val="FFFF00"/>
              </a:gs>
              <a:gs pos="46000">
                <a:srgbClr val="002060"/>
              </a:gs>
              <a:gs pos="65000">
                <a:srgbClr val="FFC00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172" y="1618818"/>
            <a:ext cx="3389720" cy="1820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772" y="355897"/>
            <a:ext cx="1568870" cy="109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29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96" y="363866"/>
            <a:ext cx="11794744" cy="6210163"/>
          </a:xfrm>
          <a:prstGeom prst="rect">
            <a:avLst/>
          </a:prstGeom>
        </p:spPr>
      </p:pic>
      <p:pic>
        <p:nvPicPr>
          <p:cNvPr id="2" name="Picture 1" descr="C:\Users\NAGPS\Downloads\Fruit\mortazabd_1308330590_1-tea1606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1227" y="4620355"/>
            <a:ext cx="1592020" cy="1602564"/>
          </a:xfrm>
          <a:prstGeom prst="rect">
            <a:avLst/>
          </a:prstGeom>
          <a:noFill/>
        </p:spPr>
      </p:pic>
      <p:pic>
        <p:nvPicPr>
          <p:cNvPr id="3" name="Picture 6" descr="C:\Users\NAGPS\Downloads\Fruit\yellow-daal-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6669" y="2733884"/>
            <a:ext cx="1481137" cy="1427150"/>
          </a:xfrm>
          <a:prstGeom prst="rect">
            <a:avLst/>
          </a:prstGeom>
          <a:noFill/>
        </p:spPr>
      </p:pic>
      <p:pic>
        <p:nvPicPr>
          <p:cNvPr id="4" name="Picture 7" descr="C:\Users\NAGPS\Downloads\Fruit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003675" y="4542834"/>
            <a:ext cx="1828800" cy="1619250"/>
          </a:xfrm>
          <a:prstGeom prst="rect">
            <a:avLst/>
          </a:prstGeom>
          <a:noFill/>
        </p:spPr>
      </p:pic>
      <p:pic>
        <p:nvPicPr>
          <p:cNvPr id="5" name="Picture 9" descr="C:\Users\NAGPS\Downloads\Fruit\1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336" y="4599686"/>
            <a:ext cx="1695450" cy="1600200"/>
          </a:xfrm>
          <a:prstGeom prst="rect">
            <a:avLst/>
          </a:prstGeom>
          <a:noFill/>
        </p:spPr>
      </p:pic>
      <p:pic>
        <p:nvPicPr>
          <p:cNvPr id="6" name="Picture 10" descr="C:\Users\NAGPS\Downloads\Fruit\1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5336" y="2590800"/>
            <a:ext cx="1600200" cy="1600200"/>
          </a:xfrm>
          <a:prstGeom prst="rect">
            <a:avLst/>
          </a:prstGeom>
          <a:noFill/>
        </p:spPr>
      </p:pic>
      <p:pic>
        <p:nvPicPr>
          <p:cNvPr id="7" name="Picture 11" descr="C:\Users\NAGPS\Downloads\Fruit\51-hone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2628900"/>
            <a:ext cx="1533024" cy="1600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568" y="363866"/>
            <a:ext cx="4953000" cy="1118527"/>
          </a:xfrm>
          <a:prstGeom prst="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1870" tIns="50935" rIns="101870" bIns="50935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bg1"/>
                </a:solidFill>
                <a:latin typeface="Bodoni MT Black" pitchFamily="18" charset="0"/>
                <a:cs typeface="Times New Roman" pitchFamily="18" charset="0"/>
              </a:rPr>
              <a:t>Pairwork</a:t>
            </a:r>
            <a:endParaRPr lang="en-US" sz="6600" dirty="0">
              <a:solidFill>
                <a:schemeClr val="bg1"/>
              </a:solidFill>
              <a:latin typeface="Bodoni MT Black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60663" y="1570485"/>
            <a:ext cx="6781800" cy="830997"/>
          </a:xfrm>
          <a:prstGeom prst="rect">
            <a:avLst/>
          </a:prstGeom>
          <a:solidFill>
            <a:srgbClr val="660066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  <a:cs typeface="Times New Roman" pitchFamily="18" charset="0"/>
              </a:rPr>
              <a:t>Say the name of picture 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574137" cy="6858000"/>
          </a:xfrm>
          <a:prstGeom prst="frame">
            <a:avLst>
              <a:gd name="adj1" fmla="val 5037"/>
            </a:avLst>
          </a:prstGeom>
          <a:gradFill>
            <a:gsLst>
              <a:gs pos="7000">
                <a:srgbClr val="FFFF00"/>
              </a:gs>
              <a:gs pos="46000">
                <a:srgbClr val="002060"/>
              </a:gs>
              <a:gs pos="65000">
                <a:srgbClr val="FFC00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FED6C12-4131-4107-B325-71B5295E29A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0695" y="3085522"/>
            <a:ext cx="3308213" cy="2638564"/>
          </a:xfrm>
          <a:prstGeom prst="rect">
            <a:avLst/>
          </a:prstGeom>
          <a:solidFill>
            <a:srgbClr val="FF00FF"/>
          </a:solidFill>
          <a:ln w="444500" cap="sq">
            <a:solidFill>
              <a:srgbClr val="7030A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130" y="363866"/>
            <a:ext cx="1568870" cy="109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2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037"/>
            </a:avLst>
          </a:prstGeom>
          <a:gradFill>
            <a:gsLst>
              <a:gs pos="7000">
                <a:srgbClr val="FFFF00"/>
              </a:gs>
              <a:gs pos="46000">
                <a:srgbClr val="002060"/>
              </a:gs>
              <a:gs pos="65000">
                <a:srgbClr val="FFC00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22" y="762860"/>
            <a:ext cx="2878207" cy="2698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891" y="2762705"/>
            <a:ext cx="4094921" cy="2479812"/>
          </a:xfrm>
          <a:prstGeom prst="rect">
            <a:avLst/>
          </a:prstGeom>
        </p:spPr>
      </p:pic>
      <p:pic>
        <p:nvPicPr>
          <p:cNvPr id="8" name="Goodbye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55549" y="3629167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170" y="496416"/>
            <a:ext cx="4267200" cy="2257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942" y="282511"/>
            <a:ext cx="1568870" cy="109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8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37000">
              <a:schemeClr val="accent1">
                <a:lumMod val="45000"/>
                <a:lumOff val="55000"/>
              </a:schemeClr>
            </a:gs>
            <a:gs pos="82000">
              <a:srgbClr val="0070C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326719" y="-16428"/>
            <a:ext cx="12574137" cy="6858000"/>
          </a:xfrm>
          <a:prstGeom prst="frame">
            <a:avLst>
              <a:gd name="adj1" fmla="val 5037"/>
            </a:avLst>
          </a:prstGeom>
          <a:gradFill>
            <a:gsLst>
              <a:gs pos="7000">
                <a:srgbClr val="FFFF00"/>
              </a:gs>
              <a:gs pos="46000">
                <a:srgbClr val="002060"/>
              </a:gs>
              <a:gs pos="65000">
                <a:srgbClr val="FFC00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436" y="1343020"/>
            <a:ext cx="8914870" cy="33471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772" y="355897"/>
            <a:ext cx="1568870" cy="10906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6E3B20-AE07-4FAE-8ECD-5BADA7B64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17" b="97698" l="10000" r="90000">
                        <a14:foregroundMark x1="30357" y1="8201" x2="43214" y2="2878"/>
                        <a14:foregroundMark x1="43214" y1="2878" x2="62857" y2="4317"/>
                        <a14:foregroundMark x1="62857" y1="4317" x2="76071" y2="8489"/>
                        <a14:foregroundMark x1="48929" y1="90216" x2="53520" y2="92782"/>
                        <a14:backgroundMark x1="28571" y1="8921" x2="30265" y2="8290"/>
                        <a14:backgroundMark x1="75912" y1="8547" x2="77857" y2="9209"/>
                        <a14:backgroundMark x1="76686" y1="8265" x2="78571" y2="8777"/>
                        <a14:backgroundMark x1="78571" y1="8777" x2="78571" y2="8777"/>
                        <a14:backgroundMark x1="48571" y1="94191" x2="48571" y2="99137"/>
                        <a14:backgroundMark x1="48571" y1="99137" x2="49643" y2="99137"/>
                        <a14:backgroundMark x1="56071" y1="97410" x2="60000" y2="96691"/>
                        <a14:backgroundMark x1="55000" y1="93525" x2="52143" y2="94532"/>
                        <a14:backgroundMark x1="58571" y1="96978" x2="54286" y2="96978"/>
                        <a14:backgroundMark x1="53214" y1="92806" x2="54286" y2="94964"/>
                        <a14:backgroundMark x1="56071" y1="93525" x2="53929" y2="94964"/>
                        <a14:backgroundMark x1="55714" y1="98417" x2="55000" y2="96978"/>
                        <a14:backgroundMark x1="56786" y1="93094" x2="52500" y2="91367"/>
                        <a14:backgroundMark x1="53929" y1="92806" x2="55000" y2="90647"/>
                        <a14:backgroundMark x1="50357" y1="95540" x2="50357" y2="97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149" y="1959617"/>
            <a:ext cx="1760117" cy="4368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46E3B20-AE07-4FAE-8ECD-5BADA7B64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17" b="97698" l="10000" r="90000">
                        <a14:foregroundMark x1="30357" y1="8201" x2="43214" y2="2878"/>
                        <a14:foregroundMark x1="43214" y1="2878" x2="62857" y2="4317"/>
                        <a14:foregroundMark x1="62857" y1="4317" x2="76071" y2="8489"/>
                        <a14:foregroundMark x1="48929" y1="90216" x2="53520" y2="92782"/>
                        <a14:backgroundMark x1="28571" y1="8921" x2="30265" y2="8290"/>
                        <a14:backgroundMark x1="75912" y1="8547" x2="77857" y2="9209"/>
                        <a14:backgroundMark x1="76686" y1="8265" x2="78571" y2="8777"/>
                        <a14:backgroundMark x1="78571" y1="8777" x2="78571" y2="8777"/>
                        <a14:backgroundMark x1="48571" y1="94191" x2="48571" y2="99137"/>
                        <a14:backgroundMark x1="48571" y1="99137" x2="49643" y2="99137"/>
                        <a14:backgroundMark x1="56071" y1="97410" x2="60000" y2="96691"/>
                        <a14:backgroundMark x1="55000" y1="93525" x2="52143" y2="94532"/>
                        <a14:backgroundMark x1="58571" y1="96978" x2="54286" y2="96978"/>
                        <a14:backgroundMark x1="53214" y1="92806" x2="54286" y2="94964"/>
                        <a14:backgroundMark x1="56071" y1="93525" x2="53929" y2="94964"/>
                        <a14:backgroundMark x1="55714" y1="98417" x2="55000" y2="96978"/>
                        <a14:backgroundMark x1="56786" y1="93094" x2="52500" y2="91367"/>
                        <a14:backgroundMark x1="53929" y1="92806" x2="55000" y2="90647"/>
                        <a14:backgroundMark x1="50357" y1="95540" x2="50357" y2="97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700" y="1516908"/>
            <a:ext cx="1760117" cy="436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78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37000">
              <a:schemeClr val="accent1">
                <a:lumMod val="45000"/>
                <a:lumOff val="55000"/>
              </a:schemeClr>
            </a:gs>
            <a:gs pos="82000">
              <a:srgbClr val="0070C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856" y="2211192"/>
            <a:ext cx="2400759" cy="4493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Frame 35"/>
          <p:cNvSpPr/>
          <p:nvPr/>
        </p:nvSpPr>
        <p:spPr>
          <a:xfrm>
            <a:off x="-382138" y="0"/>
            <a:ext cx="12574137" cy="6858000"/>
          </a:xfrm>
          <a:prstGeom prst="frame">
            <a:avLst>
              <a:gd name="adj1" fmla="val 5037"/>
            </a:avLst>
          </a:prstGeom>
          <a:gradFill>
            <a:gsLst>
              <a:gs pos="7000">
                <a:srgbClr val="FFFF00"/>
              </a:gs>
              <a:gs pos="46000">
                <a:srgbClr val="002060"/>
              </a:gs>
              <a:gs pos="65000">
                <a:srgbClr val="FFC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B0DD5126-C65F-4FC4-940F-2CBF94D29DD6}"/>
              </a:ext>
            </a:extLst>
          </p:cNvPr>
          <p:cNvSpPr txBox="1"/>
          <p:nvPr/>
        </p:nvSpPr>
        <p:spPr>
          <a:xfrm>
            <a:off x="2829982" y="423725"/>
            <a:ext cx="6363220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ln w="11430"/>
                <a:solidFill>
                  <a:srgbClr val="FFFF00"/>
                </a:solidFill>
                <a:latin typeface="Elephant" panose="02020904090505020303" pitchFamily="18" charset="0"/>
                <a:cs typeface="Times New Roman" pitchFamily="18" charset="0"/>
              </a:rPr>
              <a:t>Teacher’s </a:t>
            </a:r>
            <a:r>
              <a:rPr lang="en-GB" sz="5400" b="1" dirty="0" smtClean="0">
                <a:ln w="11430"/>
                <a:solidFill>
                  <a:srgbClr val="FFFF00"/>
                </a:solidFill>
                <a:latin typeface="Elephant" panose="02020904090505020303" pitchFamily="18" charset="0"/>
                <a:cs typeface="Times New Roman" pitchFamily="18" charset="0"/>
              </a:rPr>
              <a:t>Identity</a:t>
            </a:r>
            <a:endParaRPr lang="en-GB" sz="5400" b="1" dirty="0">
              <a:ln w="11430"/>
              <a:solidFill>
                <a:srgbClr val="FFFF00"/>
              </a:solidFill>
              <a:latin typeface="Elephant" panose="02020904090505020303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71766" y="2710583"/>
            <a:ext cx="4589682" cy="2399525"/>
          </a:xfrm>
          <a:prstGeom prst="rect">
            <a:avLst/>
          </a:prstGeom>
          <a:gradFill>
            <a:gsLst>
              <a:gs pos="14000">
                <a:srgbClr val="C00000"/>
              </a:gs>
              <a:gs pos="45000">
                <a:schemeClr val="accent1">
                  <a:lumMod val="45000"/>
                  <a:lumOff val="55000"/>
                </a:schemeClr>
              </a:gs>
              <a:gs pos="72000">
                <a:srgbClr val="0070C0"/>
              </a:gs>
              <a:gs pos="100000">
                <a:srgbClr val="00B050"/>
              </a:gs>
            </a:gsLst>
            <a:lin ang="5400000" scaled="1"/>
          </a:gradFill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Satyajit</a:t>
            </a:r>
            <a:r>
              <a:rPr lang="en-US" sz="3600" dirty="0" smtClean="0">
                <a:solidFill>
                  <a:srgbClr val="FFFF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goswami</a:t>
            </a:r>
            <a:endParaRPr lang="en-US" sz="3600" dirty="0">
              <a:solidFill>
                <a:srgbClr val="FFFF00"/>
              </a:solidFill>
              <a:latin typeface="Britannic Bold" panose="020B090306070302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FF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Head Teacher</a:t>
            </a:r>
          </a:p>
          <a:p>
            <a:r>
              <a:rPr lang="en-US" sz="3600" dirty="0" err="1" smtClean="0">
                <a:solidFill>
                  <a:srgbClr val="FFFF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Betory</a:t>
            </a:r>
            <a:r>
              <a:rPr lang="en-US" sz="3600" dirty="0" smtClean="0">
                <a:solidFill>
                  <a:srgbClr val="FFFF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GPS</a:t>
            </a:r>
          </a:p>
          <a:p>
            <a:r>
              <a:rPr lang="en-US" sz="3600" dirty="0" err="1" smtClean="0">
                <a:solidFill>
                  <a:srgbClr val="FFFF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Sadar,Moulvibazar</a:t>
            </a:r>
            <a:r>
              <a:rPr lang="en-US" sz="3600" dirty="0" smtClean="0">
                <a:solidFill>
                  <a:srgbClr val="FFFF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FF00"/>
              </a:solidFill>
              <a:latin typeface="Britannic Bold" panose="020B09030607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0" y="2211192"/>
            <a:ext cx="2838170" cy="3552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772" y="355897"/>
            <a:ext cx="1568870" cy="109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33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rgbClr val="C0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7823201" y="2616206"/>
            <a:ext cx="3886199" cy="3170099"/>
          </a:xfrm>
          <a:prstGeom prst="rect">
            <a:avLst/>
          </a:prstGeom>
          <a:gradFill>
            <a:gsLst>
              <a:gs pos="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54000">
                <a:srgbClr val="E686C6"/>
              </a:gs>
              <a:gs pos="93000">
                <a:srgbClr val="00B050"/>
              </a:gs>
            </a:gsLst>
            <a:lin ang="5400000" scaled="1"/>
          </a:gradFill>
          <a:ln>
            <a:solidFill>
              <a:srgbClr val="FFFF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ritannic Bold" panose="020B0903060703020204" pitchFamily="34" charset="0"/>
                <a:cs typeface="Times New Roman" pitchFamily="18" charset="0"/>
              </a:rPr>
              <a:t>Class: Three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Britannic Bold" panose="020B0903060703020204" pitchFamily="34" charset="0"/>
                <a:cs typeface="Times New Roman" pitchFamily="18" charset="0"/>
              </a:rPr>
              <a:t>Sub: English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Britannic Bold" panose="020B0903060703020204" pitchFamily="34" charset="0"/>
                <a:cs typeface="Times New Roman" pitchFamily="18" charset="0"/>
              </a:rPr>
              <a:t>Unit : 36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Britannic Bold" panose="020B0903060703020204" pitchFamily="34" charset="0"/>
                <a:cs typeface="Times New Roman" pitchFamily="18" charset="0"/>
              </a:rPr>
              <a:t>Lessons: 1-3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Britannic Bold" panose="020B0903060703020204" pitchFamily="34" charset="0"/>
                <a:cs typeface="Times New Roman" pitchFamily="18" charset="0"/>
              </a:rPr>
              <a:t>Food we need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89596" y="1016168"/>
            <a:ext cx="11711904" cy="1015663"/>
          </a:xfrm>
          <a:prstGeom prst="rect">
            <a:avLst/>
          </a:prstGeom>
          <a:gradFill>
            <a:gsLst>
              <a:gs pos="2600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Wide Latin" panose="020A0A07050505020404" pitchFamily="18" charset="0"/>
                <a:cs typeface="Times New Roman" pitchFamily="18" charset="0"/>
              </a:rPr>
              <a:t>Lesson Identity</a:t>
            </a:r>
            <a:endParaRPr lang="en-US" sz="6000" dirty="0">
              <a:solidFill>
                <a:schemeClr val="bg1"/>
              </a:solidFill>
              <a:latin typeface="Wide Latin" panose="020A0A07050505020404" pitchFamily="18" charset="0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AF3CD760-DACF-4B05-86EC-7A1022B96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600" y="2692771"/>
            <a:ext cx="2492273" cy="324413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146E3B20-AE07-4FAE-8ECD-5BADA7B64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17" b="97698" l="10000" r="90000">
                        <a14:foregroundMark x1="30357" y1="8201" x2="43214" y2="2878"/>
                        <a14:foregroundMark x1="43214" y1="2878" x2="62857" y2="4317"/>
                        <a14:foregroundMark x1="62857" y1="4317" x2="76071" y2="8489"/>
                        <a14:foregroundMark x1="48929" y1="90216" x2="53520" y2="92782"/>
                        <a14:backgroundMark x1="28571" y1="8921" x2="30265" y2="8290"/>
                        <a14:backgroundMark x1="75912" y1="8547" x2="77857" y2="9209"/>
                        <a14:backgroundMark x1="76686" y1="8265" x2="78571" y2="8777"/>
                        <a14:backgroundMark x1="78571" y1="8777" x2="78571" y2="8777"/>
                        <a14:backgroundMark x1="48571" y1="94191" x2="48571" y2="99137"/>
                        <a14:backgroundMark x1="48571" y1="99137" x2="49643" y2="99137"/>
                        <a14:backgroundMark x1="56071" y1="97410" x2="60000" y2="96691"/>
                        <a14:backgroundMark x1="55000" y1="93525" x2="52143" y2="94532"/>
                        <a14:backgroundMark x1="58571" y1="96978" x2="54286" y2="96978"/>
                        <a14:backgroundMark x1="53214" y1="92806" x2="54286" y2="94964"/>
                        <a14:backgroundMark x1="56071" y1="93525" x2="53929" y2="94964"/>
                        <a14:backgroundMark x1="55714" y1="98417" x2="55000" y2="96978"/>
                        <a14:backgroundMark x1="56786" y1="93094" x2="52500" y2="91367"/>
                        <a14:backgroundMark x1="53929" y1="92806" x2="55000" y2="90647"/>
                        <a14:backgroundMark x1="50357" y1="95540" x2="50357" y2="97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5584" y="2489138"/>
            <a:ext cx="1760117" cy="4368862"/>
          </a:xfrm>
          <a:prstGeom prst="rect">
            <a:avLst/>
          </a:prstGeom>
        </p:spPr>
      </p:pic>
      <p:sp>
        <p:nvSpPr>
          <p:cNvPr id="37" name="Frame 36"/>
          <p:cNvSpPr/>
          <p:nvPr/>
        </p:nvSpPr>
        <p:spPr>
          <a:xfrm>
            <a:off x="-382138" y="0"/>
            <a:ext cx="12574137" cy="6858000"/>
          </a:xfrm>
          <a:prstGeom prst="frame">
            <a:avLst>
              <a:gd name="adj1" fmla="val 5037"/>
            </a:avLst>
          </a:prstGeom>
          <a:gradFill>
            <a:gsLst>
              <a:gs pos="7000">
                <a:srgbClr val="FFFF00"/>
              </a:gs>
              <a:gs pos="46000">
                <a:srgbClr val="002060"/>
              </a:gs>
              <a:gs pos="65000">
                <a:srgbClr val="FFC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772" y="355897"/>
            <a:ext cx="1568870" cy="109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8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E686C6"/>
            </a:gs>
            <a:gs pos="23000">
              <a:schemeClr val="accent1">
                <a:lumMod val="45000"/>
                <a:lumOff val="5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-382138" y="0"/>
            <a:ext cx="12574137" cy="6858000"/>
          </a:xfrm>
          <a:prstGeom prst="frame">
            <a:avLst>
              <a:gd name="adj1" fmla="val 5037"/>
            </a:avLst>
          </a:prstGeom>
          <a:gradFill>
            <a:gsLst>
              <a:gs pos="7000">
                <a:srgbClr val="FFFF00"/>
              </a:gs>
              <a:gs pos="46000">
                <a:srgbClr val="002060"/>
              </a:gs>
              <a:gs pos="65000">
                <a:srgbClr val="FFC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760672" y="1046810"/>
            <a:ext cx="10288516" cy="1230891"/>
          </a:xfrm>
          <a:prstGeom prst="flowChartTerminator">
            <a:avLst/>
          </a:prstGeom>
          <a:solidFill>
            <a:srgbClr val="003399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ctr"/>
          <a:lstStyle/>
          <a:p>
            <a:pPr algn="ctr"/>
            <a:r>
              <a:rPr lang="en-US" sz="9600" dirty="0">
                <a:solidFill>
                  <a:srgbClr val="FFFF00"/>
                </a:solidFill>
                <a:latin typeface="Edwardian Script ITC" panose="030303020407070D0804" pitchFamily="66" charset="0"/>
              </a:rPr>
              <a:t>Learning Outcomes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9099" y="2786038"/>
            <a:ext cx="7905750" cy="795362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101870" tIns="50935" rIns="101870" bIns="50935" rtlCol="0">
            <a:spAutoFit/>
          </a:bodyPr>
          <a:lstStyle/>
          <a:p>
            <a:pPr algn="ctr"/>
            <a:r>
              <a:rPr lang="en-US" sz="4500" dirty="0">
                <a:solidFill>
                  <a:schemeClr val="tx1"/>
                </a:solidFill>
                <a:latin typeface="Britannic Bold" panose="020B0903060703020204" pitchFamily="34" charset="0"/>
              </a:rPr>
              <a:t>Students will be able to. . . .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1293" y="3969360"/>
            <a:ext cx="9448800" cy="17648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1870" tIns="50935" rIns="101870" bIns="50935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1.1.1 : Repeat words, after the teacher with proper  sounds and stress.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1.1.2 :  Say words with proper sounds and stress.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772" y="355897"/>
            <a:ext cx="1568870" cy="109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37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7030A0"/>
            </a:gs>
            <a:gs pos="23000">
              <a:schemeClr val="accent1">
                <a:lumMod val="45000"/>
                <a:lumOff val="5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FBE9694B-0489-45EB-9639-009B15A5A30C}"/>
              </a:ext>
            </a:extLst>
          </p:cNvPr>
          <p:cNvGrpSpPr/>
          <p:nvPr/>
        </p:nvGrpSpPr>
        <p:grpSpPr>
          <a:xfrm>
            <a:off x="746499" y="1066181"/>
            <a:ext cx="10512903" cy="2059288"/>
            <a:chOff x="1572352" y="2887700"/>
            <a:chExt cx="10388698" cy="2453171"/>
          </a:xfrm>
        </p:grpSpPr>
        <p:pic>
          <p:nvPicPr>
            <p:cNvPr id="37" name="Picture 7" descr="C:\Users\NAGPS\Downloads\Fruit\1.jpg">
              <a:extLst>
                <a:ext uri="{FF2B5EF4-FFF2-40B4-BE49-F238E27FC236}">
                  <a16:creationId xmlns="" xmlns:a16="http://schemas.microsoft.com/office/drawing/2014/main" id="{BF9B0C6B-152A-4F9A-AB5E-85C947EEE7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053297" y="2898127"/>
              <a:ext cx="1931630" cy="2414538"/>
            </a:xfrm>
            <a:prstGeom prst="rect">
              <a:avLst/>
            </a:prstGeom>
          </p:spPr>
        </p:pic>
        <p:pic>
          <p:nvPicPr>
            <p:cNvPr id="38" name="Picture 8" descr="C:\Users\NAGPS\Downloads\Fruit\7.jpg">
              <a:extLst>
                <a:ext uri="{FF2B5EF4-FFF2-40B4-BE49-F238E27FC236}">
                  <a16:creationId xmlns="" xmlns:a16="http://schemas.microsoft.com/office/drawing/2014/main" id="{727473DE-0368-4474-B526-680E3847E6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72352" y="2887700"/>
              <a:ext cx="2540431" cy="2414538"/>
            </a:xfrm>
            <a:prstGeom prst="rect">
              <a:avLst/>
            </a:prstGeom>
            <a:noFill/>
          </p:spPr>
        </p:pic>
        <p:pic>
          <p:nvPicPr>
            <p:cNvPr id="39" name="Picture 10" descr="C:\Users\NAGPS\Downloads\Fruit\15.jpg">
              <a:extLst>
                <a:ext uri="{FF2B5EF4-FFF2-40B4-BE49-F238E27FC236}">
                  <a16:creationId xmlns="" xmlns:a16="http://schemas.microsoft.com/office/drawing/2014/main" id="{5032A6D9-A869-4F2C-A3FE-ADD84888F5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9809" y="2898127"/>
              <a:ext cx="2470950" cy="2442744"/>
            </a:xfrm>
            <a:prstGeom prst="rect">
              <a:avLst/>
            </a:prstGeom>
            <a:noFill/>
          </p:spPr>
        </p:pic>
        <p:pic>
          <p:nvPicPr>
            <p:cNvPr id="40" name="Picture 11" descr="C:\Users\NAGPS\Downloads\Fruit\51-honey.jpg">
              <a:extLst>
                <a:ext uri="{FF2B5EF4-FFF2-40B4-BE49-F238E27FC236}">
                  <a16:creationId xmlns="" xmlns:a16="http://schemas.microsoft.com/office/drawing/2014/main" id="{173146F0-1F0A-4CC5-B9FD-F2D891D59F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1730" y="2898127"/>
              <a:ext cx="1853264" cy="2414538"/>
            </a:xfrm>
            <a:prstGeom prst="rect">
              <a:avLst/>
            </a:prstGeom>
            <a:noFill/>
          </p:spPr>
        </p:pic>
        <p:pic>
          <p:nvPicPr>
            <p:cNvPr id="41" name="Picture 9" descr="C:\Users\NAGPS\Downloads\Fruit\13.jpg">
              <a:extLst>
                <a:ext uri="{FF2B5EF4-FFF2-40B4-BE49-F238E27FC236}">
                  <a16:creationId xmlns="" xmlns:a16="http://schemas.microsoft.com/office/drawing/2014/main" id="{C3AD0E46-D898-4866-943F-C6A9B43276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3913" y="2887700"/>
              <a:ext cx="1897137" cy="2414538"/>
            </a:xfrm>
            <a:prstGeom prst="rect">
              <a:avLst/>
            </a:prstGeom>
            <a:noFill/>
          </p:spPr>
        </p:pic>
      </p:grp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037"/>
            </a:avLst>
          </a:prstGeom>
          <a:gradFill>
            <a:gsLst>
              <a:gs pos="7000">
                <a:srgbClr val="FFFF00"/>
              </a:gs>
              <a:gs pos="46000">
                <a:srgbClr val="002060"/>
              </a:gs>
              <a:gs pos="65000">
                <a:srgbClr val="FFC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200DCB9-EEEB-464F-A28F-CE9D0691354E}"/>
              </a:ext>
            </a:extLst>
          </p:cNvPr>
          <p:cNvSpPr txBox="1"/>
          <p:nvPr/>
        </p:nvSpPr>
        <p:spPr>
          <a:xfrm>
            <a:off x="359793" y="362060"/>
            <a:ext cx="11480624" cy="707886"/>
          </a:xfrm>
          <a:prstGeom prst="rect">
            <a:avLst/>
          </a:prstGeom>
          <a:solidFill>
            <a:srgbClr val="FF000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ritannic Bold" panose="020B0903060703020204" pitchFamily="34" charset="0"/>
                <a:cs typeface="Times New Roman" pitchFamily="18" charset="0"/>
              </a:rPr>
              <a:t>Look at the picture</a:t>
            </a:r>
            <a:endParaRPr lang="en-US" sz="2400" dirty="0">
              <a:latin typeface="Britannic Bold" panose="020B0903060703020204" pitchFamily="34" charset="0"/>
              <a:cs typeface="Times New Roman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13951EAA-6B5C-45EB-9B6E-AC4A42D0D0A6}"/>
              </a:ext>
            </a:extLst>
          </p:cNvPr>
          <p:cNvSpPr/>
          <p:nvPr/>
        </p:nvSpPr>
        <p:spPr>
          <a:xfrm>
            <a:off x="355688" y="5803227"/>
            <a:ext cx="11480624" cy="7184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870" tIns="50935" rIns="101870" bIns="50935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4000" dirty="0">
                <a:latin typeface="Britannic Bold" panose="020B0903060703020204" pitchFamily="34" charset="0"/>
              </a:rPr>
              <a:t> Which things can you see in this picture ?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B661497A-B1F8-4FE2-A298-C4FD6E597F28}"/>
              </a:ext>
            </a:extLst>
          </p:cNvPr>
          <p:cNvGrpSpPr/>
          <p:nvPr/>
        </p:nvGrpSpPr>
        <p:grpSpPr>
          <a:xfrm>
            <a:off x="746499" y="3101792"/>
            <a:ext cx="10581424" cy="2669621"/>
            <a:chOff x="1899542" y="1995281"/>
            <a:chExt cx="9491492" cy="2168466"/>
          </a:xfrm>
        </p:grpSpPr>
        <p:pic>
          <p:nvPicPr>
            <p:cNvPr id="31" name="Picture 1" descr="C:\Users\NAGPS\Downloads\Fruit\mortazabd_1308330590_1-tea1606b.jpg">
              <a:extLst>
                <a:ext uri="{FF2B5EF4-FFF2-40B4-BE49-F238E27FC236}">
                  <a16:creationId xmlns="" xmlns:a16="http://schemas.microsoft.com/office/drawing/2014/main" id="{080CB086-C587-456D-B3A6-70485EE02F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3506" y="2091356"/>
              <a:ext cx="1957528" cy="1970493"/>
            </a:xfrm>
            <a:prstGeom prst="rect">
              <a:avLst/>
            </a:prstGeom>
            <a:noFill/>
          </p:spPr>
        </p:pic>
        <p:pic>
          <p:nvPicPr>
            <p:cNvPr id="32" name="Picture 3" descr="C:\Users\NAGPS\Downloads\Fruit\pierna-de-pollo-asada-39762174.jpg">
              <a:extLst>
                <a:ext uri="{FF2B5EF4-FFF2-40B4-BE49-F238E27FC236}">
                  <a16:creationId xmlns="" xmlns:a16="http://schemas.microsoft.com/office/drawing/2014/main" id="{78AF4B2C-10AF-482F-8203-0B5023B257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542" y="2091356"/>
              <a:ext cx="2316201" cy="2072391"/>
            </a:xfrm>
            <a:prstGeom prst="rect">
              <a:avLst/>
            </a:prstGeom>
            <a:noFill/>
          </p:spPr>
        </p:pic>
        <p:pic>
          <p:nvPicPr>
            <p:cNvPr id="33" name="Picture 6" descr="C:\Users\NAGPS\Downloads\Fruit\yellow-daal-web.jpg">
              <a:extLst>
                <a:ext uri="{FF2B5EF4-FFF2-40B4-BE49-F238E27FC236}">
                  <a16:creationId xmlns="" xmlns:a16="http://schemas.microsoft.com/office/drawing/2014/main" id="{83B4BF52-6852-40BE-AE95-8E4B463D39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2935" y="2133600"/>
              <a:ext cx="2020083" cy="1946452"/>
            </a:xfrm>
            <a:prstGeom prst="rect">
              <a:avLst/>
            </a:prstGeom>
            <a:noFill/>
          </p:spPr>
        </p:pic>
        <p:pic>
          <p:nvPicPr>
            <p:cNvPr id="34" name="Picture 12" descr="C:\Users\NAGPS\Downloads\Fruit\image019.jpg">
              <a:extLst>
                <a:ext uri="{FF2B5EF4-FFF2-40B4-BE49-F238E27FC236}">
                  <a16:creationId xmlns="" xmlns:a16="http://schemas.microsoft.com/office/drawing/2014/main" id="{06DC1C48-C701-4526-86FD-6353C5185C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893018" y="2124074"/>
              <a:ext cx="1504077" cy="1946452"/>
            </a:xfrm>
            <a:prstGeom prst="rect">
              <a:avLst/>
            </a:prstGeom>
          </p:spPr>
        </p:pic>
        <p:pic>
          <p:nvPicPr>
            <p:cNvPr id="35" name="Picture 5" descr="C:\Users\NAGPS\Downloads\Fruit\(تعبيرية).jpg">
              <a:extLst>
                <a:ext uri="{FF2B5EF4-FFF2-40B4-BE49-F238E27FC236}">
                  <a16:creationId xmlns="" xmlns:a16="http://schemas.microsoft.com/office/drawing/2014/main" id="{41B81B98-F672-4F78-A56A-0D95A9680D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1986" y="1995281"/>
              <a:ext cx="1994988" cy="21684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772" y="355897"/>
            <a:ext cx="1568870" cy="109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13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FF0000"/>
            </a:gs>
            <a:gs pos="23000">
              <a:schemeClr val="accent1">
                <a:lumMod val="45000"/>
                <a:lumOff val="5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037"/>
            </a:avLst>
          </a:prstGeom>
          <a:gradFill>
            <a:gsLst>
              <a:gs pos="7000">
                <a:srgbClr val="FFFF00"/>
              </a:gs>
              <a:gs pos="46000">
                <a:srgbClr val="002060"/>
              </a:gs>
              <a:gs pos="65000">
                <a:srgbClr val="FFC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468" y="1371600"/>
            <a:ext cx="11470141" cy="1015663"/>
          </a:xfrm>
          <a:prstGeom prst="rect">
            <a:avLst/>
          </a:prstGeom>
          <a:solidFill>
            <a:srgbClr val="008000"/>
          </a:solidFill>
          <a:ln w="57150"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Britannic Bold" panose="020B0903060703020204" pitchFamily="34" charset="0"/>
                <a:cs typeface="Times New Roman" pitchFamily="18" charset="0"/>
              </a:rPr>
              <a:t>Today`s Lesson is</a:t>
            </a:r>
            <a:endParaRPr lang="en-US" sz="6000" dirty="0">
              <a:solidFill>
                <a:schemeClr val="bg1"/>
              </a:solidFill>
              <a:latin typeface="Britannic Bold" panose="020B0903060703020204" pitchFamily="34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03384" y="3429000"/>
            <a:ext cx="6385231" cy="1981200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FF00"/>
                </a:solidFill>
                <a:latin typeface="Elephant" panose="02020904090505020303" pitchFamily="18" charset="0"/>
                <a:cs typeface="Times New Roman" pitchFamily="18" charset="0"/>
              </a:rPr>
              <a:t>Food we need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772" y="355897"/>
            <a:ext cx="1568870" cy="109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08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5">
                <a:lumMod val="50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037"/>
            </a:avLst>
          </a:prstGeom>
          <a:gradFill>
            <a:gsLst>
              <a:gs pos="7000">
                <a:srgbClr val="FFFF00"/>
              </a:gs>
              <a:gs pos="46000">
                <a:srgbClr val="002060"/>
              </a:gs>
              <a:gs pos="65000">
                <a:srgbClr val="FFC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19" descr="C:\Users\NAGPS\Downloads\Fruit\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89947" l="5263" r="8985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08610" y="1854887"/>
            <a:ext cx="3048000" cy="2638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0" descr="C:\Users\NAGPS\Downloads\Fruit\4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53250" y="1657949"/>
            <a:ext cx="2486099" cy="2883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ight Arrow 5"/>
          <p:cNvSpPr/>
          <p:nvPr/>
        </p:nvSpPr>
        <p:spPr>
          <a:xfrm>
            <a:off x="3176739" y="2654987"/>
            <a:ext cx="1524000" cy="6096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37135" y="4937289"/>
            <a:ext cx="4457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banana</a:t>
            </a:r>
          </a:p>
        </p:txBody>
      </p:sp>
      <p:pic>
        <p:nvPicPr>
          <p:cNvPr id="8" name="Picture 7" descr="C:\Users\NAGPS\Downloads\Fruit\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76" b="94706" l="0" r="9697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9032936" y="1854887"/>
            <a:ext cx="2495775" cy="22098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7588305" y="2959787"/>
            <a:ext cx="1524000" cy="6096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772" y="355897"/>
            <a:ext cx="1568870" cy="109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01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FFFF00"/>
            </a:gs>
            <a:gs pos="23000">
              <a:schemeClr val="accent1">
                <a:lumMod val="45000"/>
                <a:lumOff val="5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037"/>
            </a:avLst>
          </a:prstGeom>
          <a:gradFill>
            <a:gsLst>
              <a:gs pos="10000">
                <a:srgbClr val="C00000"/>
              </a:gs>
              <a:gs pos="44000">
                <a:schemeClr val="accent1">
                  <a:lumMod val="45000"/>
                  <a:lumOff val="55000"/>
                </a:schemeClr>
              </a:gs>
              <a:gs pos="84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C:\Users\NAGPS\Downloads\Crow\duduchuabenh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5818" y="2776682"/>
            <a:ext cx="3771900" cy="2516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5" descr="C:\Users\NAGPS\Downloads\Fruit\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08" b="89063" l="3042" r="92776">
                        <a14:backgroundMark x1="46008" y1="95313" x2="46008" y2="9531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556859" y="3164612"/>
            <a:ext cx="2705100" cy="2433638"/>
          </a:xfrm>
          <a:prstGeom prst="rect">
            <a:avLst/>
          </a:prstGeom>
          <a:noFill/>
        </p:spPr>
      </p:pic>
      <p:pic>
        <p:nvPicPr>
          <p:cNvPr id="5" name="Picture 7" descr="C:\Users\NAGPS\Downloads\Fruit\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5768454" y="2481211"/>
            <a:ext cx="2667000" cy="30480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4436282" y="3700411"/>
            <a:ext cx="1524000" cy="609600"/>
          </a:xfrm>
          <a:prstGeom prst="rightArrow">
            <a:avLst/>
          </a:prstGeom>
          <a:solidFill>
            <a:srgbClr val="008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43174" y="690820"/>
            <a:ext cx="4381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papaya</a:t>
            </a:r>
          </a:p>
        </p:txBody>
      </p:sp>
      <p:sp>
        <p:nvSpPr>
          <p:cNvPr id="8" name="Right Arrow 7"/>
          <p:cNvSpPr/>
          <p:nvPr/>
        </p:nvSpPr>
        <p:spPr>
          <a:xfrm>
            <a:off x="8297839" y="3661335"/>
            <a:ext cx="1253888" cy="609600"/>
          </a:xfrm>
          <a:prstGeom prst="rightArrow">
            <a:avLst/>
          </a:prstGeom>
          <a:solidFill>
            <a:srgbClr val="008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149" y="426281"/>
            <a:ext cx="1568870" cy="109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94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121</Words>
  <Application>Microsoft Office PowerPoint</Application>
  <PresentationFormat>Widescreen</PresentationFormat>
  <Paragraphs>35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Algerian</vt:lpstr>
      <vt:lpstr>Arial</vt:lpstr>
      <vt:lpstr>Bodoni MT Black</vt:lpstr>
      <vt:lpstr>Britannic Bold</vt:lpstr>
      <vt:lpstr>Calibri</vt:lpstr>
      <vt:lpstr>Calibri Light</vt:lpstr>
      <vt:lpstr>Edwardian Script ITC</vt:lpstr>
      <vt:lpstr>Elephant</vt:lpstr>
      <vt:lpstr>Franklin Gothic Heavy</vt:lpstr>
      <vt:lpstr>Franklin Gothic Medium Cond</vt:lpstr>
      <vt:lpstr>NikoshBAN</vt:lpstr>
      <vt:lpstr>Times New Roman</vt:lpstr>
      <vt:lpstr>Wide Latin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47</cp:revision>
  <dcterms:created xsi:type="dcterms:W3CDTF">2021-04-26T15:19:03Z</dcterms:created>
  <dcterms:modified xsi:type="dcterms:W3CDTF">2021-11-15T04:55:15Z</dcterms:modified>
</cp:coreProperties>
</file>