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7" r:id="rId2"/>
    <p:sldId id="259" r:id="rId3"/>
    <p:sldId id="256" r:id="rId4"/>
    <p:sldId id="261" r:id="rId5"/>
    <p:sldId id="260" r:id="rId6"/>
    <p:sldId id="461" r:id="rId7"/>
    <p:sldId id="432" r:id="rId8"/>
    <p:sldId id="452" r:id="rId9"/>
    <p:sldId id="460" r:id="rId10"/>
    <p:sldId id="463" r:id="rId11"/>
    <p:sldId id="444" r:id="rId12"/>
    <p:sldId id="465" r:id="rId13"/>
    <p:sldId id="466" r:id="rId14"/>
    <p:sldId id="462" r:id="rId15"/>
    <p:sldId id="464" r:id="rId16"/>
    <p:sldId id="467" r:id="rId17"/>
    <p:sldId id="468" r:id="rId18"/>
    <p:sldId id="469" r:id="rId19"/>
    <p:sldId id="470" r:id="rId20"/>
    <p:sldId id="471" r:id="rId21"/>
    <p:sldId id="45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40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15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36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25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285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03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894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419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1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783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18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3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64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49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555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6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649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3.jpeg" /><Relationship Id="rId4" Type="http://schemas.openxmlformats.org/officeDocument/2006/relationships/image" Target="../media/image12.jpeg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6.jpeg" /><Relationship Id="rId4" Type="http://schemas.openxmlformats.org/officeDocument/2006/relationships/image" Target="../media/image18.jpeg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866" y="1321802"/>
            <a:ext cx="9144000" cy="42143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7F9C8C-0024-D048-B38B-358E3B579EF0}"/>
              </a:ext>
            </a:extLst>
          </p:cNvPr>
          <p:cNvSpPr txBox="1"/>
          <p:nvPr/>
        </p:nvSpPr>
        <p:spPr>
          <a:xfrm rot="10800000" flipV="1">
            <a:off x="1276866" y="295341"/>
            <a:ext cx="91440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  <a:latin typeface="NikoshBAN" pitchFamily="2" charset="0"/>
              </a:rPr>
              <a:t>স্বাগতম 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3838103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1214734E-A120-9847-9D50-70B6058E3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833" y="436636"/>
            <a:ext cx="9134333" cy="534389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B958927-6165-B54D-8FEF-CF3D7119A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239" y="436636"/>
            <a:ext cx="8986895" cy="6190972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B6FED71E-4825-9441-AD29-8EF4F939EC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09" y="864039"/>
            <a:ext cx="10324780" cy="5129922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BD636FBE-1CAC-744D-8462-DC86BB3E6F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99" y="39447"/>
            <a:ext cx="10459932" cy="69606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307C7E-2537-EE45-9A2D-28054586FBF8}"/>
              </a:ext>
            </a:extLst>
          </p:cNvPr>
          <p:cNvSpPr txBox="1"/>
          <p:nvPr/>
        </p:nvSpPr>
        <p:spPr>
          <a:xfrm rot="10800000" flipV="1">
            <a:off x="1441239" y="2434553"/>
            <a:ext cx="8040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NikoshBAN" pitchFamily="2" charset="0"/>
              </a:rPr>
              <a:t>বিভিন্ন ধর্মের মানুষ </a:t>
            </a:r>
            <a:endParaRPr lang="en-US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9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CAB101-5776-DC49-8F7A-6976F4289AF3}"/>
              </a:ext>
            </a:extLst>
          </p:cNvPr>
          <p:cNvSpPr txBox="1"/>
          <p:nvPr/>
        </p:nvSpPr>
        <p:spPr>
          <a:xfrm>
            <a:off x="5184074" y="251212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FF6DDE-1484-1A48-9FB6-B5BE607FD327}"/>
              </a:ext>
            </a:extLst>
          </p:cNvPr>
          <p:cNvSpPr txBox="1"/>
          <p:nvPr/>
        </p:nvSpPr>
        <p:spPr>
          <a:xfrm>
            <a:off x="393370" y="2252353"/>
            <a:ext cx="114052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 u="sng" dirty="0">
                <a:latin typeface="NikoshBAN" pitchFamily="2" charset="0"/>
              </a:rPr>
              <a:t>আমরা এই যে বিভিন্ন </a:t>
            </a:r>
            <a:r>
              <a:rPr lang="en-GB" sz="4000" b="1" u="sng" dirty="0">
                <a:solidFill>
                  <a:srgbClr val="FF0000"/>
                </a:solidFill>
                <a:latin typeface="NikoshBAN" pitchFamily="2" charset="0"/>
              </a:rPr>
              <a:t>ধর্মের</a:t>
            </a:r>
            <a:r>
              <a:rPr lang="en-GB" sz="4000" b="1" u="sng" dirty="0">
                <a:latin typeface="NikoshBAN" pitchFamily="2" charset="0"/>
              </a:rPr>
              <a:t>,বিভিন্ন </a:t>
            </a:r>
            <a:r>
              <a:rPr lang="en-GB" sz="4000" b="1" u="sng" dirty="0">
                <a:solidFill>
                  <a:srgbClr val="FFFF00"/>
                </a:solidFill>
                <a:latin typeface="NikoshBAN" pitchFamily="2" charset="0"/>
              </a:rPr>
              <a:t>পোশাকের</a:t>
            </a:r>
            <a:r>
              <a:rPr lang="en-GB" sz="4000" b="1" u="sng" dirty="0">
                <a:latin typeface="NikoshBAN" pitchFamily="2" charset="0"/>
              </a:rPr>
              <a:t> বিভিন্ন </a:t>
            </a:r>
            <a:r>
              <a:rPr lang="en-GB" sz="4000" b="1" u="sng" dirty="0">
                <a:solidFill>
                  <a:srgbClr val="00B050"/>
                </a:solidFill>
                <a:latin typeface="NikoshBAN" pitchFamily="2" charset="0"/>
              </a:rPr>
              <a:t>ভাষার</a:t>
            </a:r>
            <a:r>
              <a:rPr lang="en-GB" sz="4000" b="1" u="sng" dirty="0">
                <a:latin typeface="NikoshBAN" pitchFamily="2" charset="0"/>
              </a:rPr>
              <a:t> এবং বিভিন্ন </a:t>
            </a:r>
            <a:r>
              <a:rPr lang="en-GB" sz="4000" b="1" u="sng" dirty="0">
                <a:solidFill>
                  <a:srgbClr val="00B0F0"/>
                </a:solidFill>
                <a:latin typeface="NikoshBAN" pitchFamily="2" charset="0"/>
              </a:rPr>
              <a:t>পেশার</a:t>
            </a:r>
            <a:r>
              <a:rPr lang="en-GB" sz="4000" b="1" u="sng" dirty="0">
                <a:latin typeface="NikoshBAN" pitchFamily="2" charset="0"/>
              </a:rPr>
              <a:t> মানুষ দেখলাম এর সব গুলো এক সাথে মিলে মিশে </a:t>
            </a:r>
            <a:r>
              <a:rPr lang="en-GB" sz="4000" b="1" u="sng" dirty="0">
                <a:solidFill>
                  <a:srgbClr val="FFC000"/>
                </a:solidFill>
                <a:latin typeface="NikoshBAN" pitchFamily="2" charset="0"/>
              </a:rPr>
              <a:t>বৈচিত্র‍্যের</a:t>
            </a:r>
            <a:r>
              <a:rPr lang="en-GB" sz="4000" b="1" u="sng" dirty="0">
                <a:latin typeface="NikoshBAN" pitchFamily="2" charset="0"/>
              </a:rPr>
              <a:t> সৃষ্টি করেছে।অর্থাৎ বিভিন্ন ধরনের মানুষের সহাবস্থানকে বৈচিত্র্য বলা।এই বৈচিত্র্য আমাদের ভাষা,খাওয়া দাওয়া,পোশাক এবং ধর্ম অর্থাৎ সংস্কৃতিকে </a:t>
            </a:r>
            <a:r>
              <a:rPr lang="en-GB" sz="4000" b="1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</a:rPr>
              <a:t>সমৃদ্ধ</a:t>
            </a:r>
            <a:r>
              <a:rPr lang="en-GB" sz="4000" b="1" u="sng" dirty="0">
                <a:latin typeface="NikoshBAN" pitchFamily="2" charset="0"/>
              </a:rPr>
              <a:t> করেছে।</a:t>
            </a:r>
            <a:endParaRPr lang="en-US" sz="4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7E8F97-BFB7-644B-9BAD-721B69F4F469}"/>
              </a:ext>
            </a:extLst>
          </p:cNvPr>
          <p:cNvSpPr txBox="1"/>
          <p:nvPr/>
        </p:nvSpPr>
        <p:spPr>
          <a:xfrm>
            <a:off x="619497" y="1214566"/>
            <a:ext cx="8065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 u="sng" dirty="0">
                <a:solidFill>
                  <a:srgbClr val="FF0000"/>
                </a:solidFill>
                <a:latin typeface="NikoshBAN" pitchFamily="2" charset="0"/>
              </a:rPr>
              <a:t>বৈচিত্র্য  কি?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425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48B9D6-8A47-B94F-AFF5-66570C8553CA}"/>
              </a:ext>
            </a:extLst>
          </p:cNvPr>
          <p:cNvSpPr txBox="1"/>
          <p:nvPr/>
        </p:nvSpPr>
        <p:spPr>
          <a:xfrm rot="10800000" flipV="1">
            <a:off x="2387435" y="107032"/>
            <a:ext cx="6307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NikoshBAN" pitchFamily="2" charset="0"/>
              </a:rPr>
              <a:t>পাঠ্যবই এর ৮-৯ পাতা বের কর</a:t>
            </a:r>
            <a:endParaRPr lang="en-US" sz="480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5DC49CE-B624-164B-8B93-5F48C4945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284" y="938031"/>
            <a:ext cx="4178510" cy="530948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920675C-6AC4-5246-B99A-67A9E0F64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22" y="828848"/>
            <a:ext cx="4092905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42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F36FAB-C4DC-0F44-A426-15E6F8EB073B}"/>
              </a:ext>
            </a:extLst>
          </p:cNvPr>
          <p:cNvSpPr txBox="1"/>
          <p:nvPr/>
        </p:nvSpPr>
        <p:spPr>
          <a:xfrm rot="10800000" flipV="1">
            <a:off x="371102" y="102440"/>
            <a:ext cx="11306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NikoshBAN" pitchFamily="2" charset="0"/>
              </a:rPr>
              <a:t>ক</a:t>
            </a:r>
            <a:r>
              <a:rPr lang="en-GB" sz="4800" b="1" dirty="0">
                <a:latin typeface="NikoshBAN" pitchFamily="2" charset="0"/>
              </a:rPr>
              <a:t> এসো বলি.........</a:t>
            </a:r>
          </a:p>
          <a:p>
            <a:pPr algn="ctr"/>
            <a:r>
              <a:rPr lang="en-GB" sz="4800" b="1" dirty="0">
                <a:latin typeface="NikoshBAN" pitchFamily="2" charset="0"/>
              </a:rPr>
              <a:t>এখন আমরা চিন্তা করে বলব বিদ্যালয়ে বা শ্রেণিকক্ষে কি কি চাহিদার শিক্ষার্থী থাকতে পারে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2223A-5E02-4548-A0FA-C2CC6144361C}"/>
              </a:ext>
            </a:extLst>
          </p:cNvPr>
          <p:cNvSpPr txBox="1"/>
          <p:nvPr/>
        </p:nvSpPr>
        <p:spPr>
          <a:xfrm rot="10800000" flipV="1">
            <a:off x="371102" y="2944452"/>
            <a:ext cx="11306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NikoshBAN" pitchFamily="2" charset="0"/>
              </a:rPr>
              <a:t>তোমাদের উত্তর মিলিয়ে নাও,</a:t>
            </a:r>
            <a:r>
              <a:rPr lang="en-GB" sz="4800" b="1" dirty="0">
                <a:solidFill>
                  <a:srgbClr val="FF0000"/>
                </a:solidFill>
                <a:latin typeface="NikoshBAN" pitchFamily="2" charset="0"/>
              </a:rPr>
              <a:t>দৃষ্টি</a:t>
            </a:r>
            <a:r>
              <a:rPr lang="en-GB" sz="4800" b="1" dirty="0">
                <a:latin typeface="NikoshBAN" pitchFamily="2" charset="0"/>
              </a:rPr>
              <a:t> প্রতিবন্ধী, </a:t>
            </a:r>
            <a:r>
              <a:rPr lang="en-GB" sz="4800" b="1" dirty="0">
                <a:solidFill>
                  <a:srgbClr val="FFFF00"/>
                </a:solidFill>
                <a:latin typeface="NikoshBAN" pitchFamily="2" charset="0"/>
              </a:rPr>
              <a:t>শ্রবণ</a:t>
            </a:r>
            <a:r>
              <a:rPr lang="en-GB" sz="4800" b="1" dirty="0">
                <a:latin typeface="NikoshBAN" pitchFamily="2" charset="0"/>
              </a:rPr>
              <a:t> প্রতিবন্ধী, </a:t>
            </a:r>
            <a:r>
              <a:rPr lang="en-GB" sz="4800" b="1" dirty="0">
                <a:solidFill>
                  <a:srgbClr val="00B050"/>
                </a:solidFill>
                <a:latin typeface="NikoshBAN" pitchFamily="2" charset="0"/>
              </a:rPr>
              <a:t>বুদ্ধি</a:t>
            </a:r>
            <a:r>
              <a:rPr lang="en-GB" sz="4800" b="1" dirty="0">
                <a:latin typeface="NikoshBAN" pitchFamily="2" charset="0"/>
              </a:rPr>
              <a:t> প্রতিবন্ধী, এবং </a:t>
            </a:r>
            <a:r>
              <a:rPr lang="en-GB" sz="4800" b="1" dirty="0">
                <a:solidFill>
                  <a:srgbClr val="00B0F0"/>
                </a:solidFill>
                <a:latin typeface="NikoshBAN" pitchFamily="2" charset="0"/>
              </a:rPr>
              <a:t>শারীরিক</a:t>
            </a:r>
            <a:r>
              <a:rPr lang="en-GB" sz="4800" b="1" dirty="0">
                <a:latin typeface="NikoshBAN" pitchFamily="2" charset="0"/>
              </a:rPr>
              <a:t> ভাবে অক্ষম শিক্ষার্থী। </a:t>
            </a:r>
          </a:p>
        </p:txBody>
      </p:sp>
    </p:spTree>
    <p:extLst>
      <p:ext uri="{BB962C8B-B14F-4D97-AF65-F5344CB8AC3E}">
        <p14:creationId xmlns:p14="http://schemas.microsoft.com/office/powerpoint/2010/main" val="2582316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765EA5-573C-9E49-B338-17185460DE69}"/>
              </a:ext>
            </a:extLst>
          </p:cNvPr>
          <p:cNvSpPr txBox="1"/>
          <p:nvPr/>
        </p:nvSpPr>
        <p:spPr>
          <a:xfrm rot="10800000" flipV="1">
            <a:off x="2449286" y="1220344"/>
            <a:ext cx="6307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FF00"/>
                </a:solidFill>
                <a:latin typeface="NikoshBAN" pitchFamily="2" charset="0"/>
              </a:rPr>
              <a:t>এসো আরো কিছু ছবি দেখি</a:t>
            </a:r>
            <a:endParaRPr lang="en-US" sz="48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73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9AB677F-BDFD-3B44-969D-453F4F049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39" y="191851"/>
            <a:ext cx="5952505" cy="6220453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7F875F9-5E74-5E47-A512-D83CE87B1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93" y="695753"/>
            <a:ext cx="9493724" cy="485725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5F965A8-F12B-2E4A-B497-2F28CC796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40" y="695753"/>
            <a:ext cx="8687747" cy="521264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A2F1B45-ACA3-BF4C-898F-D609B3194F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40" y="866661"/>
            <a:ext cx="9125631" cy="51246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053682-3723-1B44-9F2D-3979E3F16F3D}"/>
              </a:ext>
            </a:extLst>
          </p:cNvPr>
          <p:cNvSpPr txBox="1"/>
          <p:nvPr/>
        </p:nvSpPr>
        <p:spPr>
          <a:xfrm rot="10800000" flipV="1">
            <a:off x="2449286" y="1225692"/>
            <a:ext cx="721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NikoshBAN" pitchFamily="2" charset="0"/>
              </a:rPr>
              <a:t>বিশেষ চাহিদা সম্পন্ন শিশুদের ছবি</a:t>
            </a:r>
            <a:endParaRPr lang="en-US" sz="4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65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3130BB-D559-7948-A2B7-5279AB63590D}"/>
              </a:ext>
            </a:extLst>
          </p:cNvPr>
          <p:cNvSpPr txBox="1"/>
          <p:nvPr/>
        </p:nvSpPr>
        <p:spPr>
          <a:xfrm rot="10800000" flipV="1">
            <a:off x="-111331" y="226568"/>
            <a:ext cx="120311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NikoshBAN" pitchFamily="2" charset="0"/>
              </a:rPr>
              <a:t>খ</a:t>
            </a:r>
            <a:r>
              <a:rPr lang="en-GB" sz="4800" b="1" dirty="0">
                <a:latin typeface="NikoshBAN" pitchFamily="2" charset="0"/>
              </a:rPr>
              <a:t> এসো লিখি.........</a:t>
            </a:r>
          </a:p>
          <a:p>
            <a:pPr algn="ctr"/>
            <a:r>
              <a:rPr lang="en-GB" sz="4800" b="1" dirty="0">
                <a:latin typeface="NikoshBAN" pitchFamily="2" charset="0"/>
              </a:rPr>
              <a:t>শ্রণিতে শিক্ষার্থীদের কি কি ধরনের সমস্যা হতে পারে এবং আমরা কীভাবে সহায়তা দিতে পারি তা জোড়ায় আলোচনা করে নিচের মত ছকে লিখব।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416009F-F904-0249-85F7-9E6F50394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013533"/>
              </p:ext>
            </p:extLst>
          </p:nvPr>
        </p:nvGraphicFramePr>
        <p:xfrm>
          <a:off x="352549" y="3429000"/>
          <a:ext cx="11486902" cy="2849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3451">
                  <a:extLst>
                    <a:ext uri="{9D8B030D-6E8A-4147-A177-3AD203B41FA5}">
                      <a16:colId xmlns:a16="http://schemas.microsoft.com/office/drawing/2014/main" val="686452380"/>
                    </a:ext>
                  </a:extLst>
                </a:gridCol>
                <a:gridCol w="5743451">
                  <a:extLst>
                    <a:ext uri="{9D8B030D-6E8A-4147-A177-3AD203B41FA5}">
                      <a16:colId xmlns:a16="http://schemas.microsoft.com/office/drawing/2014/main" val="665879845"/>
                    </a:ext>
                  </a:extLst>
                </a:gridCol>
              </a:tblGrid>
              <a:tr h="949886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rgbClr val="FFFF00"/>
                          </a:solidFill>
                          <a:latin typeface="NikoshBAN" pitchFamily="2" charset="0"/>
                        </a:rPr>
                        <a:t>সমস্যা</a:t>
                      </a:r>
                      <a:endParaRPr lang="en-US" sz="400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rgbClr val="FFFF00"/>
                          </a:solidFill>
                          <a:latin typeface="NikoshBAN" pitchFamily="2" charset="0"/>
                        </a:rPr>
                        <a:t>আমরা কীভাবে সহায্য করতে পারি</a:t>
                      </a:r>
                      <a:endParaRPr lang="en-US" sz="400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435588"/>
                  </a:ext>
                </a:extLst>
              </a:tr>
              <a:tr h="9498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625104"/>
                  </a:ext>
                </a:extLst>
              </a:tr>
              <a:tr h="9498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171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430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299EF8E4-D08B-A147-B239-2847F6E6A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089607"/>
              </p:ext>
            </p:extLst>
          </p:nvPr>
        </p:nvGraphicFramePr>
        <p:xfrm>
          <a:off x="476250" y="1524000"/>
          <a:ext cx="11486902" cy="5110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3451">
                  <a:extLst>
                    <a:ext uri="{9D8B030D-6E8A-4147-A177-3AD203B41FA5}">
                      <a16:colId xmlns:a16="http://schemas.microsoft.com/office/drawing/2014/main" val="686452380"/>
                    </a:ext>
                  </a:extLst>
                </a:gridCol>
                <a:gridCol w="5743451">
                  <a:extLst>
                    <a:ext uri="{9D8B030D-6E8A-4147-A177-3AD203B41FA5}">
                      <a16:colId xmlns:a16="http://schemas.microsoft.com/office/drawing/2014/main" val="665879845"/>
                    </a:ext>
                  </a:extLst>
                </a:gridCol>
              </a:tblGrid>
              <a:tr h="949886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rgbClr val="00B050"/>
                          </a:solidFill>
                          <a:latin typeface="NikoshBAN" pitchFamily="2" charset="0"/>
                        </a:rPr>
                        <a:t>সমস্যা</a:t>
                      </a:r>
                      <a:endParaRPr lang="en-US" sz="400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rgbClr val="00B050"/>
                          </a:solidFill>
                          <a:latin typeface="NikoshBAN" pitchFamily="2" charset="0"/>
                        </a:rPr>
                        <a:t>আমরা কীভাবে সহায্য করতে পারি</a:t>
                      </a:r>
                      <a:endParaRPr lang="en-US" sz="400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435588"/>
                  </a:ext>
                </a:extLst>
              </a:tr>
              <a:tr h="949886"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rgbClr val="00B0F0"/>
                          </a:solidFill>
                          <a:latin typeface="NikoshBAN" pitchFamily="2" charset="0"/>
                        </a:rPr>
                        <a:t>১।চলা ফেরার সমস্যা</a:t>
                      </a:r>
                      <a:endParaRPr lang="en-US" sz="400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rgbClr val="00B0F0"/>
                          </a:solidFill>
                          <a:latin typeface="NikoshBAN" pitchFamily="2" charset="0"/>
                        </a:rPr>
                        <a:t>চলতে সাহায্য করব।</a:t>
                      </a:r>
                      <a:endParaRPr lang="en-US" sz="400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625104"/>
                  </a:ext>
                </a:extLst>
              </a:tr>
              <a:tr h="949886"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NikoshBAN" pitchFamily="2" charset="0"/>
                        </a:rPr>
                        <a:t>২।দেখার সমস্যা</a:t>
                      </a:r>
                      <a:r>
                        <a:rPr lang="en-GB" sz="4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</a:rPr>
                        <a:t> </a:t>
                      </a:r>
                      <a:endParaRPr lang="en-US" sz="400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NikoshBAN" pitchFamily="2" charset="0"/>
                        </a:rPr>
                        <a:t>সামনের সারিতে বসতে দেব।</a:t>
                      </a:r>
                      <a:endParaRPr lang="en-US" sz="400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171903"/>
                  </a:ext>
                </a:extLst>
              </a:tr>
              <a:tr h="949886"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rgbClr val="FF0000"/>
                          </a:solidFill>
                          <a:latin typeface="NikoshBAN" pitchFamily="2" charset="0"/>
                        </a:rPr>
                        <a:t>৩।শোনার সমস্যা</a:t>
                      </a:r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rgbClr val="FF0000"/>
                          </a:solidFill>
                          <a:latin typeface="NikoshBAN" pitchFamily="2" charset="0"/>
                        </a:rPr>
                        <a:t>শুনতে  সাহায্য করব,প্রয়োজন হলে বার বার বলে দিব।</a:t>
                      </a:r>
                      <a:endParaRPr lang="en-U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413961"/>
                  </a:ext>
                </a:extLst>
              </a:tr>
              <a:tr h="949886"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rgbClr val="7030A0"/>
                          </a:solidFill>
                          <a:latin typeface="NikoshBAN" pitchFamily="2" charset="0"/>
                        </a:rPr>
                        <a:t>৪।বোঝার সমস্যা</a:t>
                      </a:r>
                      <a:endParaRPr lang="en-US" sz="400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rgbClr val="7030A0"/>
                          </a:solidFill>
                          <a:latin typeface="NikoshBAN" pitchFamily="2" charset="0"/>
                        </a:rPr>
                        <a:t>হলে বুঝতে সাহায্য করব। </a:t>
                      </a:r>
                      <a:endParaRPr lang="en-US" sz="400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85875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B0B57C6-EB34-AA49-A1D9-1D8C7315E7DD}"/>
              </a:ext>
            </a:extLst>
          </p:cNvPr>
          <p:cNvSpPr txBox="1"/>
          <p:nvPr/>
        </p:nvSpPr>
        <p:spPr>
          <a:xfrm>
            <a:off x="2371973" y="508061"/>
            <a:ext cx="61046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FFFF00"/>
                </a:solidFill>
                <a:latin typeface="NikoshBAN" pitchFamily="2" charset="0"/>
              </a:rPr>
              <a:t>উত্তর মিলিয়ে নিই.........</a:t>
            </a:r>
            <a:endParaRPr lang="en-US" sz="40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39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A39474-5526-6A43-A68E-F022C283ED8C}"/>
              </a:ext>
            </a:extLst>
          </p:cNvPr>
          <p:cNvSpPr txBox="1"/>
          <p:nvPr/>
        </p:nvSpPr>
        <p:spPr>
          <a:xfrm rot="10800000" flipV="1">
            <a:off x="343889" y="922840"/>
            <a:ext cx="11306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NikoshBAN" pitchFamily="2" charset="0"/>
              </a:rPr>
              <a:t>আমাদের বিদ্যালয়ের শিক্ষার্থী  ও আশেপাশের  বিশেষ চাহিদার ব্যাক্তিদের সাহায্য করব এবং </a:t>
            </a:r>
            <a:r>
              <a:rPr lang="en-GB" sz="4800" b="1" dirty="0">
                <a:solidFill>
                  <a:srgbClr val="FF0000"/>
                </a:solidFill>
                <a:latin typeface="NikoshBAN" pitchFamily="2" charset="0"/>
              </a:rPr>
              <a:t>দৃষ্টি</a:t>
            </a:r>
            <a:r>
              <a:rPr lang="en-GB" sz="4800" b="1" dirty="0">
                <a:latin typeface="NikoshBAN" pitchFamily="2" charset="0"/>
              </a:rPr>
              <a:t> প্রতিবন্ধী, </a:t>
            </a:r>
            <a:r>
              <a:rPr lang="en-GB" sz="4800" b="1" dirty="0">
                <a:solidFill>
                  <a:srgbClr val="FFFF00"/>
                </a:solidFill>
                <a:latin typeface="NikoshBAN" pitchFamily="2" charset="0"/>
              </a:rPr>
              <a:t>শ্রবণ</a:t>
            </a:r>
            <a:r>
              <a:rPr lang="en-GB" sz="4800" b="1" dirty="0">
                <a:latin typeface="NikoshBAN" pitchFamily="2" charset="0"/>
              </a:rPr>
              <a:t> প্রতিবন্ধী, </a:t>
            </a:r>
            <a:r>
              <a:rPr lang="en-GB" sz="4800" b="1" dirty="0">
                <a:solidFill>
                  <a:srgbClr val="FF0000"/>
                </a:solidFill>
                <a:latin typeface="NikoshBAN" pitchFamily="2" charset="0"/>
              </a:rPr>
              <a:t>বুদ্ধি</a:t>
            </a:r>
            <a:r>
              <a:rPr lang="en-GB" sz="4800" b="1" dirty="0">
                <a:latin typeface="NikoshBAN" pitchFamily="2" charset="0"/>
              </a:rPr>
              <a:t> প্রতিবন্ধী, এবং </a:t>
            </a:r>
            <a:r>
              <a:rPr lang="en-GB" sz="4800" b="1" dirty="0">
                <a:solidFill>
                  <a:srgbClr val="00B0F0"/>
                </a:solidFill>
                <a:latin typeface="NikoshBAN" pitchFamily="2" charset="0"/>
              </a:rPr>
              <a:t>শারীরিক</a:t>
            </a:r>
            <a:r>
              <a:rPr lang="en-GB" sz="4800" b="1" dirty="0">
                <a:latin typeface="NikoshBAN" pitchFamily="2" charset="0"/>
              </a:rPr>
              <a:t> ভাবে অক্ষম শিক্ষার্থী মনে কষ্ট পায় এমন ব্যবহার করব না।প্তাদের জীবনকে কীভাবে সহজ করা যায় তা নিয়ে চিন্তা করব।রয়োজনে তাদের পাশে থাকব।</a:t>
            </a:r>
          </a:p>
        </p:txBody>
      </p:sp>
    </p:spTree>
    <p:extLst>
      <p:ext uri="{BB962C8B-B14F-4D97-AF65-F5344CB8AC3E}">
        <p14:creationId xmlns:p14="http://schemas.microsoft.com/office/powerpoint/2010/main" val="2198213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5B6F9D-28EA-0146-A803-645505DF6F24}"/>
              </a:ext>
            </a:extLst>
          </p:cNvPr>
          <p:cNvSpPr txBox="1"/>
          <p:nvPr/>
        </p:nvSpPr>
        <p:spPr>
          <a:xfrm rot="10800000" flipV="1">
            <a:off x="2097355" y="413708"/>
            <a:ext cx="7997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B050"/>
                </a:solidFill>
                <a:latin typeface="NikoshBAN" pitchFamily="2" charset="0"/>
              </a:rPr>
              <a:t>মুখে মুখে বলি....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306A1A-7BD3-5F44-9088-A557A2E26D61}"/>
              </a:ext>
            </a:extLst>
          </p:cNvPr>
          <p:cNvSpPr txBox="1"/>
          <p:nvPr/>
        </p:nvSpPr>
        <p:spPr>
          <a:xfrm>
            <a:off x="2001487" y="1575888"/>
            <a:ext cx="99765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NikoshBAN" pitchFamily="2" charset="0"/>
              </a:rPr>
              <a:t>১।আমাদের বিদ্যালয়ের দুই ধরনের বিশেষ চাহিদার নাম বল।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290041-0E37-8248-AD4E-89958828A9BD}"/>
              </a:ext>
            </a:extLst>
          </p:cNvPr>
          <p:cNvSpPr txBox="1"/>
          <p:nvPr/>
        </p:nvSpPr>
        <p:spPr>
          <a:xfrm>
            <a:off x="1973034" y="2733799"/>
            <a:ext cx="8405505" cy="707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0B0F0"/>
                </a:solidFill>
                <a:latin typeface="NikoshBAN" pitchFamily="2" charset="0"/>
              </a:rPr>
              <a:t>২।শ্রবণ প্রতিবন্ধীদের কি সমস্যা হয়?</a:t>
            </a:r>
            <a:endParaRPr lang="en-US" sz="400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D91B37-8265-2C4B-88A2-75B618E3C9D6}"/>
              </a:ext>
            </a:extLst>
          </p:cNvPr>
          <p:cNvSpPr txBox="1"/>
          <p:nvPr/>
        </p:nvSpPr>
        <p:spPr>
          <a:xfrm>
            <a:off x="2001487" y="4314220"/>
            <a:ext cx="81890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FFFF00"/>
                </a:solidFill>
                <a:latin typeface="NikoshBAN" pitchFamily="2" charset="0"/>
              </a:rPr>
              <a:t>৩।আমাদের দেশে পালিত দুটি ধর্মের নাম বল।</a:t>
            </a:r>
            <a:endParaRPr lang="en-US" sz="40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00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9600" b="1" dirty="0">
                <a:solidFill>
                  <a:srgbClr val="00B050"/>
                </a:solidFill>
                <a:latin typeface="NikoshBAN" pitchFamily="2" charset="0"/>
              </a:rPr>
              <a:t>পরিচিতি </a:t>
            </a:r>
            <a:endParaRPr lang="en-US" sz="11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875" y="1690688"/>
            <a:ext cx="5465125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21600" b="1" dirty="0">
                <a:solidFill>
                  <a:srgbClr val="FF0000"/>
                </a:solidFill>
                <a:latin typeface="NikoshBAN" pitchFamily="2" charset="0"/>
              </a:rPr>
              <a:t>মোঃশাখাওয়াৎ হোসেন</a:t>
            </a:r>
          </a:p>
          <a:p>
            <a:pPr marL="0" indent="0">
              <a:buNone/>
            </a:pPr>
            <a:r>
              <a:rPr lang="en-GB" sz="16000" b="1" dirty="0">
                <a:solidFill>
                  <a:srgbClr val="00B0F0"/>
                </a:solidFill>
                <a:latin typeface="NikoshBAN" pitchFamily="2" charset="0"/>
              </a:rPr>
              <a:t>সহকারী শিক্ষক</a:t>
            </a:r>
          </a:p>
          <a:p>
            <a:pPr marL="0" indent="0">
              <a:buNone/>
            </a:pPr>
            <a:r>
              <a:rPr lang="en-GB" sz="16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</a:rPr>
              <a:t>বড়গাংনী সরকারি প্রাথমিক বিদ্যালয়,আলমডাঙ্গা,চুয়াডাঙ্গা।</a:t>
            </a:r>
            <a:endParaRPr lang="en-US" sz="16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4862" y="1690687"/>
            <a:ext cx="4875211" cy="487785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000" b="1" dirty="0">
                <a:solidFill>
                  <a:srgbClr val="FFFF00"/>
                </a:solidFill>
                <a:latin typeface="NikoshBAN" pitchFamily="2" charset="0"/>
              </a:rPr>
              <a:t>শ্রেণিঃ৪র্থ</a:t>
            </a:r>
          </a:p>
          <a:p>
            <a:pPr marL="0" indent="0">
              <a:buNone/>
            </a:pPr>
            <a:r>
              <a:rPr lang="en-GB" sz="11000" b="1" dirty="0">
                <a:solidFill>
                  <a:srgbClr val="FFFF00"/>
                </a:solidFill>
                <a:latin typeface="NikoshBAN" pitchFamily="2" charset="0"/>
              </a:rPr>
              <a:t>বিষয়ঃবাংলাদেশ ও বিশ্ব পরিচয় </a:t>
            </a:r>
          </a:p>
          <a:p>
            <a:pPr marL="0" indent="0">
              <a:buNone/>
            </a:pPr>
            <a:r>
              <a:rPr lang="en-GB" sz="11000" b="1" dirty="0">
                <a:solidFill>
                  <a:srgbClr val="FFFF00"/>
                </a:solidFill>
                <a:latin typeface="NikoshBAN" pitchFamily="2" charset="0"/>
              </a:rPr>
              <a:t>অধ্যায়ঃ২</a:t>
            </a:r>
          </a:p>
          <a:p>
            <a:pPr marL="0" indent="0">
              <a:buNone/>
            </a:pPr>
            <a:r>
              <a:rPr lang="en-GB" sz="11000" b="1" dirty="0">
                <a:solidFill>
                  <a:srgbClr val="FFFF00"/>
                </a:solidFill>
                <a:latin typeface="NikoshBAN" pitchFamily="2" charset="0"/>
              </a:rPr>
              <a:t>পাঠ শিরোনামঃসমাজে পরস্পরের সহযোগিতা </a:t>
            </a:r>
          </a:p>
          <a:p>
            <a:pPr marL="0" indent="0">
              <a:buNone/>
            </a:pPr>
            <a:r>
              <a:rPr lang="en-GB" sz="11000" b="1" dirty="0">
                <a:solidFill>
                  <a:srgbClr val="FFFF00"/>
                </a:solidFill>
                <a:latin typeface="NikoshBAN" pitchFamily="2" charset="0"/>
              </a:rPr>
              <a:t>পাঠঃপাঠ ২ –সামাজিক বিভিন্নতা ও বিশেষ চাহিদা সম্পন্ন শিশু,পৃষ্ঠা ৮ ও ৯</a:t>
            </a:r>
          </a:p>
          <a:p>
            <a:pPr marL="0" indent="0">
              <a:buNone/>
            </a:pPr>
            <a:r>
              <a:rPr lang="en-GB" sz="11000" b="1" dirty="0">
                <a:solidFill>
                  <a:srgbClr val="FFFF00"/>
                </a:solidFill>
                <a:latin typeface="NikoshBAN" pitchFamily="2" charset="0"/>
              </a:rPr>
              <a:t> সময়ঃ</a:t>
            </a:r>
          </a:p>
          <a:p>
            <a:pPr marL="0" indent="0">
              <a:buNone/>
            </a:pPr>
            <a:r>
              <a:rPr lang="en-GB" sz="11000" b="1" dirty="0">
                <a:solidFill>
                  <a:srgbClr val="FFFF00"/>
                </a:solidFill>
                <a:latin typeface="NikoshBAN" pitchFamily="2" charset="0"/>
              </a:rPr>
              <a:t>তারিখঃ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06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81A6F4-FD53-4941-AD05-F86B8259BD6A}"/>
              </a:ext>
            </a:extLst>
          </p:cNvPr>
          <p:cNvSpPr txBox="1"/>
          <p:nvPr/>
        </p:nvSpPr>
        <p:spPr>
          <a:xfrm rot="10800000" flipV="1">
            <a:off x="2097355" y="413708"/>
            <a:ext cx="7997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NikoshBAN" pitchFamily="2" charset="0"/>
              </a:rPr>
              <a:t>বাড়ির কাজ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F7958C-EB2F-DD46-9E3F-1A3A4166F61C}"/>
              </a:ext>
            </a:extLst>
          </p:cNvPr>
          <p:cNvSpPr txBox="1"/>
          <p:nvPr/>
        </p:nvSpPr>
        <p:spPr>
          <a:xfrm>
            <a:off x="853539" y="1892630"/>
            <a:ext cx="108238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rgbClr val="00B0F0"/>
                </a:solidFill>
                <a:latin typeface="NikoshBAN" pitchFamily="2" charset="0"/>
              </a:rPr>
              <a:t>তোমার শ্রেণিতে বা আশেপাশের বিশেষ চাহিদার কোন শিক্ষার্থী বা ব্যাক্তি থাকলে তার কি কি সমস্যা আছে তা তার সাথে কথা বলে লিখে আনবে।</a:t>
            </a:r>
            <a:endParaRPr lang="en-US" sz="48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27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5F6FE80-B632-224C-9F88-A1AEAA5C13E7}"/>
              </a:ext>
            </a:extLst>
          </p:cNvPr>
          <p:cNvSpPr txBox="1"/>
          <p:nvPr/>
        </p:nvSpPr>
        <p:spPr>
          <a:xfrm>
            <a:off x="3661248" y="5665623"/>
            <a:ext cx="461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B050"/>
                </a:solidFill>
                <a:latin typeface="NikoshBAN" pitchFamily="2" charset="0"/>
              </a:rPr>
              <a:t>সবাইকে ধন্যবাদ </a:t>
            </a:r>
            <a:endParaRPr lang="en-US" sz="480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FC53C52-3687-394D-A90C-79CAA9E6C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030" y="154428"/>
            <a:ext cx="7993940" cy="530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92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7C79B2-E6BA-774F-94FF-9329F3DBF8D1}"/>
              </a:ext>
            </a:extLst>
          </p:cNvPr>
          <p:cNvSpPr txBox="1"/>
          <p:nvPr/>
        </p:nvSpPr>
        <p:spPr>
          <a:xfrm>
            <a:off x="4784766" y="86593"/>
            <a:ext cx="360218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 b="1" dirty="0">
                <a:solidFill>
                  <a:srgbClr val="FF0000"/>
                </a:solidFill>
                <a:latin typeface="NikoshBAN" pitchFamily="2" charset="0"/>
              </a:rPr>
              <a:t>শিখনফলঃ</a:t>
            </a:r>
          </a:p>
          <a:p>
            <a:pPr algn="l"/>
            <a:endParaRPr lang="en-GB" sz="4800" b="1" dirty="0">
              <a:solidFill>
                <a:srgbClr val="FF0000"/>
              </a:solidFill>
              <a:latin typeface="NikoshBAN" pitchFamily="2" charset="0"/>
            </a:endParaRPr>
          </a:p>
          <a:p>
            <a:pPr algn="l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8965FC-D7B2-2B47-881B-2F212F84F11A}"/>
              </a:ext>
            </a:extLst>
          </p:cNvPr>
          <p:cNvSpPr txBox="1"/>
          <p:nvPr/>
        </p:nvSpPr>
        <p:spPr>
          <a:xfrm>
            <a:off x="306779" y="783022"/>
            <a:ext cx="120015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4400" b="1" dirty="0">
                <a:solidFill>
                  <a:srgbClr val="FFFF00"/>
                </a:solidFill>
                <a:latin typeface="NikoshBAN" pitchFamily="2" charset="0"/>
              </a:rPr>
              <a:t>২.২.১ বিশেষ চাহিদা সম্পন্ন শিশু ও ব্যাক্তি বলতে কাদের বোঝানো হয়েছে বলতে পারবে</a:t>
            </a:r>
          </a:p>
          <a:p>
            <a:pPr algn="l"/>
            <a:r>
              <a:rPr lang="en-GB" sz="4400" b="1" dirty="0">
                <a:solidFill>
                  <a:srgbClr val="FFFF00"/>
                </a:solidFill>
                <a:latin typeface="NikoshBAN" pitchFamily="2" charset="0"/>
              </a:rPr>
              <a:t>২.২.২ শ্রেনিতে, বাড়িতে ও আশপাশের বিশেষ চাহিদা সম্পন্ন শিক্ষার্থীদের ও ব্যক্তিদের চাহিদা চিহ্নিত করতে পারবে।</a:t>
            </a:r>
          </a:p>
          <a:p>
            <a:pPr algn="l"/>
            <a:r>
              <a:rPr lang="en-GB" sz="4400" b="1" dirty="0">
                <a:solidFill>
                  <a:srgbClr val="FFFF00"/>
                </a:solidFill>
                <a:latin typeface="NikoshBAN" pitchFamily="2" charset="0"/>
              </a:rPr>
              <a:t>২.২.৩ বিশেষ চাহিদা সম্পন্ন শিশু </a:t>
            </a:r>
          </a:p>
          <a:p>
            <a:pPr algn="l"/>
            <a:r>
              <a:rPr lang="en-GB" sz="4400" b="1" dirty="0">
                <a:solidFill>
                  <a:srgbClr val="FFFF00"/>
                </a:solidFill>
                <a:latin typeface="NikoshBAN" pitchFamily="2" charset="0"/>
              </a:rPr>
              <a:t>এবং ব্যাক্তির চাহিদা অনুযায়ী সাহায্য সহযোগিতা করবে।(যেমন যে শিক্ষার্থীদের দেখতে সমস্যা তাদের সামনের সারিতে বসতে দেবে,</a:t>
            </a:r>
          </a:p>
          <a:p>
            <a:pPr algn="l"/>
            <a:r>
              <a:rPr lang="en-GB" sz="4400" b="1" dirty="0">
                <a:solidFill>
                  <a:srgbClr val="FFFF00"/>
                </a:solidFill>
                <a:latin typeface="NikoshBAN" pitchFamily="2" charset="0"/>
              </a:rPr>
              <a:t>যে শিক্ষার্থীর পাঠ বুঝতে অসুবিধা হচ্ছে তাদের সহযোগিতা করবে।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625877-F641-6A4E-8D6A-60A525110339}"/>
              </a:ext>
            </a:extLst>
          </p:cNvPr>
          <p:cNvSpPr txBox="1"/>
          <p:nvPr/>
        </p:nvSpPr>
        <p:spPr>
          <a:xfrm>
            <a:off x="3287363" y="2218224"/>
            <a:ext cx="6104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800" b="1" dirty="0">
              <a:solidFill>
                <a:srgbClr val="FF0000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750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9F0A50-6F91-9C49-8D1F-404B3A97ED9A}"/>
              </a:ext>
            </a:extLst>
          </p:cNvPr>
          <p:cNvSpPr txBox="1"/>
          <p:nvPr/>
        </p:nvSpPr>
        <p:spPr>
          <a:xfrm>
            <a:off x="5184074" y="251212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BCC023-D31A-7D44-A7C3-51F28FDE60FD}"/>
              </a:ext>
            </a:extLst>
          </p:cNvPr>
          <p:cNvSpPr txBox="1"/>
          <p:nvPr/>
        </p:nvSpPr>
        <p:spPr>
          <a:xfrm rot="10800000" flipV="1">
            <a:off x="2449286" y="1220344"/>
            <a:ext cx="6307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NikoshBAN" pitchFamily="2" charset="0"/>
              </a:rPr>
              <a:t>এসো কিছু ছবি দেখি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1951068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BACD0D2-37A6-CA42-BC6D-885D50C84A4D}"/>
              </a:ext>
            </a:extLst>
          </p:cNvPr>
          <p:cNvSpPr txBox="1"/>
          <p:nvPr/>
        </p:nvSpPr>
        <p:spPr>
          <a:xfrm rot="10800000" flipV="1">
            <a:off x="3129643" y="5455227"/>
            <a:ext cx="4972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  <a:latin typeface="NikoshBAN" pitchFamily="2" charset="0"/>
              </a:rPr>
              <a:t>বিভিন্ন পেশার মানুষের ছবি </a:t>
            </a:r>
            <a:endParaRPr lang="en-US" sz="440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7F93975-1D2B-0F4F-9D4E-3A6662042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235" y="586325"/>
            <a:ext cx="8255530" cy="472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58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7F5D4B9-05FB-EC4D-837A-B322DAD6F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02" y="648935"/>
            <a:ext cx="8470014" cy="47565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FE7085-F84D-F84F-BCCB-823207538588}"/>
              </a:ext>
            </a:extLst>
          </p:cNvPr>
          <p:cNvSpPr txBox="1"/>
          <p:nvPr/>
        </p:nvSpPr>
        <p:spPr>
          <a:xfrm rot="10800000" flipV="1">
            <a:off x="3129643" y="5455227"/>
            <a:ext cx="4972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  <a:latin typeface="NikoshBAN" pitchFamily="2" charset="0"/>
              </a:rPr>
              <a:t>বিশেষ চাহিদা সম্পন্ন শিশু  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785928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39C69F-A97D-BF41-84CC-817585848B25}"/>
              </a:ext>
            </a:extLst>
          </p:cNvPr>
          <p:cNvSpPr txBox="1"/>
          <p:nvPr/>
        </p:nvSpPr>
        <p:spPr>
          <a:xfrm>
            <a:off x="2490601" y="692728"/>
            <a:ext cx="69354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B050"/>
                </a:solidFill>
                <a:latin typeface="NikoshBAN" pitchFamily="2" charset="0"/>
              </a:rPr>
              <a:t>আজকের পাঠ</a:t>
            </a:r>
          </a:p>
          <a:p>
            <a:pPr algn="ctr"/>
            <a:r>
              <a:rPr lang="en-GB" sz="6000" b="1" u="sng" dirty="0">
                <a:solidFill>
                  <a:srgbClr val="FFFF00"/>
                </a:solidFill>
                <a:latin typeface="NikoshBAN" pitchFamily="2" charset="0"/>
              </a:rPr>
              <a:t>সামাজিক বিভিন্নতা ও বিশেষ চাহিদা সম্পন্ন শিশু </a:t>
            </a:r>
            <a:r>
              <a:rPr lang="en-GB" sz="6000" b="1" u="sng" dirty="0">
                <a:latin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9112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9F0A50-6F91-9C49-8D1F-404B3A97ED9A}"/>
              </a:ext>
            </a:extLst>
          </p:cNvPr>
          <p:cNvSpPr txBox="1"/>
          <p:nvPr/>
        </p:nvSpPr>
        <p:spPr>
          <a:xfrm>
            <a:off x="5184074" y="251212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B99281-1B83-414E-97CC-8857AED09987}"/>
              </a:ext>
            </a:extLst>
          </p:cNvPr>
          <p:cNvSpPr txBox="1"/>
          <p:nvPr/>
        </p:nvSpPr>
        <p:spPr>
          <a:xfrm>
            <a:off x="5184074" y="251212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BCC023-D31A-7D44-A7C3-51F28FDE60FD}"/>
              </a:ext>
            </a:extLst>
          </p:cNvPr>
          <p:cNvSpPr txBox="1"/>
          <p:nvPr/>
        </p:nvSpPr>
        <p:spPr>
          <a:xfrm rot="10800000" flipV="1">
            <a:off x="2449286" y="1073839"/>
            <a:ext cx="8040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NikoshBAN" pitchFamily="2" charset="0"/>
              </a:rPr>
              <a:t>এসো আরো কিছু  ছবি দেখি</a:t>
            </a:r>
            <a:endParaRPr lang="en-US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85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802CC667-FBD7-6C4A-8800-749D7C6A6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405" y="665890"/>
            <a:ext cx="9144837" cy="60854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41C96F-DC97-0446-977C-B8EB151A6D89}"/>
              </a:ext>
            </a:extLst>
          </p:cNvPr>
          <p:cNvSpPr txBox="1"/>
          <p:nvPr/>
        </p:nvSpPr>
        <p:spPr>
          <a:xfrm>
            <a:off x="1427916" y="3039633"/>
            <a:ext cx="8065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u="sng" dirty="0">
                <a:latin typeface="NikoshBAN" pitchFamily="2" charset="0"/>
              </a:rPr>
              <a:t>বিভিন্ন ধরনের পোশাক </a:t>
            </a:r>
            <a:endParaRPr lang="en-US" sz="54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614ED8C-446E-8546-9E1F-B64B5F8FA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916" y="810486"/>
            <a:ext cx="9555664" cy="538162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03E01DC-28A3-5846-B1D3-5713A850D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15" y="514658"/>
            <a:ext cx="10249569" cy="638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54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Celestial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shakhawat041086@gmail.com</dc:creator>
  <cp:lastModifiedBy>MD.SHAKHAWAT HOSSAIN</cp:lastModifiedBy>
  <cp:revision>25</cp:revision>
  <dcterms:created xsi:type="dcterms:W3CDTF">2021-03-23T09:15:04Z</dcterms:created>
  <dcterms:modified xsi:type="dcterms:W3CDTF">2021-11-16T14:03:45Z</dcterms:modified>
</cp:coreProperties>
</file>