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87" r:id="rId3"/>
    <p:sldId id="259" r:id="rId4"/>
    <p:sldId id="260" r:id="rId5"/>
    <p:sldId id="258" r:id="rId6"/>
    <p:sldId id="261" r:id="rId7"/>
    <p:sldId id="267" r:id="rId8"/>
    <p:sldId id="262" r:id="rId9"/>
    <p:sldId id="274" r:id="rId10"/>
    <p:sldId id="279" r:id="rId11"/>
    <p:sldId id="271" r:id="rId12"/>
    <p:sldId id="275" r:id="rId13"/>
    <p:sldId id="264" r:id="rId14"/>
    <p:sldId id="265" r:id="rId15"/>
    <p:sldId id="270" r:id="rId16"/>
    <p:sldId id="263" r:id="rId17"/>
    <p:sldId id="280" r:id="rId18"/>
    <p:sldId id="266" r:id="rId19"/>
    <p:sldId id="268" r:id="rId20"/>
    <p:sldId id="272" r:id="rId21"/>
    <p:sldId id="276" r:id="rId22"/>
    <p:sldId id="277" r:id="rId23"/>
    <p:sldId id="269" r:id="rId24"/>
    <p:sldId id="278" r:id="rId25"/>
    <p:sldId id="28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6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8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4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2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EC7CA8-1330-477D-9683-79ECDFD73FE3}" type="datetimeFigureOut">
              <a:rPr lang="en-US" smtClean="0"/>
              <a:t>02-Nov-21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0D7E31-D854-4F3A-8B8A-7D9C8EDAE8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gradFill>
            <a:gsLst>
              <a:gs pos="0">
                <a:srgbClr val="0099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/>
            <a:stretch>
              <a:fillRect/>
            </a:stretch>
          </a:blipFill>
          <a:ln w="2222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92904" y="5857462"/>
            <a:ext cx="11848105" cy="805978"/>
            <a:chOff x="180869" y="5799907"/>
            <a:chExt cx="11848105" cy="8723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3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6537" y="777922"/>
            <a:ext cx="8079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413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1910F0-471A-4944-B84F-C55071C5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7" y="1100340"/>
            <a:ext cx="6750422" cy="402352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98404D-0E7E-4E0B-805D-10CBE80264C4}"/>
              </a:ext>
            </a:extLst>
          </p:cNvPr>
          <p:cNvSpPr txBox="1"/>
          <p:nvPr/>
        </p:nvSpPr>
        <p:spPr>
          <a:xfrm>
            <a:off x="5151741" y="5318383"/>
            <a:ext cx="142235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C5A4E8-63F3-4C7E-89B8-AA657C573F52}"/>
              </a:ext>
            </a:extLst>
          </p:cNvPr>
          <p:cNvSpPr txBox="1"/>
          <p:nvPr/>
        </p:nvSpPr>
        <p:spPr>
          <a:xfrm>
            <a:off x="3915811" y="5318383"/>
            <a:ext cx="3894214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কি খাবার খায়?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5B8EAE-5043-498C-AF43-2EF591CB2E2C}"/>
              </a:ext>
            </a:extLst>
          </p:cNvPr>
          <p:cNvSpPr txBox="1"/>
          <p:nvPr/>
        </p:nvSpPr>
        <p:spPr>
          <a:xfrm>
            <a:off x="4004624" y="5302663"/>
            <a:ext cx="4230851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খাবার খায় না। 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850B57-0E38-4708-8C85-EA7C6EF4FD34}"/>
              </a:ext>
            </a:extLst>
          </p:cNvPr>
          <p:cNvSpPr txBox="1"/>
          <p:nvPr/>
        </p:nvSpPr>
        <p:spPr>
          <a:xfrm>
            <a:off x="2487707" y="5310523"/>
            <a:ext cx="726468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নিজের খাবার নিজেই তৈরি করে। 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03124A-E9B7-4260-978E-20BB11735D44}"/>
              </a:ext>
            </a:extLst>
          </p:cNvPr>
          <p:cNvSpPr txBox="1"/>
          <p:nvPr/>
        </p:nvSpPr>
        <p:spPr>
          <a:xfrm>
            <a:off x="4368067" y="322827"/>
            <a:ext cx="3309690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 কী দেখছো? </a:t>
            </a:r>
            <a:endParaRPr kumimoji="0" lang="en-US" sz="4103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74811" y="173423"/>
            <a:ext cx="820270" cy="765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21825"/>
          <a:stretch/>
        </p:blipFill>
        <p:spPr>
          <a:xfrm>
            <a:off x="11201398" y="173423"/>
            <a:ext cx="820270" cy="7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2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F85B09-E3D3-4674-8ADB-E0E619B01CBB}"/>
              </a:ext>
            </a:extLst>
          </p:cNvPr>
          <p:cNvSpPr txBox="1"/>
          <p:nvPr/>
        </p:nvSpPr>
        <p:spPr>
          <a:xfrm>
            <a:off x="2030747" y="4718037"/>
            <a:ext cx="835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ঁচ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থাকার জন্য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089EF5-0F9E-463B-A291-6A6952E4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49" y="1492087"/>
            <a:ext cx="5365377" cy="28647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714470" y="311327"/>
            <a:ext cx="2755010" cy="819570"/>
            <a:chOff x="4889604" y="353870"/>
            <a:chExt cx="2755010" cy="819570"/>
          </a:xfrm>
        </p:grpSpPr>
        <p:sp>
          <p:nvSpPr>
            <p:cNvPr id="9" name="Rectangle: Diagonal Corners Rounded 1">
              <a:extLst>
                <a:ext uri="{FF2B5EF4-FFF2-40B4-BE49-F238E27FC236}">
                  <a16:creationId xmlns="" xmlns:a16="http://schemas.microsoft.com/office/drawing/2014/main" id="{9D2AC9BE-7FCA-4DED-8AF6-67EB5AD5143B}"/>
                </a:ext>
              </a:extLst>
            </p:cNvPr>
            <p:cNvSpPr/>
            <p:nvPr/>
          </p:nvSpPr>
          <p:spPr>
            <a:xfrm>
              <a:off x="4889604" y="353870"/>
              <a:ext cx="2755010" cy="819570"/>
            </a:xfrm>
            <a:prstGeom prst="round2DiagRect">
              <a:avLst>
                <a:gd name="adj1" fmla="val 31952"/>
                <a:gd name="adj2" fmla="val 28670"/>
              </a:avLst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1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4889604" y="492118"/>
              <a:ext cx="2755010" cy="6678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একক কাজ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60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3C496A3-4BC6-46C3-B7BD-93722AFFE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9" y="1156448"/>
            <a:ext cx="5975785" cy="375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BC339F-7A98-4A75-83EC-2CC014F27FCC}"/>
              </a:ext>
            </a:extLst>
          </p:cNvPr>
          <p:cNvSpPr txBox="1"/>
          <p:nvPr/>
        </p:nvSpPr>
        <p:spPr>
          <a:xfrm>
            <a:off x="1117796" y="5068553"/>
            <a:ext cx="993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যে জায়গায় জন্মে এবং প্রাণী যে বিশেষ জায়গায় বাস করে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পারি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9F218A-006C-43D9-8E14-EA7873AA26B0}"/>
              </a:ext>
            </a:extLst>
          </p:cNvPr>
          <p:cNvSpPr txBox="1"/>
          <p:nvPr/>
        </p:nvSpPr>
        <p:spPr>
          <a:xfrm>
            <a:off x="3581470" y="350160"/>
            <a:ext cx="490174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োথায়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BB8A35-3D3B-4A77-BE8B-7D47F215F174}"/>
              </a:ext>
            </a:extLst>
          </p:cNvPr>
          <p:cNvSpPr txBox="1"/>
          <p:nvPr/>
        </p:nvSpPr>
        <p:spPr>
          <a:xfrm>
            <a:off x="4097914" y="350160"/>
            <a:ext cx="3473335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োথায়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জন্মে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137E89-22F2-4A98-A59F-54468A5D8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58" y="1095328"/>
            <a:ext cx="4766571" cy="3811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8216" y="5068552"/>
            <a:ext cx="203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আবাসস্থল।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4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6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1A00E4-82BE-4106-BCC4-ED84B8F9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63" y="958852"/>
            <a:ext cx="3381786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28B0C45-E072-492F-8832-80C69BFA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52" y="3249789"/>
            <a:ext cx="333347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439E32D-9C5B-473F-B0E3-7BD773A1F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8" b="12297"/>
          <a:stretch/>
        </p:blipFill>
        <p:spPr>
          <a:xfrm>
            <a:off x="7991297" y="958852"/>
            <a:ext cx="3389537" cy="202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8352D1B-A354-4638-AA49-BE3CBCEB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27" y="3252737"/>
            <a:ext cx="3404225" cy="2235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14D34A-CF4F-42BA-9CDC-95F8DE8B9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6" y="958852"/>
            <a:ext cx="3229599" cy="202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38BB0A-F53C-45AE-856D-D73EEDF5D319}"/>
              </a:ext>
            </a:extLst>
          </p:cNvPr>
          <p:cNvSpPr txBox="1"/>
          <p:nvPr/>
        </p:nvSpPr>
        <p:spPr>
          <a:xfrm>
            <a:off x="3125453" y="196101"/>
            <a:ext cx="601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 ভালো করে লক্ষ্য কর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D07032-51AF-4DD5-AAEA-1EF95CA85111}"/>
              </a:ext>
            </a:extLst>
          </p:cNvPr>
          <p:cNvSpPr txBox="1"/>
          <p:nvPr/>
        </p:nvSpPr>
        <p:spPr>
          <a:xfrm>
            <a:off x="992811" y="5654795"/>
            <a:ext cx="1062290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ঝড়,বৃষ্টি এবং বন্য প্রাণীর হাত থেকে রক্ষা পেতে আমাদের কী প্রয়োজন?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0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D19D8A-BD9B-4F1E-9949-DD538F73A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84" y="603462"/>
            <a:ext cx="3321423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400851-109B-459C-A049-FB10B6F96CF5}"/>
              </a:ext>
            </a:extLst>
          </p:cNvPr>
          <p:cNvSpPr txBox="1"/>
          <p:nvPr/>
        </p:nvSpPr>
        <p:spPr>
          <a:xfrm>
            <a:off x="5142825" y="3900380"/>
            <a:ext cx="224700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আশ্রয়স্থল 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8027CF-D22A-49DC-8934-AF46A790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8" y="603462"/>
            <a:ext cx="3550024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AB34C2-269F-4D06-A769-6BC9B6676271}"/>
              </a:ext>
            </a:extLst>
          </p:cNvPr>
          <p:cNvSpPr txBox="1"/>
          <p:nvPr/>
        </p:nvSpPr>
        <p:spPr>
          <a:xfrm>
            <a:off x="631181" y="4637551"/>
            <a:ext cx="10753996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 প্রাণীর আক্রমন এবং বিরূপ আবহাওয়া যেমনঃ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ঝড়-বাদল থেকে রক্ষা পাওয়ার জন্য প্রাণীর আশ্রয়স্থল প্রয়োজন।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35EC3F-590A-4383-9608-4B6B3B689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9" y="603462"/>
            <a:ext cx="3711387" cy="312142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6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D97627-17FF-47DF-9F74-6D4633ABEBB2}"/>
              </a:ext>
            </a:extLst>
          </p:cNvPr>
          <p:cNvSpPr txBox="1"/>
          <p:nvPr/>
        </p:nvSpPr>
        <p:spPr>
          <a:xfrm>
            <a:off x="1491729" y="4840780"/>
            <a:ext cx="9495926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9" marR="0" lvl="0" indent="-609619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 ও আশ্রয়স্থল </a:t>
            </a:r>
            <a:r>
              <a:rPr kumimoji="0" lang="en-US" sz="451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সম্পর্কে</a:t>
            </a:r>
            <a:r>
              <a:rPr kumimoji="0" lang="en-US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51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সংক্ষেপে</a:t>
            </a:r>
            <a:r>
              <a:rPr kumimoji="0" lang="en-US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51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লেখ। </a:t>
            </a:r>
            <a:endParaRPr kumimoji="0" lang="en-US" sz="451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4612326" y="643577"/>
            <a:ext cx="3071849" cy="819570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জোড়ায় </a:t>
            </a:r>
            <a:r>
              <a:rPr kumimoji="0" lang="bn-IN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2108" y="1882953"/>
            <a:ext cx="7824741" cy="2538021"/>
            <a:chOff x="2192108" y="1882953"/>
            <a:chExt cx="7824741" cy="253802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B6A8D00-5B37-4940-965A-018F5239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" r="-1655" b="13544"/>
            <a:stretch/>
          </p:blipFill>
          <p:spPr>
            <a:xfrm>
              <a:off x="2192108" y="1882953"/>
              <a:ext cx="7824741" cy="25380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1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885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126F841-CF02-470B-B56E-7D8864A51E17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74" y="1882953"/>
              <a:ext cx="0" cy="25380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9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844DBBC-72BC-4903-B565-AC5BDE399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1" y="1389919"/>
            <a:ext cx="4537180" cy="35790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8178EA-074B-466C-AEDC-DED2D8E26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72" y="1389919"/>
            <a:ext cx="4537180" cy="3579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4F6678-5D0C-4819-B42E-D61752D05A75}"/>
              </a:ext>
            </a:extLst>
          </p:cNvPr>
          <p:cNvSpPr txBox="1"/>
          <p:nvPr/>
        </p:nvSpPr>
        <p:spPr>
          <a:xfrm>
            <a:off x="3964374" y="379540"/>
            <a:ext cx="4300768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0B10BD-EDF5-4086-9498-8EC8E2F0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3" y="1225204"/>
            <a:ext cx="5695334" cy="3743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3325511" y="5255643"/>
            <a:ext cx="5275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জীবের পানি প্রয়োজন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1767713" y="5255643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উদ্ভিদের খাদ্য তৈরিতে পানি প্রয়োজন ।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5D1CE9-C3DA-494D-A4D6-FFB9F2093845}"/>
              </a:ext>
            </a:extLst>
          </p:cNvPr>
          <p:cNvSpPr txBox="1"/>
          <p:nvPr/>
        </p:nvSpPr>
        <p:spPr>
          <a:xfrm>
            <a:off x="1864522" y="5265267"/>
            <a:ext cx="81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 পরিপাকের জন্য জীবের পানি প্রয়োজন।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4118C2-ACCC-4A77-AC75-F1E26A1706F3}"/>
              </a:ext>
            </a:extLst>
          </p:cNvPr>
          <p:cNvSpPr txBox="1"/>
          <p:nvPr/>
        </p:nvSpPr>
        <p:spPr>
          <a:xfrm>
            <a:off x="3736652" y="5255642"/>
            <a:ext cx="486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উদ্ভিদের পানি প্রয়োজন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কেন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5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BF5A0C-84AA-43EE-AC92-F64563A7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2" y="1220789"/>
            <a:ext cx="3672026" cy="295910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5CE16-CD06-4F1E-A7DD-E9D86C4D2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02" y="1220789"/>
            <a:ext cx="3628290" cy="2980074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229002" y="288844"/>
            <a:ext cx="383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লক্ষ্য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4613650" y="4758779"/>
            <a:ext cx="306307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পানিতে বাস করে। </a:t>
            </a:r>
            <a:endParaRPr kumimoji="0" lang="en-US" sz="384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6E6EF6-7EC0-4161-8345-D43E5C7B7418}"/>
              </a:ext>
            </a:extLst>
          </p:cNvPr>
          <p:cNvSpPr txBox="1"/>
          <p:nvPr/>
        </p:nvSpPr>
        <p:spPr>
          <a:xfrm>
            <a:off x="2429770" y="4758779"/>
            <a:ext cx="75414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ও প্রাণী </a:t>
            </a:r>
            <a:r>
              <a:rPr kumimoji="0" lang="en-US" sz="384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বাস করে</a:t>
            </a:r>
            <a:r>
              <a:rPr kumimoji="0" lang="en-US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bn-IN" sz="384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84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1B6029-9BC7-4EC2-B217-0E7FFF2ED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86" y="1220790"/>
            <a:ext cx="3725185" cy="298007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7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5DDF07-4B46-4A12-9C35-70F01C290054}"/>
              </a:ext>
            </a:extLst>
          </p:cNvPr>
          <p:cNvSpPr txBox="1"/>
          <p:nvPr/>
        </p:nvSpPr>
        <p:spPr>
          <a:xfrm>
            <a:off x="3261015" y="714177"/>
            <a:ext cx="582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 থেকে আমরা কী পা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DFFD88-0FC5-4D9D-80F3-8C16DD0C3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88" y="1689406"/>
            <a:ext cx="5562507" cy="395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Arrow: Curved Down 22">
            <a:extLst>
              <a:ext uri="{FF2B5EF4-FFF2-40B4-BE49-F238E27FC236}">
                <a16:creationId xmlns="" xmlns:a16="http://schemas.microsoft.com/office/drawing/2014/main" id="{2AE6CDD9-866C-4702-B004-E04B84EA2AB6}"/>
              </a:ext>
            </a:extLst>
          </p:cNvPr>
          <p:cNvSpPr/>
          <p:nvPr/>
        </p:nvSpPr>
        <p:spPr>
          <a:xfrm rot="3396319">
            <a:off x="6900850" y="3194511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="" xmlns:a16="http://schemas.microsoft.com/office/drawing/2014/main" id="{9F0EC659-B12D-422C-97E3-E0FEFAB656FA}"/>
              </a:ext>
            </a:extLst>
          </p:cNvPr>
          <p:cNvSpPr/>
          <p:nvPr/>
        </p:nvSpPr>
        <p:spPr>
          <a:xfrm rot="15155469">
            <a:off x="5954153" y="3785709"/>
            <a:ext cx="1075018" cy="325097"/>
          </a:xfrm>
          <a:prstGeom prst="curvedDownArrow">
            <a:avLst>
              <a:gd name="adj1" fmla="val 25000"/>
              <a:gd name="adj2" fmla="val 38725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Curved Up 24">
            <a:extLst>
              <a:ext uri="{FF2B5EF4-FFF2-40B4-BE49-F238E27FC236}">
                <a16:creationId xmlns="" xmlns:a16="http://schemas.microsoft.com/office/drawing/2014/main" id="{F1C3F0AA-FA93-434D-AB93-2D7C848852CF}"/>
              </a:ext>
            </a:extLst>
          </p:cNvPr>
          <p:cNvSpPr/>
          <p:nvPr/>
        </p:nvSpPr>
        <p:spPr>
          <a:xfrm rot="17976113">
            <a:off x="5306254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Curved Up 25">
            <a:extLst>
              <a:ext uri="{FF2B5EF4-FFF2-40B4-BE49-F238E27FC236}">
                <a16:creationId xmlns="" xmlns:a16="http://schemas.microsoft.com/office/drawing/2014/main" id="{E094A8EC-2172-44BF-A71E-88729538AD30}"/>
              </a:ext>
            </a:extLst>
          </p:cNvPr>
          <p:cNvSpPr/>
          <p:nvPr/>
        </p:nvSpPr>
        <p:spPr>
          <a:xfrm rot="2882551">
            <a:off x="3912151" y="3718364"/>
            <a:ext cx="1262988" cy="35385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6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6116D3-2273-4E83-964F-BE4F88A28B0F}"/>
              </a:ext>
            </a:extLst>
          </p:cNvPr>
          <p:cNvSpPr txBox="1"/>
          <p:nvPr/>
        </p:nvSpPr>
        <p:spPr>
          <a:xfrm>
            <a:off x="499781" y="544745"/>
            <a:ext cx="532633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বায়ু থেকে কী গ্রহণ করে এবং কী ত্যাগ করে?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3F5FD44-2299-4BE3-BE50-50547E033935}"/>
              </a:ext>
            </a:extLst>
          </p:cNvPr>
          <p:cNvGrpSpPr/>
          <p:nvPr/>
        </p:nvGrpSpPr>
        <p:grpSpPr>
          <a:xfrm>
            <a:off x="6080770" y="821578"/>
            <a:ext cx="5326332" cy="5663154"/>
            <a:chOff x="2426486" y="842768"/>
            <a:chExt cx="5199082" cy="560266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A9B68D7-8BD9-47CB-8B18-FA8D2AA5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23" y="859227"/>
              <a:ext cx="4387245" cy="556974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214F58E4-D823-4784-9AB5-9DEAD85088C9}"/>
                </a:ext>
              </a:extLst>
            </p:cNvPr>
            <p:cNvSpPr/>
            <p:nvPr/>
          </p:nvSpPr>
          <p:spPr>
            <a:xfrm rot="1244476">
              <a:off x="2584773" y="1685680"/>
              <a:ext cx="2369174" cy="89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3D6AD6B-DDC9-4A4B-9619-BF65B0179FEF}"/>
                </a:ext>
              </a:extLst>
            </p:cNvPr>
            <p:cNvSpPr/>
            <p:nvPr/>
          </p:nvSpPr>
          <p:spPr>
            <a:xfrm>
              <a:off x="4928954" y="842768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276F62B-EB20-4DEE-97FF-40A2FB9CF6B4}"/>
                </a:ext>
              </a:extLst>
            </p:cNvPr>
            <p:cNvSpPr/>
            <p:nvPr/>
          </p:nvSpPr>
          <p:spPr>
            <a:xfrm>
              <a:off x="2426486" y="3152924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261BCB6-723B-42AB-90B7-3FE13402FB08}"/>
                </a:ext>
              </a:extLst>
            </p:cNvPr>
            <p:cNvSpPr/>
            <p:nvPr/>
          </p:nvSpPr>
          <p:spPr>
            <a:xfrm>
              <a:off x="2893687" y="5678078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6122DDC-BEEC-434D-B2E1-A0744989C89F}"/>
                </a:ext>
              </a:extLst>
            </p:cNvPr>
            <p:cNvSpPr/>
            <p:nvPr/>
          </p:nvSpPr>
          <p:spPr>
            <a:xfrm rot="1756886">
              <a:off x="3046706" y="893819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46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0F1F0F-E770-440F-BC9F-A49E480E7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57" y="196418"/>
            <a:ext cx="1388386" cy="138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E4DA0A-D908-4907-AD2A-DB8FFF6CB3C3}"/>
              </a:ext>
            </a:extLst>
          </p:cNvPr>
          <p:cNvSpPr txBox="1"/>
          <p:nvPr/>
        </p:nvSpPr>
        <p:spPr>
          <a:xfrm>
            <a:off x="4039150" y="2306842"/>
            <a:ext cx="299751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কার্বন ডাই অক্সাইড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E9D332-BF9E-4878-887C-90EFD7C9C9DA}"/>
              </a:ext>
            </a:extLst>
          </p:cNvPr>
          <p:cNvSpPr txBox="1"/>
          <p:nvPr/>
        </p:nvSpPr>
        <p:spPr>
          <a:xfrm>
            <a:off x="8423926" y="433126"/>
            <a:ext cx="2240630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সূর্যের আলো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109C71C-1565-4D41-B59C-1C2D0BAC4FC7}"/>
              </a:ext>
            </a:extLst>
          </p:cNvPr>
          <p:cNvSpPr txBox="1"/>
          <p:nvPr/>
        </p:nvSpPr>
        <p:spPr>
          <a:xfrm>
            <a:off x="8114142" y="5688335"/>
            <a:ext cx="95793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="" xmlns:a16="http://schemas.microsoft.com/office/drawing/2014/main" id="{39B9B7D8-F22D-4113-8C93-B52781497816}"/>
              </a:ext>
            </a:extLst>
          </p:cNvPr>
          <p:cNvSpPr/>
          <p:nvPr/>
        </p:nvSpPr>
        <p:spPr>
          <a:xfrm rot="18905365">
            <a:off x="8084788" y="1453918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="" xmlns:a16="http://schemas.microsoft.com/office/drawing/2014/main" id="{2D0C0329-7B8B-44A2-A803-2D35DF688D5B}"/>
              </a:ext>
            </a:extLst>
          </p:cNvPr>
          <p:cNvSpPr/>
          <p:nvPr/>
        </p:nvSpPr>
        <p:spPr>
          <a:xfrm rot="18895490">
            <a:off x="8434961" y="1121929"/>
            <a:ext cx="455345" cy="810422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D356128-F319-4191-8D34-957F9FF5917B}"/>
              </a:ext>
            </a:extLst>
          </p:cNvPr>
          <p:cNvCxnSpPr>
            <a:cxnSpLocks/>
          </p:cNvCxnSpPr>
          <p:nvPr/>
        </p:nvCxnSpPr>
        <p:spPr>
          <a:xfrm>
            <a:off x="7255520" y="2525236"/>
            <a:ext cx="959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09519734-F3D9-4781-8A3F-2469B8E8EA3C}"/>
              </a:ext>
            </a:extLst>
          </p:cNvPr>
          <p:cNvCxnSpPr>
            <a:cxnSpLocks/>
          </p:cNvCxnSpPr>
          <p:nvPr/>
        </p:nvCxnSpPr>
        <p:spPr>
          <a:xfrm>
            <a:off x="7058276" y="2648808"/>
            <a:ext cx="1156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98998E49-0AE2-4886-8AA5-07BE39A9E7AB}"/>
              </a:ext>
            </a:extLst>
          </p:cNvPr>
          <p:cNvCxnSpPr>
            <a:cxnSpLocks/>
          </p:cNvCxnSpPr>
          <p:nvPr/>
        </p:nvCxnSpPr>
        <p:spPr>
          <a:xfrm>
            <a:off x="7211398" y="2785276"/>
            <a:ext cx="1003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=""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079155" y="5614293"/>
            <a:ext cx="855957" cy="699075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67D6074-87D5-4D13-B145-E30A6FE366F5}"/>
              </a:ext>
            </a:extLst>
          </p:cNvPr>
          <p:cNvSpPr txBox="1"/>
          <p:nvPr/>
        </p:nvSpPr>
        <p:spPr>
          <a:xfrm>
            <a:off x="10079761" y="981974"/>
            <a:ext cx="1824836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 </a:t>
            </a:r>
            <a:endParaRPr kumimoji="0" lang="en-US" sz="3692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="" xmlns:a16="http://schemas.microsoft.com/office/drawing/2014/main" id="{80BD569F-02D1-46D0-8EAA-E6FBF6CA6623}"/>
              </a:ext>
            </a:extLst>
          </p:cNvPr>
          <p:cNvSpPr/>
          <p:nvPr/>
        </p:nvSpPr>
        <p:spPr>
          <a:xfrm rot="1634739">
            <a:off x="10928475" y="1572529"/>
            <a:ext cx="137104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Up 39">
            <a:extLst>
              <a:ext uri="{FF2B5EF4-FFF2-40B4-BE49-F238E27FC236}">
                <a16:creationId xmlns=""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1711196">
            <a:off x="11078546" y="1660430"/>
            <a:ext cx="149753" cy="787028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46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46ABE46-4D99-4B52-8B3D-E168790A3B29}"/>
              </a:ext>
            </a:extLst>
          </p:cNvPr>
          <p:cNvSpPr txBox="1"/>
          <p:nvPr/>
        </p:nvSpPr>
        <p:spPr>
          <a:xfrm>
            <a:off x="676737" y="4361484"/>
            <a:ext cx="6473462" cy="135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এভাবে 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 খাবার নিজেই তৈরি করে। 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0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0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F8D1AEB-310F-40A5-8D09-4C612138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2667" r="7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0" r="31455"/>
          <a:stretch/>
        </p:blipFill>
        <p:spPr>
          <a:xfrm>
            <a:off x="5918339" y="1515035"/>
            <a:ext cx="835160" cy="43300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16170" y="3651224"/>
            <a:ext cx="6138227" cy="235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3413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আলমগীর হোসেন</a:t>
            </a:r>
            <a:endParaRPr kumimoji="0" lang="bn-IN" sz="341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রী 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</a:t>
            </a:r>
            <a:endParaRPr kumimoji="0" lang="en-US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2987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শিবনগর </a:t>
            </a:r>
            <a:r>
              <a:rPr kumimoji="0" lang="en-US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সরকারি প্রাথমিক বিদ্যালয়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মেঘ</a:t>
            </a:r>
            <a:r>
              <a:rPr lang="en-US" sz="2987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kumimoji="0" lang="bn-IN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,কুমিল্লা</a:t>
            </a:r>
            <a:r>
              <a:rPr kumimoji="0" lang="en-US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E-mail</a:t>
            </a:r>
            <a:r>
              <a:rPr kumimoji="0" lang="en-US" sz="23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347" b="1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alamgirat1988</a:t>
            </a:r>
            <a:r>
              <a:rPr kumimoji="0" lang="en-US" sz="2347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@gmail.com</a:t>
            </a:r>
            <a:endParaRPr kumimoji="0" lang="en-US" sz="234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0738" y="3585255"/>
            <a:ext cx="4146710" cy="2856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7536" tIns="48768" rIns="97536" bIns="48768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চতুর্থ</a:t>
            </a:r>
            <a:endParaRPr kumimoji="0" lang="bn-IN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প্রাথমিক বিজ্ঞান</a:t>
            </a: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 জীব ও </a:t>
            </a:r>
            <a:r>
              <a:rPr kumimoji="0" lang="en-US" sz="298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2987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87" b="1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অধ্যায়ঃ০১</a:t>
            </a:r>
            <a:r>
              <a:rPr lang="en-US" sz="2987" b="1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সময়: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৪০ মিনিট</a:t>
            </a:r>
            <a:endParaRPr kumimoji="0" lang="en-US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তারিখ: </a:t>
            </a:r>
            <a:r>
              <a:rPr kumimoji="0" lang="en-US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02/</a:t>
            </a:r>
            <a:r>
              <a:rPr lang="en-US" sz="2987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kumimoji="0" lang="en-US" sz="2987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</a:t>
            </a:r>
            <a:r>
              <a:rPr kumimoji="0" lang="bn-IN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298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ইং</a:t>
            </a:r>
            <a:endParaRPr kumimoji="0" lang="en-GB" sz="298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96" y="1459355"/>
            <a:ext cx="1527927" cy="2042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16" y="600501"/>
            <a:ext cx="2893672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930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/>
        </p:nvGraphicFramePr>
        <p:xfrm>
          <a:off x="817039" y="2156924"/>
          <a:ext cx="10547766" cy="392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3883">
                  <a:extLst>
                    <a:ext uri="{9D8B030D-6E8A-4147-A177-3AD203B41FA5}">
                      <a16:colId xmlns="" xmlns:a16="http://schemas.microsoft.com/office/drawing/2014/main" val="4045030431"/>
                    </a:ext>
                  </a:extLst>
                </a:gridCol>
                <a:gridCol w="5273883">
                  <a:extLst>
                    <a:ext uri="{9D8B030D-6E8A-4147-A177-3AD203B41FA5}">
                      <a16:colId xmlns="" xmlns:a16="http://schemas.microsoft.com/office/drawing/2014/main" val="777918004"/>
                    </a:ext>
                  </a:extLst>
                </a:gridCol>
              </a:tblGrid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9133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9279150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42361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iv)ক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র্বন</a:t>
                      </a:r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অক্সাইড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404499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প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7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 marL="93785" marR="93785" marT="46893" marB="46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708793" y="1299908"/>
            <a:ext cx="105477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াশের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বাক্যাং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র- </a:t>
            </a:r>
            <a:r>
              <a:rPr kumimoji="0" lang="bn-IN" sz="4267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267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B05EC4-7776-415D-A36C-7F47384EE242}"/>
              </a:ext>
            </a:extLst>
          </p:cNvPr>
          <p:cNvSpPr txBox="1"/>
          <p:nvPr/>
        </p:nvSpPr>
        <p:spPr>
          <a:xfrm>
            <a:off x="4757730" y="422439"/>
            <a:ext cx="244989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0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C037E5-33BA-4B45-B942-77246BB3F9C6}"/>
              </a:ext>
            </a:extLst>
          </p:cNvPr>
          <p:cNvSpPr txBox="1"/>
          <p:nvPr/>
        </p:nvSpPr>
        <p:spPr>
          <a:xfrm>
            <a:off x="1322365" y="429957"/>
            <a:ext cx="988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বাম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পাশের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াশের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বাক্যাং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িলিয়ে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নাও</a:t>
            </a:r>
            <a:r>
              <a:rPr kumimoji="0" lang="en-US" sz="4000" b="0" i="0" u="none" strike="noStrike" kern="1200" cap="none" spc="0" normalizeH="0" baseline="0" noProof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F6F872-86FF-4840-A598-C96F5AF204A9}"/>
              </a:ext>
            </a:extLst>
          </p:cNvPr>
          <p:cNvSpPr txBox="1"/>
          <p:nvPr/>
        </p:nvSpPr>
        <p:spPr>
          <a:xfrm>
            <a:off x="1490215" y="1492351"/>
            <a:ext cx="9971229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</a:t>
            </a:r>
            <a:r>
              <a:rPr kumimoji="0" lang="bn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খাদ্য তৈরির সময় কার্বন ডাই অক্সাইড গ্রহন করে। </a:t>
            </a:r>
            <a:endParaRPr kumimoji="0" lang="en-US" sz="4103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A8981F-DA74-492D-91D2-40FFAD6915E3}"/>
              </a:ext>
            </a:extLst>
          </p:cNvPr>
          <p:cNvSpPr txBox="1"/>
          <p:nvPr/>
        </p:nvSpPr>
        <p:spPr>
          <a:xfrm>
            <a:off x="1490215" y="2384548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পাকে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9B9665-8EC1-49E4-B275-3BD3B4EFD83C}"/>
              </a:ext>
            </a:extLst>
          </p:cNvPr>
          <p:cNvSpPr txBox="1"/>
          <p:nvPr/>
        </p:nvSpPr>
        <p:spPr>
          <a:xfrm>
            <a:off x="1490215" y="3177745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প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7646D7-58FC-4CAA-B4E2-145595BFCF18}"/>
              </a:ext>
            </a:extLst>
          </p:cNvPr>
          <p:cNvSpPr txBox="1"/>
          <p:nvPr/>
        </p:nvSpPr>
        <p:spPr>
          <a:xfrm>
            <a:off x="1490215" y="4080535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্ভ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শীল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77BAD0-C8BD-42A8-85B1-7CE46995BDB5}"/>
              </a:ext>
            </a:extLst>
          </p:cNvPr>
          <p:cNvSpPr txBox="1"/>
          <p:nvPr/>
        </p:nvSpPr>
        <p:spPr>
          <a:xfrm>
            <a:off x="1490215" y="4887800"/>
            <a:ext cx="9014147" cy="7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(ঙ)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নিজের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ৈরি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103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103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8591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666AA2-8A5F-4482-AA53-97EA6D6A1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/>
          <a:stretch/>
        </p:blipFill>
        <p:spPr>
          <a:xfrm>
            <a:off x="1842873" y="1175410"/>
            <a:ext cx="4121835" cy="4936691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6EE8823-032C-4876-8483-52D4AD10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84" y="1175411"/>
            <a:ext cx="4121835" cy="4936690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547445" y="353212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 ২ ও ৩ নং পৃষ্ঠা বের কর এবং নিরবে পড়।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D8AA3-7BDF-4169-95D2-7D0B9B2C12AA}"/>
              </a:ext>
            </a:extLst>
          </p:cNvPr>
          <p:cNvSpPr txBox="1"/>
          <p:nvPr/>
        </p:nvSpPr>
        <p:spPr>
          <a:xfrm>
            <a:off x="2169794" y="1470573"/>
            <a:ext cx="840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১।বেঁচে থাকার জন্য মানুষ প্রয়োজনীয় শক্তি কোথা থেকে পায়?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658DB0-C9A7-4FFD-964E-77BEDBB73935}"/>
              </a:ext>
            </a:extLst>
          </p:cNvPr>
          <p:cNvSpPr txBox="1"/>
          <p:nvPr/>
        </p:nvSpPr>
        <p:spPr>
          <a:xfrm>
            <a:off x="2272495" y="2988740"/>
            <a:ext cx="519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পাখি আশ্রয় নেয়-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7E8D85-9449-4664-B8FC-A0BB740A9E7C}"/>
              </a:ext>
            </a:extLst>
          </p:cNvPr>
          <p:cNvSpPr txBox="1"/>
          <p:nvPr/>
        </p:nvSpPr>
        <p:spPr>
          <a:xfrm>
            <a:off x="2363722" y="4578141"/>
            <a:ext cx="834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খাদ্য তৈরির সময় বাতাসে কী ত্যাগ কর। 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7F2158-F0A5-4C86-9BAD-B48FC12646FB}"/>
              </a:ext>
            </a:extLst>
          </p:cNvPr>
          <p:cNvSpPr txBox="1"/>
          <p:nvPr/>
        </p:nvSpPr>
        <p:spPr>
          <a:xfrm>
            <a:off x="2791011" y="1931419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মাটি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F736A0-87E9-40BC-82F5-7FF5DDBD4CD1}"/>
              </a:ext>
            </a:extLst>
          </p:cNvPr>
          <p:cNvSpPr txBox="1"/>
          <p:nvPr/>
        </p:nvSpPr>
        <p:spPr>
          <a:xfrm>
            <a:off x="2791011" y="2441766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আলো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D2BDAE-3256-467B-B025-4F1CAD970599}"/>
              </a:ext>
            </a:extLst>
          </p:cNvPr>
          <p:cNvSpPr txBox="1"/>
          <p:nvPr/>
        </p:nvSpPr>
        <p:spPr>
          <a:xfrm>
            <a:off x="5446258" y="2354480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খাদ্য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CE01DF-71D8-4190-9202-0DE60C9F9686}"/>
              </a:ext>
            </a:extLst>
          </p:cNvPr>
          <p:cNvSpPr txBox="1"/>
          <p:nvPr/>
        </p:nvSpPr>
        <p:spPr>
          <a:xfrm>
            <a:off x="5463788" y="1841952"/>
            <a:ext cx="173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পানি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76C1899-9DEC-4E09-8AB6-C1757D7BDCAA}"/>
              </a:ext>
            </a:extLst>
          </p:cNvPr>
          <p:cNvSpPr txBox="1"/>
          <p:nvPr/>
        </p:nvSpPr>
        <p:spPr>
          <a:xfrm>
            <a:off x="5604729" y="3474375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আকাশে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0241E1-7FCD-4D07-B82B-C7B68D3D4E92}"/>
              </a:ext>
            </a:extLst>
          </p:cNvPr>
          <p:cNvSpPr txBox="1"/>
          <p:nvPr/>
        </p:nvSpPr>
        <p:spPr>
          <a:xfrm>
            <a:off x="2791012" y="3942987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গাছের ডালে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40030D2-9888-4EB1-9963-9746F15353A3}"/>
              </a:ext>
            </a:extLst>
          </p:cNvPr>
          <p:cNvSpPr txBox="1"/>
          <p:nvPr/>
        </p:nvSpPr>
        <p:spPr>
          <a:xfrm>
            <a:off x="2860872" y="3413502"/>
            <a:ext cx="223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পানিতে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191609-178A-4DB4-8C56-93FC50165B8F}"/>
              </a:ext>
            </a:extLst>
          </p:cNvPr>
          <p:cNvSpPr txBox="1"/>
          <p:nvPr/>
        </p:nvSpPr>
        <p:spPr>
          <a:xfrm>
            <a:off x="5600579" y="3941422"/>
            <a:ext cx="187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 মাটিতে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92324D-13BF-4698-B2DB-05F5493A92B2}"/>
              </a:ext>
            </a:extLst>
          </p:cNvPr>
          <p:cNvSpPr txBox="1"/>
          <p:nvPr/>
        </p:nvSpPr>
        <p:spPr>
          <a:xfrm>
            <a:off x="2885463" y="508402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(ক)সূর্যের আলো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8C2F90-5EAD-4ACC-8A06-25D482BF02F4}"/>
              </a:ext>
            </a:extLst>
          </p:cNvPr>
          <p:cNvSpPr txBox="1"/>
          <p:nvPr/>
        </p:nvSpPr>
        <p:spPr>
          <a:xfrm>
            <a:off x="2885463" y="5684173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অক্সিজেন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356906-EFA2-4F5D-AF02-837E7B648BDC}"/>
              </a:ext>
            </a:extLst>
          </p:cNvPr>
          <p:cNvSpPr txBox="1"/>
          <p:nvPr/>
        </p:nvSpPr>
        <p:spPr>
          <a:xfrm>
            <a:off x="5598588" y="5681279"/>
            <a:ext cx="28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(ঘ)নাইট্রোজেন  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DE0436-AD0C-404D-B583-AA969877C582}"/>
              </a:ext>
            </a:extLst>
          </p:cNvPr>
          <p:cNvSpPr txBox="1"/>
          <p:nvPr/>
        </p:nvSpPr>
        <p:spPr>
          <a:xfrm>
            <a:off x="5654113" y="5087357"/>
            <a:ext cx="380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(খ)কার্বন ডাই অক্সাইড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E55FF5B-4A5C-4A8B-BE55-86F1D5EA521C}"/>
              </a:ext>
            </a:extLst>
          </p:cNvPr>
          <p:cNvSpPr txBox="1"/>
          <p:nvPr/>
        </p:nvSpPr>
        <p:spPr>
          <a:xfrm>
            <a:off x="2431013" y="895594"/>
            <a:ext cx="577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bn-I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) দাওঃ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218470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7" y="2144817"/>
            <a:ext cx="1184067" cy="95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98" y="3727129"/>
            <a:ext cx="1184067" cy="95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08" y="5453525"/>
            <a:ext cx="1184067" cy="95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17" y="830578"/>
            <a:ext cx="706206" cy="5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7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1067915" y="923296"/>
            <a:ext cx="446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48" marR="0" lvl="0" indent="-586148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শূন্যস্থান পূরণ কর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1067915" y="2609668"/>
            <a:ext cx="943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(খ) উদ্ভিদ খাদ্য তৈরিতে ---------- ব্যবহার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107103" y="3425625"/>
            <a:ext cx="1136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(গ) জীব তার প্রয়োজনীয় সকল বস্তু -----------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 পেয়ে থাকে।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1107105" y="1839149"/>
            <a:ext cx="1041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(ক) -----------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হলো এমন একটি জায়গা যেখানে প্রাণী নিরাপদে থাকে।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1107103" y="4229856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(ঘ)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--------- ছাড়া কোনো জীবই বাঁচতে পারে না।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1107103" y="5358872"/>
            <a:ext cx="90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(ঙ) প্রাণী বায়ু থেকে ----------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---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গ্রহণ করে।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1937333" y="1595470"/>
            <a:ext cx="18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আশ্রয়স্থল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4792828" y="2362865"/>
            <a:ext cx="99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6264051" y="3185170"/>
            <a:ext cx="161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1911208" y="3990133"/>
            <a:ext cx="10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4058724" y="5074895"/>
            <a:ext cx="175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অক্সিজেন</a:t>
            </a: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B6B6A9-2474-441E-A6D4-8F9B1F9F6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74" y="1877782"/>
            <a:ext cx="4391016" cy="2882349"/>
          </a:xfrm>
          <a:prstGeom prst="roundRect">
            <a:avLst>
              <a:gd name="adj" fmla="val 172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A26EBD-CC4E-4CD9-AA12-6DC789EA1E23}"/>
              </a:ext>
            </a:extLst>
          </p:cNvPr>
          <p:cNvSpPr txBox="1"/>
          <p:nvPr/>
        </p:nvSpPr>
        <p:spPr>
          <a:xfrm>
            <a:off x="999280" y="5223637"/>
            <a:ext cx="1049347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marR="0" lvl="0" indent="-57150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থলের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নামের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B05EC4-7776-415D-A36C-7F47384EE242}"/>
              </a:ext>
            </a:extLst>
          </p:cNvPr>
          <p:cNvSpPr txBox="1"/>
          <p:nvPr/>
        </p:nvSpPr>
        <p:spPr>
          <a:xfrm>
            <a:off x="4650223" y="573802"/>
            <a:ext cx="2449890" cy="76944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1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6" y="182880"/>
            <a:ext cx="11764471" cy="6466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1337" y="420089"/>
            <a:ext cx="48582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7515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CB74BEA-324F-4DD3-BB7D-C493BB92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37" y="1352349"/>
            <a:ext cx="506177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7799B0C-E735-41EF-AB59-805E918B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4" y="1352349"/>
            <a:ext cx="5099152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1CCD6F-FEE2-4440-B4DC-D41F0191440B}"/>
              </a:ext>
            </a:extLst>
          </p:cNvPr>
          <p:cNvSpPr txBox="1"/>
          <p:nvPr/>
        </p:nvSpPr>
        <p:spPr>
          <a:xfrm>
            <a:off x="4224456" y="419868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</a:t>
            </a:r>
            <a:r>
              <a:rPr kumimoji="0" lang="as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2534E8-6FB8-4A94-95BC-88C1EA177D8E}"/>
              </a:ext>
            </a:extLst>
          </p:cNvPr>
          <p:cNvSpPr txBox="1"/>
          <p:nvPr/>
        </p:nvSpPr>
        <p:spPr>
          <a:xfrm>
            <a:off x="7131680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ষের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82FF2D-9783-4EF0-831C-71F214A6F1BA}"/>
              </a:ext>
            </a:extLst>
          </p:cNvPr>
          <p:cNvSpPr txBox="1"/>
          <p:nvPr/>
        </p:nvSpPr>
        <p:spPr>
          <a:xfrm>
            <a:off x="1922496" y="5105403"/>
            <a:ext cx="3866814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কৃতিক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পরিবেশ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8DE8A57-D75E-4369-A0CB-BB2CDC2CE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9" y="1352349"/>
            <a:ext cx="5019461" cy="351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E73740C-394A-4984-BFFC-47EC72346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9" y="1333936"/>
            <a:ext cx="5019461" cy="353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0A8A9D-623E-426F-BDDE-471D4E0CC079}"/>
              </a:ext>
            </a:extLst>
          </p:cNvPr>
          <p:cNvSpPr txBox="1"/>
          <p:nvPr/>
        </p:nvSpPr>
        <p:spPr>
          <a:xfrm>
            <a:off x="3855903" y="410113"/>
            <a:ext cx="447235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িছু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</a:t>
            </a:r>
            <a:r>
              <a:rPr kumimoji="0" lang="as-IN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92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18731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1CACEA-8218-4739-A158-563109235959}"/>
              </a:ext>
            </a:extLst>
          </p:cNvPr>
          <p:cNvSpPr txBox="1"/>
          <p:nvPr/>
        </p:nvSpPr>
        <p:spPr>
          <a:xfrm>
            <a:off x="2008611" y="1511755"/>
            <a:ext cx="86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পরিবেশে জীবঃ বেঁচে থাকার জন্য জীবের যা প্রয়োজন</a:t>
            </a:r>
            <a:r>
              <a:rPr kumimoji="0" lang="en-US" sz="40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06" y="691018"/>
            <a:ext cx="4968027" cy="814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</a:t>
            </a:r>
            <a:r>
              <a:rPr kumimoji="0" lang="bn-IN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ঠের বিষয়</a:t>
            </a:r>
            <a:r>
              <a:rPr kumimoji="0" lang="en-US" sz="4693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95" y="2533758"/>
            <a:ext cx="8012388" cy="29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8117" y="1842390"/>
            <a:ext cx="10451178" cy="2057256"/>
            <a:chOff x="798117" y="1842390"/>
            <a:chExt cx="10451178" cy="2057256"/>
          </a:xfrm>
        </p:grpSpPr>
        <p:grpSp>
          <p:nvGrpSpPr>
            <p:cNvPr id="16" name="Group 15"/>
            <p:cNvGrpSpPr/>
            <p:nvPr/>
          </p:nvGrpSpPr>
          <p:grpSpPr>
            <a:xfrm>
              <a:off x="798117" y="1842390"/>
              <a:ext cx="10451178" cy="2057256"/>
              <a:chOff x="498524" y="1936520"/>
              <a:chExt cx="10451178" cy="20572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123621" y="1936520"/>
                <a:ext cx="9826081" cy="2057256"/>
                <a:chOff x="813535" y="2178568"/>
                <a:chExt cx="9826081" cy="184609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="" xmlns:a16="http://schemas.microsoft.com/office/drawing/2014/main" id="{B225AB4E-9EB4-4B0D-8B51-99C33E5CE775}"/>
                    </a:ext>
                  </a:extLst>
                </p:cNvPr>
                <p:cNvSpPr/>
                <p:nvPr/>
              </p:nvSpPr>
              <p:spPr>
                <a:xfrm>
                  <a:off x="813535" y="2178568"/>
                  <a:ext cx="9826080" cy="1846094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accent6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23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813536" y="2902434"/>
                  <a:ext cx="9826080" cy="1122228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marR="0" lvl="1" indent="0" algn="l" defTabSz="12446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813537" y="2178568"/>
                  <a:ext cx="982607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marR="0" lvl="1" indent="0" algn="l" defTabSz="12446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NikoshBAN" pitchFamily="2" charset="0"/>
                    <a:ea typeface="+mn-ea"/>
                    <a:cs typeface="NikoshBAN" pitchFamily="2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EA9BC6F7-818B-4B0B-977A-F6AAC6154115}"/>
                    </a:ext>
                  </a:extLst>
                </p:cNvPr>
                <p:cNvSpPr txBox="1"/>
                <p:nvPr/>
              </p:nvSpPr>
              <p:spPr>
                <a:xfrm>
                  <a:off x="1077840" y="2248114"/>
                  <a:ext cx="9485729" cy="5247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ম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া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ন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ুষসহ জীবের বে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ঁ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চ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ে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থাকার জন্য কী কী প্রয়োজন তা বলতে পারবে; 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3296C6A8-C84B-4D2A-8A03-1E6EA8ADF097}"/>
                    </a:ext>
                  </a:extLst>
                </p:cNvPr>
                <p:cNvSpPr txBox="1"/>
                <p:nvPr/>
              </p:nvSpPr>
              <p:spPr>
                <a:xfrm>
                  <a:off x="983710" y="2947444"/>
                  <a:ext cx="948573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১.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১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.৩ উ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দ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্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ভ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ি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দ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ও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প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্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র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া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ণ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ী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র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জ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ী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ব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নে আশ্র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য়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</a:t>
                  </a:r>
                  <a:r>
                    <a:rPr kumimoji="0" lang="as-IN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এ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বং বাসস্থানের প্রয়োজনীয়তা ব্যাখ্যা</a:t>
                  </a:r>
                </a:p>
                <a:p>
                  <a:pPr marL="0" marR="0" lvl="0" indent="0" algn="l" defTabSz="48842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rPr>
                    <a:t>         করতে পারবে।  </a:t>
                  </a:r>
                </a:p>
              </p:txBody>
            </p:sp>
          </p:grpSp>
          <p:sp>
            <p:nvSpPr>
              <p:cNvPr id="15" name="Chevron 6"/>
              <p:cNvSpPr/>
              <p:nvPr/>
            </p:nvSpPr>
            <p:spPr>
              <a:xfrm rot="16200000">
                <a:off x="147729" y="3005771"/>
                <a:ext cx="1338799" cy="637210"/>
              </a:xfrm>
              <a:custGeom>
                <a:avLst/>
                <a:gdLst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17831 w 3997234"/>
                  <a:gd name="connsiteY5" fmla="*/ 453934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10200 w 3997234"/>
                  <a:gd name="connsiteY5" fmla="*/ 468005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80538 w 3997234"/>
                  <a:gd name="connsiteY5" fmla="*/ 468008 h 907867"/>
                  <a:gd name="connsiteX6" fmla="*/ 0 w 3997234"/>
                  <a:gd name="connsiteY6" fmla="*/ 0 h 90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7234" h="907867">
                    <a:moveTo>
                      <a:pt x="0" y="0"/>
                    </a:moveTo>
                    <a:lnTo>
                      <a:pt x="3979403" y="0"/>
                    </a:lnTo>
                    <a:lnTo>
                      <a:pt x="3997234" y="453934"/>
                    </a:lnTo>
                    <a:lnTo>
                      <a:pt x="3979403" y="907867"/>
                    </a:lnTo>
                    <a:lnTo>
                      <a:pt x="0" y="907867"/>
                    </a:lnTo>
                    <a:lnTo>
                      <a:pt x="580538" y="4680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2225"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marL="0" marR="0" lvl="0" indent="0" algn="l" defTabSz="1600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Chevron 6"/>
            <p:cNvSpPr/>
            <p:nvPr/>
          </p:nvSpPr>
          <p:spPr>
            <a:xfrm rot="16200000">
              <a:off x="753557" y="1928309"/>
              <a:ext cx="778151" cy="637210"/>
            </a:xfrm>
            <a:custGeom>
              <a:avLst/>
              <a:gdLst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17831 w 3997234"/>
                <a:gd name="connsiteY5" fmla="*/ 453934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10200 w 3997234"/>
                <a:gd name="connsiteY5" fmla="*/ 468005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80538 w 3997234"/>
                <a:gd name="connsiteY5" fmla="*/ 468008 h 907867"/>
                <a:gd name="connsiteX6" fmla="*/ 0 w 3997234"/>
                <a:gd name="connsiteY6" fmla="*/ 0 h 90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7234" h="907867">
                  <a:moveTo>
                    <a:pt x="0" y="0"/>
                  </a:moveTo>
                  <a:lnTo>
                    <a:pt x="3979403" y="0"/>
                  </a:lnTo>
                  <a:lnTo>
                    <a:pt x="3997234" y="453934"/>
                  </a:lnTo>
                  <a:lnTo>
                    <a:pt x="3979403" y="907867"/>
                  </a:lnTo>
                  <a:lnTo>
                    <a:pt x="0" y="907867"/>
                  </a:lnTo>
                  <a:lnTo>
                    <a:pt x="580538" y="46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22225"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45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1BF5BF5-DCC3-4E90-9C56-94B61601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5" y="1001563"/>
            <a:ext cx="3209921" cy="2573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3026637" y="317416"/>
            <a:ext cx="678134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 বেঁচে থাকার জন্য কী কী প্রয়োজন?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AA29C24-C1BE-4AAE-9166-74D60046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17" y="3928001"/>
            <a:ext cx="3784938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D89A7D-2683-4BB3-B66A-F3295EC0B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2" y="1001562"/>
            <a:ext cx="3584774" cy="262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CF4BE6-8F12-46B2-AB6B-ACD3A74798FC}"/>
              </a:ext>
            </a:extLst>
          </p:cNvPr>
          <p:cNvSpPr txBox="1"/>
          <p:nvPr/>
        </p:nvSpPr>
        <p:spPr>
          <a:xfrm>
            <a:off x="6160483" y="2965211"/>
            <a:ext cx="1727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আবাসস্থল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F5336C-668C-452F-A38D-B909FE6B9683}"/>
              </a:ext>
            </a:extLst>
          </p:cNvPr>
          <p:cNvSpPr txBox="1"/>
          <p:nvPr/>
        </p:nvSpPr>
        <p:spPr>
          <a:xfrm>
            <a:off x="9767646" y="2962830"/>
            <a:ext cx="1739109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আশ্রয়স্থল 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E3AA4D-A85F-4B99-A0AF-C778535B5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4" y="3928001"/>
            <a:ext cx="3533710" cy="232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B643F17-8940-4197-A0C0-55E0B2DE3EE5}"/>
              </a:ext>
            </a:extLst>
          </p:cNvPr>
          <p:cNvGrpSpPr/>
          <p:nvPr/>
        </p:nvGrpSpPr>
        <p:grpSpPr>
          <a:xfrm>
            <a:off x="4543830" y="4712896"/>
            <a:ext cx="2771201" cy="1341841"/>
            <a:chOff x="4387184" y="4580987"/>
            <a:chExt cx="2701921" cy="130829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F48362D-AF03-49E9-B47B-D4C6977002BF}"/>
                </a:ext>
              </a:extLst>
            </p:cNvPr>
            <p:cNvSpPr txBox="1"/>
            <p:nvPr/>
          </p:nvSpPr>
          <p:spPr>
            <a:xfrm>
              <a:off x="5310139" y="4881191"/>
              <a:ext cx="1175223" cy="6301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পানি 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7" name="Arrow: Left-Right 6">
              <a:extLst>
                <a:ext uri="{FF2B5EF4-FFF2-40B4-BE49-F238E27FC236}">
                  <a16:creationId xmlns="" xmlns:a16="http://schemas.microsoft.com/office/drawing/2014/main" id="{18F5A33E-AEDF-4751-9A00-C933353643E3}"/>
                </a:ext>
              </a:extLst>
            </p:cNvPr>
            <p:cNvSpPr/>
            <p:nvPr/>
          </p:nvSpPr>
          <p:spPr>
            <a:xfrm>
              <a:off x="4387184" y="4580987"/>
              <a:ext cx="2701921" cy="1308295"/>
            </a:xfrm>
            <a:prstGeom prst="leftRightArrow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88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AFA19F5-8E07-4C53-A956-EE05138DF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9" y="1051989"/>
            <a:ext cx="3131880" cy="2523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B22361-425C-414E-9C53-67879A57CD18}"/>
              </a:ext>
            </a:extLst>
          </p:cNvPr>
          <p:cNvSpPr txBox="1"/>
          <p:nvPr/>
        </p:nvSpPr>
        <p:spPr>
          <a:xfrm>
            <a:off x="2808768" y="2965212"/>
            <a:ext cx="9429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58BE0A-4D26-497F-B8BA-8FBCD6242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8" y="1385048"/>
            <a:ext cx="5155496" cy="3553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62DD66C-39F1-4A5A-878E-158B8A1F5FB5}"/>
              </a:ext>
            </a:extLst>
          </p:cNvPr>
          <p:cNvGrpSpPr/>
          <p:nvPr/>
        </p:nvGrpSpPr>
        <p:grpSpPr>
          <a:xfrm>
            <a:off x="6118411" y="1368564"/>
            <a:ext cx="5365377" cy="3553334"/>
            <a:chOff x="5577099" y="862377"/>
            <a:chExt cx="5019469" cy="3126913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5F625378-1C88-4E3C-B100-3A9AF9F909B8}"/>
                </a:ext>
              </a:extLst>
            </p:cNvPr>
            <p:cNvGrpSpPr/>
            <p:nvPr/>
          </p:nvGrpSpPr>
          <p:grpSpPr>
            <a:xfrm>
              <a:off x="5577099" y="1181172"/>
              <a:ext cx="5019469" cy="2808118"/>
              <a:chOff x="4995700" y="801344"/>
              <a:chExt cx="5019469" cy="2808118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3DA7B693-150F-46AF-9E51-7EBFEE51E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5700" y="2016876"/>
                <a:ext cx="917697" cy="15925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07740F65-7D99-48BA-8F1D-F732A3C2E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3397" y="1497694"/>
                <a:ext cx="1255450" cy="211176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64A62F04-F4CB-4FA3-AC10-4D2ABFB9A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0287" y="1260964"/>
                <a:ext cx="1396187" cy="234849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BE3FCE8F-5376-4786-8576-0EFBBCA6B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5737" y="801344"/>
                <a:ext cx="1669432" cy="280811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 prst="softRound"/>
                <a:contourClr>
                  <a:srgbClr val="FFFFFF"/>
                </a:contourClr>
              </a:sp3d>
            </p:spPr>
          </p:pic>
        </p:grp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76D4DB5F-31A3-4D9C-BB05-CADB9B171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0815" y="862377"/>
              <a:ext cx="4865753" cy="1421272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4093672" y="400896"/>
            <a:ext cx="40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 লক্ষ্য কর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2981799" y="5390784"/>
            <a:ext cx="740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 </a:t>
            </a:r>
            <a:r>
              <a:rPr kumimoji="0" lang="bn-IN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 এবং বৃদ্ধির জন্য কী প্রয়োজন?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737" y="5376339"/>
            <a:ext cx="320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347628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299AAB-740D-444E-9363-F5D24DAA4AA1}"/>
              </a:ext>
            </a:extLst>
          </p:cNvPr>
          <p:cNvSpPr txBox="1"/>
          <p:nvPr/>
        </p:nvSpPr>
        <p:spPr>
          <a:xfrm>
            <a:off x="3922639" y="637969"/>
            <a:ext cx="467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দেখতে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পাচ্ছ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8B6CD6-91CD-4CB8-9A04-40704EF81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8" y="1577789"/>
            <a:ext cx="3562183" cy="2913331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C99F12-25E7-4A4A-90D8-C91A0253F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2" y="1577788"/>
            <a:ext cx="3646110" cy="2892359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A78571-7473-46ED-B6D8-C99707C00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43" y="1577788"/>
            <a:ext cx="3689116" cy="2913332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967709-9AB5-40B2-A767-5EC6DD98E8AE}"/>
              </a:ext>
            </a:extLst>
          </p:cNvPr>
          <p:cNvSpPr txBox="1"/>
          <p:nvPr/>
        </p:nvSpPr>
        <p:spPr>
          <a:xfrm>
            <a:off x="2471180" y="4849091"/>
            <a:ext cx="757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শক্তি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বৃদ্ধির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জন্য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কী প্রয়োজন?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1543" y="4848678"/>
            <a:ext cx="385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বিভিন্ন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ধরনের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খাবার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1349" y="4843560"/>
            <a:ext cx="400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প্রয়োজন।</a:t>
            </a:r>
          </a:p>
        </p:txBody>
      </p:sp>
    </p:spTree>
    <p:extLst>
      <p:ext uri="{BB962C8B-B14F-4D97-AF65-F5344CB8AC3E}">
        <p14:creationId xmlns:p14="http://schemas.microsoft.com/office/powerpoint/2010/main" val="33204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3204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1602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0E4873-6D81-4431-B968-23D7BF25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15" y="1380062"/>
            <a:ext cx="4981361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9F82E1-B44D-412D-8273-3E16941C3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39" y="1380062"/>
            <a:ext cx="6686057" cy="380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F81A3F-E0C9-4163-BD17-E660A38352D3}"/>
              </a:ext>
            </a:extLst>
          </p:cNvPr>
          <p:cNvSpPr txBox="1"/>
          <p:nvPr/>
        </p:nvSpPr>
        <p:spPr>
          <a:xfrm>
            <a:off x="4921303" y="5432702"/>
            <a:ext cx="28409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প্রাণী থেকে পাই।  </a:t>
            </a:r>
            <a:endParaRPr kumimoji="0" lang="en-US" sz="3692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C5F070-A7BE-4824-9CCE-69FDDDAE1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7" y="1380063"/>
            <a:ext cx="5024117" cy="3785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706A64-C77E-4C81-A49D-8E00BE8CEA45}"/>
              </a:ext>
            </a:extLst>
          </p:cNvPr>
          <p:cNvSpPr txBox="1"/>
          <p:nvPr/>
        </p:nvSpPr>
        <p:spPr>
          <a:xfrm>
            <a:off x="3349865" y="553184"/>
            <a:ext cx="538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ছবিগুলো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চিন্তা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1416" y="5432702"/>
            <a:ext cx="646977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5752" y="5434497"/>
            <a:ext cx="292227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উদ্ভিদ থেকে 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1690" y="5417572"/>
            <a:ext cx="6333859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8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খাদ্যগুলো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কোথায়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92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পাই</a:t>
            </a:r>
            <a:r>
              <a:rPr kumimoji="0" lang="en-US" sz="3692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06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1" grpId="0"/>
      <p:bldP spid="11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898</Words>
  <Application>Microsoft Office PowerPoint</Application>
  <PresentationFormat>Widescreen</PresentationFormat>
  <Paragraphs>125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Windows User</cp:lastModifiedBy>
  <cp:revision>24</cp:revision>
  <dcterms:created xsi:type="dcterms:W3CDTF">2021-02-15T08:35:41Z</dcterms:created>
  <dcterms:modified xsi:type="dcterms:W3CDTF">2021-11-02T03:35:48Z</dcterms:modified>
</cp:coreProperties>
</file>