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0" r:id="rId3"/>
    <p:sldId id="261" r:id="rId4"/>
    <p:sldId id="263" r:id="rId5"/>
    <p:sldId id="256" r:id="rId6"/>
    <p:sldId id="257" r:id="rId7"/>
    <p:sldId id="258" r:id="rId8"/>
    <p:sldId id="262" r:id="rId9"/>
    <p:sldId id="264" r:id="rId10"/>
    <p:sldId id="275" r:id="rId11"/>
    <p:sldId id="276" r:id="rId12"/>
    <p:sldId id="272" r:id="rId13"/>
    <p:sldId id="266" r:id="rId14"/>
    <p:sldId id="274" r:id="rId15"/>
    <p:sldId id="267" r:id="rId16"/>
    <p:sldId id="273" r:id="rId17"/>
    <p:sldId id="268" r:id="rId18"/>
    <p:sldId id="270" r:id="rId19"/>
    <p:sldId id="269" r:id="rId20"/>
    <p:sldId id="271"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99534E-C1A3-483E-BABB-D30D408DC158}"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14808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99534E-C1A3-483E-BABB-D30D408DC158}"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319503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99534E-C1A3-483E-BABB-D30D408DC158}"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423900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99534E-C1A3-483E-BABB-D30D408DC158}"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365437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99534E-C1A3-483E-BABB-D30D408DC158}"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399647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99534E-C1A3-483E-BABB-D30D408DC158}"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350843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99534E-C1A3-483E-BABB-D30D408DC158}"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278415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99534E-C1A3-483E-BABB-D30D408DC158}"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187681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9534E-C1A3-483E-BABB-D30D408DC158}"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463601-8F95-4FF2-8F2B-5E8D50ECB9C2}" type="slidenum">
              <a:rPr lang="en-GB" smtClean="0"/>
              <a:t>‹#›</a:t>
            </a:fld>
            <a:endParaRPr lang="en-GB"/>
          </a:p>
        </p:txBody>
      </p:sp>
      <p:sp>
        <p:nvSpPr>
          <p:cNvPr id="5" name="Frame 4"/>
          <p:cNvSpPr/>
          <p:nvPr userDrawn="1"/>
        </p:nvSpPr>
        <p:spPr>
          <a:xfrm>
            <a:off x="0" y="0"/>
            <a:ext cx="12192000" cy="6858000"/>
          </a:xfrm>
          <a:prstGeom prst="frame">
            <a:avLst>
              <a:gd name="adj1" fmla="val 142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userDrawn="1"/>
        </p:nvSpPr>
        <p:spPr>
          <a:xfrm>
            <a:off x="115910" y="6354859"/>
            <a:ext cx="2691685" cy="400110"/>
          </a:xfrm>
          <a:prstGeom prst="rect">
            <a:avLst/>
          </a:prstGeom>
          <a:noFill/>
        </p:spPr>
        <p:txBody>
          <a:bodyPr wrap="square" rtlCol="0">
            <a:spAutoFit/>
          </a:bodyPr>
          <a:lstStyle/>
          <a:p>
            <a:r>
              <a:rPr lang="en-US" sz="2000" dirty="0" smtClean="0">
                <a:latin typeface="French Script MT" panose="03020402040607040605" pitchFamily="66" charset="0"/>
              </a:rPr>
              <a:t>Nahidal</a:t>
            </a:r>
            <a:r>
              <a:rPr lang="en-US" sz="2000" baseline="0" dirty="0" smtClean="0">
                <a:latin typeface="French Script MT" panose="03020402040607040605" pitchFamily="66" charset="0"/>
              </a:rPr>
              <a:t> Arjin</a:t>
            </a:r>
            <a:endParaRPr lang="en-GB" sz="2000" dirty="0">
              <a:latin typeface="French Script MT" panose="03020402040607040605" pitchFamily="66" charset="0"/>
            </a:endParaRPr>
          </a:p>
        </p:txBody>
      </p:sp>
    </p:spTree>
    <p:extLst>
      <p:ext uri="{BB962C8B-B14F-4D97-AF65-F5344CB8AC3E}">
        <p14:creationId xmlns:p14="http://schemas.microsoft.com/office/powerpoint/2010/main" val="148751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99534E-C1A3-483E-BABB-D30D408DC158}"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76189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99534E-C1A3-483E-BABB-D30D408DC158}"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463601-8F95-4FF2-8F2B-5E8D50ECB9C2}" type="slidenum">
              <a:rPr lang="en-GB" smtClean="0"/>
              <a:t>‹#›</a:t>
            </a:fld>
            <a:endParaRPr lang="en-GB"/>
          </a:p>
        </p:txBody>
      </p:sp>
    </p:spTree>
    <p:extLst>
      <p:ext uri="{BB962C8B-B14F-4D97-AF65-F5344CB8AC3E}">
        <p14:creationId xmlns:p14="http://schemas.microsoft.com/office/powerpoint/2010/main" val="326657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9534E-C1A3-483E-BABB-D30D408DC158}" type="datetimeFigureOut">
              <a:rPr lang="en-GB" smtClean="0"/>
              <a:t>02/11/2021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63601-8F95-4FF2-8F2B-5E8D50ECB9C2}" type="slidenum">
              <a:rPr lang="en-GB" smtClean="0"/>
              <a:t>‹#›</a:t>
            </a:fld>
            <a:endParaRPr lang="en-GB"/>
          </a:p>
        </p:txBody>
      </p:sp>
    </p:spTree>
    <p:extLst>
      <p:ext uri="{BB962C8B-B14F-4D97-AF65-F5344CB8AC3E}">
        <p14:creationId xmlns:p14="http://schemas.microsoft.com/office/powerpoint/2010/main" val="325167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8181"/>
          <a:stretch/>
        </p:blipFill>
        <p:spPr>
          <a:xfrm>
            <a:off x="96983" y="110838"/>
            <a:ext cx="11970326" cy="6650180"/>
          </a:xfrm>
          <a:prstGeom prst="rect">
            <a:avLst/>
          </a:prstGeom>
        </p:spPr>
      </p:pic>
      <p:sp>
        <p:nvSpPr>
          <p:cNvPr id="3" name="Rectangle 2"/>
          <p:cNvSpPr/>
          <p:nvPr/>
        </p:nvSpPr>
        <p:spPr>
          <a:xfrm>
            <a:off x="1856661" y="1588372"/>
            <a:ext cx="7618117" cy="1569660"/>
          </a:xfrm>
          <a:prstGeom prst="rect">
            <a:avLst/>
          </a:prstGeom>
          <a:noFill/>
        </p:spPr>
        <p:txBody>
          <a:bodyPr wrap="square" lIns="91440" tIns="45720" rIns="91440" bIns="45720">
            <a:spAutoFit/>
          </a:bodyPr>
          <a:lstStyle/>
          <a:p>
            <a:pPr algn="ctr"/>
            <a:r>
              <a:rPr lang="en-US" sz="96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Welcome</a:t>
            </a:r>
            <a:endParaRPr lang="en-US" sz="96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0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5117" y="110788"/>
            <a:ext cx="6294737" cy="769441"/>
          </a:xfrm>
          <a:prstGeom prst="rect">
            <a:avLst/>
          </a:prstGeom>
          <a:noFill/>
        </p:spPr>
        <p:txBody>
          <a:bodyPr wrap="square" rtlCol="0">
            <a:spAutoFit/>
          </a:bodyPr>
          <a:lstStyle/>
          <a:p>
            <a:pPr algn="l"/>
            <a:r>
              <a:rPr lang="en-US" sz="4400" b="1" dirty="0" smtClean="0">
                <a:latin typeface="Times New Roman" panose="02020603050405020304" pitchFamily="18" charset="0"/>
              </a:rPr>
              <a:t>Open page at 83</a:t>
            </a:r>
            <a:endParaRPr lang="en-GB" sz="4400" b="1" dirty="0" smtClean="0">
              <a:latin typeface="Times New Roman" panose="02020603050405020304" pitchFamily="18" charset="0"/>
            </a:endParaRPr>
          </a:p>
        </p:txBody>
      </p:sp>
      <p:pic>
        <p:nvPicPr>
          <p:cNvPr id="4" name="Picture 3" descr="Library of flower with leaf png free png files ▻▻▻ Clipart Art 2019">
            <a:extLst>
              <a:ext uri="{FF2B5EF4-FFF2-40B4-BE49-F238E27FC236}">
                <a16:creationId xmlns:a16="http://schemas.microsoft.com/office/drawing/2014/main" id="{AA4EBEE1-F881-41C3-A98A-82EDCB67BC01}"/>
              </a:ext>
            </a:extLst>
          </p:cNvPr>
          <p:cNvPicPr>
            <a:picLocks noChangeAspect="1" noChangeArrowheads="1"/>
          </p:cNvPicPr>
          <p:nvPr/>
        </p:nvPicPr>
        <p:blipFill>
          <a:blip r:embed="rId2" cstate="email">
            <a:duotone>
              <a:prstClr val="black"/>
              <a:srgbClr val="FFFF00">
                <a:tint val="45000"/>
                <a:satMod val="400000"/>
              </a:srgbClr>
            </a:duotone>
            <a:extLst>
              <a:ext uri="{28A0092B-C50C-407E-A947-70E740481C1C}">
                <a14:useLocalDpi xmlns:a14="http://schemas.microsoft.com/office/drawing/2010/main"/>
              </a:ext>
            </a:extLst>
          </a:blip>
          <a:srcRect/>
          <a:stretch>
            <a:fillRect/>
          </a:stretch>
        </p:blipFill>
        <p:spPr bwMode="auto">
          <a:xfrm>
            <a:off x="7219354" y="1051703"/>
            <a:ext cx="3972348" cy="537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849" y="1598131"/>
            <a:ext cx="4072060" cy="4691833"/>
          </a:xfrm>
          <a:prstGeom prst="rect">
            <a:avLst/>
          </a:prstGeom>
        </p:spPr>
      </p:pic>
    </p:spTree>
    <p:extLst>
      <p:ext uri="{BB962C8B-B14F-4D97-AF65-F5344CB8AC3E}">
        <p14:creationId xmlns:p14="http://schemas.microsoft.com/office/powerpoint/2010/main" val="1002257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596737" y="423629"/>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2050" name="Picture 2" descr="Lawachara Images, Stock Photos &amp;amp; Vectors | Shutterstoc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83573" y="1717965"/>
            <a:ext cx="4121484" cy="3061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1391" y="1703778"/>
            <a:ext cx="3950245" cy="3076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45127" y="4862945"/>
            <a:ext cx="11249891" cy="1446550"/>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We went to the </a:t>
            </a:r>
            <a:r>
              <a:rPr lang="en-US" sz="4400" b="1" dirty="0" err="1" smtClean="0">
                <a:latin typeface="Times New Roman" panose="02020603050405020304" pitchFamily="18" charset="0"/>
                <a:cs typeface="Times New Roman" panose="02020603050405020304" pitchFamily="18" charset="0"/>
              </a:rPr>
              <a:t>Nawachara</a:t>
            </a:r>
            <a:r>
              <a:rPr lang="en-US" sz="4400" b="1" dirty="0" smtClean="0">
                <a:latin typeface="Times New Roman" panose="02020603050405020304" pitchFamily="18" charset="0"/>
                <a:cs typeface="Times New Roman" panose="02020603050405020304" pitchFamily="18" charset="0"/>
              </a:rPr>
              <a:t> national park. It was very interesting.</a:t>
            </a:r>
            <a:endParaRPr lang="en-GB"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432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95FA85-9325-4244-A4A6-DE6376847281}"/>
              </a:ext>
            </a:extLst>
          </p:cNvPr>
          <p:cNvSpPr txBox="1"/>
          <p:nvPr/>
        </p:nvSpPr>
        <p:spPr>
          <a:xfrm>
            <a:off x="1596737" y="423629"/>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0400095" y="347710"/>
            <a:ext cx="1533472" cy="1519520"/>
          </a:xfrm>
          <a:prstGeom prst="rect">
            <a:avLst/>
          </a:prstGeom>
        </p:spPr>
      </p:pic>
      <p:sp>
        <p:nvSpPr>
          <p:cNvPr id="11" name="TextBox 10"/>
          <p:cNvSpPr txBox="1"/>
          <p:nvPr/>
        </p:nvSpPr>
        <p:spPr>
          <a:xfrm>
            <a:off x="3616036" y="1246909"/>
            <a:ext cx="6170902"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What is it?</a:t>
            </a:r>
            <a:endParaRPr lang="en-GB" sz="4400" b="1" dirty="0">
              <a:latin typeface="Times New Roman" panose="02020603050405020304" pitchFamily="18" charset="0"/>
              <a:cs typeface="Times New Roman" panose="02020603050405020304" pitchFamily="18" charset="0"/>
            </a:endParaRPr>
          </a:p>
        </p:txBody>
      </p:sp>
      <p:sp>
        <p:nvSpPr>
          <p:cNvPr id="12" name="AutoShape 2" descr="Recipe of seven Layer tea of sylhet Bangladesh. — Steem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3"/>
          <a:stretch>
            <a:fillRect/>
          </a:stretch>
        </p:blipFill>
        <p:spPr>
          <a:xfrm>
            <a:off x="1288473" y="2105891"/>
            <a:ext cx="4087091" cy="2840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0652" y="2078182"/>
            <a:ext cx="3985348" cy="286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rot="701786" flipH="1">
            <a:off x="424822" y="250728"/>
            <a:ext cx="1533472" cy="1519520"/>
          </a:xfrm>
          <a:prstGeom prst="rect">
            <a:avLst/>
          </a:prstGeom>
        </p:spPr>
      </p:pic>
      <p:sp>
        <p:nvSpPr>
          <p:cNvPr id="17" name="TextBox 16"/>
          <p:cNvSpPr txBox="1"/>
          <p:nvPr/>
        </p:nvSpPr>
        <p:spPr>
          <a:xfrm>
            <a:off x="1897639" y="4824846"/>
            <a:ext cx="6874886"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Tea in seven </a:t>
            </a:r>
            <a:r>
              <a:rPr lang="en-US" sz="4400" b="1" dirty="0" err="1" smtClean="0">
                <a:latin typeface="Times New Roman" panose="02020603050405020304" pitchFamily="18" charset="0"/>
                <a:cs typeface="Times New Roman" panose="02020603050405020304" pitchFamily="18" charset="0"/>
              </a:rPr>
              <a:t>colours</a:t>
            </a:r>
            <a:endParaRPr lang="en-GB" sz="4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57200" y="5383355"/>
            <a:ext cx="11734800"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The </a:t>
            </a:r>
            <a:r>
              <a:rPr lang="en-US" sz="4000" b="1" dirty="0" err="1" smtClean="0">
                <a:latin typeface="Times New Roman" panose="02020603050405020304" pitchFamily="18" charset="0"/>
                <a:cs typeface="Times New Roman" panose="02020603050405020304" pitchFamily="18" charset="0"/>
              </a:rPr>
              <a:t>nilkhanta</a:t>
            </a:r>
            <a:r>
              <a:rPr lang="en-US" sz="4000" b="1" dirty="0" smtClean="0">
                <a:latin typeface="Times New Roman" panose="02020603050405020304" pitchFamily="18" charset="0"/>
                <a:cs typeface="Times New Roman" panose="02020603050405020304" pitchFamily="18" charset="0"/>
              </a:rPr>
              <a:t> Tea cabin sells a glass of tea of different </a:t>
            </a:r>
            <a:r>
              <a:rPr lang="en-US" sz="4000" b="1" dirty="0" err="1" smtClean="0">
                <a:latin typeface="Times New Roman" panose="02020603050405020304" pitchFamily="18" charset="0"/>
                <a:cs typeface="Times New Roman" panose="02020603050405020304" pitchFamily="18" charset="0"/>
              </a:rPr>
              <a:t>colours</a:t>
            </a:r>
            <a:r>
              <a:rPr lang="en-US" sz="4000" b="1" dirty="0" smtClean="0">
                <a:latin typeface="Times New Roman" panose="02020603050405020304" pitchFamily="18" charset="0"/>
                <a:cs typeface="Times New Roman" panose="02020603050405020304" pitchFamily="18" charset="0"/>
              </a:rPr>
              <a:t> and </a:t>
            </a:r>
            <a:r>
              <a:rPr lang="en-US" sz="4000" b="1" dirty="0" err="1" smtClean="0">
                <a:latin typeface="Times New Roman" panose="02020603050405020304" pitchFamily="18" charset="0"/>
                <a:cs typeface="Times New Roman" panose="02020603050405020304" pitchFamily="18" charset="0"/>
              </a:rPr>
              <a:t>flavours</a:t>
            </a:r>
            <a:r>
              <a:rPr lang="en-US" sz="4000" b="1" dirty="0" smtClean="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49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anim calcmode="lin" valueType="num">
                                      <p:cBhvr>
                                        <p:cTn id="2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1422" y="1851633"/>
            <a:ext cx="4310246" cy="3792041"/>
          </a:xfrm>
          <a:prstGeom prst="rect">
            <a:avLst/>
          </a:prstGeom>
        </p:spPr>
      </p:pic>
      <p:sp>
        <p:nvSpPr>
          <p:cNvPr id="4" name="TextBox 3"/>
          <p:cNvSpPr txBox="1"/>
          <p:nvPr/>
        </p:nvSpPr>
        <p:spPr>
          <a:xfrm>
            <a:off x="2364354" y="325287"/>
            <a:ext cx="7564581" cy="1015663"/>
          </a:xfrm>
          <a:prstGeom prst="rect">
            <a:avLst/>
          </a:prstGeom>
          <a:noFill/>
        </p:spPr>
        <p:txBody>
          <a:bodyPr wrap="square" rtlCol="0">
            <a:spAutoFit/>
          </a:bodyPr>
          <a:lstStyle/>
          <a:p>
            <a:pPr algn="l"/>
            <a:r>
              <a:rPr lang="en-US" sz="6000" b="1" dirty="0" smtClean="0">
                <a:latin typeface="Times New Roman" panose="02020603050405020304" pitchFamily="18" charset="0"/>
              </a:rPr>
              <a:t>Teacher’s reading</a:t>
            </a:r>
            <a:endParaRPr lang="en-GB" sz="6000" b="1" dirty="0" smtClean="0">
              <a:latin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2921" y="1493530"/>
            <a:ext cx="4307588" cy="4963208"/>
          </a:xfrm>
          <a:prstGeom prst="rect">
            <a:avLst/>
          </a:prstGeom>
        </p:spPr>
      </p:pic>
    </p:spTree>
    <p:extLst>
      <p:ext uri="{BB962C8B-B14F-4D97-AF65-F5344CB8AC3E}">
        <p14:creationId xmlns:p14="http://schemas.microsoft.com/office/powerpoint/2010/main" val="42190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0618" y="242337"/>
            <a:ext cx="7024255" cy="769441"/>
          </a:xfrm>
          <a:prstGeom prst="rect">
            <a:avLst/>
          </a:prstGeom>
          <a:noFill/>
          <a:ln w="57150">
            <a:noFill/>
          </a:ln>
        </p:spPr>
        <p:txBody>
          <a:bodyPr wrap="square" rtlCol="0">
            <a:spAutoFit/>
          </a:bodyPr>
          <a:lstStyle/>
          <a:p>
            <a:r>
              <a:rPr lang="en-US" sz="4400" b="1" dirty="0" smtClean="0"/>
              <a:t>   </a:t>
            </a:r>
            <a:r>
              <a:rPr lang="en-US" sz="4400" b="1" dirty="0" smtClean="0">
                <a:latin typeface="Times New Roman" panose="02020603050405020304" pitchFamily="18" charset="0"/>
                <a:cs typeface="Times New Roman" panose="02020603050405020304" pitchFamily="18" charset="0"/>
              </a:rPr>
              <a:t>NEW WORD</a:t>
            </a:r>
            <a:endParaRPr lang="en-US" sz="4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9491" y="1399308"/>
            <a:ext cx="3920837"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Stream</a:t>
            </a:r>
            <a:endParaRPr lang="en-GB"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587200" y="3466007"/>
            <a:ext cx="4040219"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Forest</a:t>
            </a:r>
            <a:endParaRPr lang="en-GB"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8184670" y="5433353"/>
            <a:ext cx="3813366"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Head</a:t>
            </a:r>
            <a:endParaRPr lang="en-GB" sz="4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606384" y="5267097"/>
            <a:ext cx="5170961"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Leader</a:t>
            </a:r>
            <a:endParaRPr lang="en-GB" sz="4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893723" y="3258189"/>
            <a:ext cx="4159732"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Woodland</a:t>
            </a:r>
            <a:endParaRPr lang="en-GB" sz="4000" b="1" dirty="0">
              <a:latin typeface="Times New Roman" panose="02020603050405020304" pitchFamily="18" charset="0"/>
              <a:cs typeface="Times New Roman" panose="02020603050405020304" pitchFamily="18" charset="0"/>
            </a:endParaRPr>
          </a:p>
        </p:txBody>
      </p:sp>
      <p:sp>
        <p:nvSpPr>
          <p:cNvPr id="15" name="Rectangle 14"/>
          <p:cNvSpPr/>
          <p:nvPr/>
        </p:nvSpPr>
        <p:spPr>
          <a:xfrm flipH="1">
            <a:off x="7689271" y="1595643"/>
            <a:ext cx="2452255" cy="707886"/>
          </a:xfrm>
          <a:prstGeom prst="rect">
            <a:avLst/>
          </a:prstGeom>
        </p:spPr>
        <p:txBody>
          <a:bodyPr wrap="square">
            <a:spAutoFit/>
          </a:bodyPr>
          <a:lstStyle/>
          <a:p>
            <a:pPr algn="r"/>
            <a:r>
              <a:rPr lang="en-US" sz="4000" b="1" dirty="0" smtClean="0">
                <a:latin typeface="Times New Roman" panose="02020603050405020304" pitchFamily="18" charset="0"/>
                <a:cs typeface="Times New Roman" panose="02020603050405020304" pitchFamily="18" charset="0"/>
              </a:rPr>
              <a:t>River</a:t>
            </a:r>
            <a:endParaRPr lang="en-GB" sz="40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2"/>
          <a:stretch>
            <a:fillRect/>
          </a:stretch>
        </p:blipFill>
        <p:spPr>
          <a:xfrm>
            <a:off x="3788785" y="3180917"/>
            <a:ext cx="2619375" cy="1743075"/>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995" y="4970317"/>
            <a:ext cx="2703369" cy="1600200"/>
          </a:xfrm>
          <a:prstGeom prst="rect">
            <a:avLst/>
          </a:prstGeom>
        </p:spPr>
      </p:pic>
      <p:pic>
        <p:nvPicPr>
          <p:cNvPr id="19" name="Picture 18"/>
          <p:cNvPicPr>
            <a:picLocks noChangeAspect="1"/>
          </p:cNvPicPr>
          <p:nvPr/>
        </p:nvPicPr>
        <p:blipFill>
          <a:blip r:embed="rId4"/>
          <a:stretch>
            <a:fillRect/>
          </a:stretch>
        </p:blipFill>
        <p:spPr>
          <a:xfrm>
            <a:off x="3788785" y="1282844"/>
            <a:ext cx="2619375" cy="1743075"/>
          </a:xfrm>
          <a:prstGeom prst="rect">
            <a:avLst/>
          </a:prstGeom>
        </p:spPr>
      </p:pic>
    </p:spTree>
    <p:extLst>
      <p:ext uri="{BB962C8B-B14F-4D97-AF65-F5344CB8AC3E}">
        <p14:creationId xmlns:p14="http://schemas.microsoft.com/office/powerpoint/2010/main" val="11317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6509" y="534052"/>
            <a:ext cx="2757054" cy="707886"/>
          </a:xfrm>
          <a:prstGeom prst="rect">
            <a:avLst/>
          </a:prstGeom>
          <a:noFill/>
        </p:spPr>
        <p:txBody>
          <a:bodyPr wrap="square" rtlCol="0">
            <a:spAutoFit/>
          </a:bodyPr>
          <a:lstStyle/>
          <a:p>
            <a:pPr algn="l"/>
            <a:r>
              <a:rPr lang="en-US" sz="4000" b="1" dirty="0" smtClean="0">
                <a:latin typeface="Times New Roman" panose="02020603050405020304" pitchFamily="18" charset="0"/>
              </a:rPr>
              <a:t>Pair Work</a:t>
            </a:r>
            <a:endParaRPr lang="en-GB" sz="4000" b="1" dirty="0" smtClean="0">
              <a:latin typeface="Times New Roman" panose="02020603050405020304" pitchFamily="18" charset="0"/>
            </a:endParaRPr>
          </a:p>
        </p:txBody>
      </p:sp>
      <p:sp>
        <p:nvSpPr>
          <p:cNvPr id="4" name="TextBox 3"/>
          <p:cNvSpPr txBox="1"/>
          <p:nvPr/>
        </p:nvSpPr>
        <p:spPr>
          <a:xfrm>
            <a:off x="6497782" y="534052"/>
            <a:ext cx="3588328" cy="707886"/>
          </a:xfrm>
          <a:prstGeom prst="rect">
            <a:avLst/>
          </a:prstGeom>
          <a:noFill/>
        </p:spPr>
        <p:txBody>
          <a:bodyPr wrap="square" rtlCol="0">
            <a:spAutoFit/>
          </a:bodyPr>
          <a:lstStyle/>
          <a:p>
            <a:pPr algn="r"/>
            <a:r>
              <a:rPr lang="en-US" sz="4000" b="1" dirty="0" smtClean="0">
                <a:latin typeface="Times New Roman" panose="02020603050405020304" pitchFamily="18" charset="0"/>
              </a:rPr>
              <a:t>Read the Text  </a:t>
            </a:r>
            <a:endParaRPr lang="en-GB" sz="4000" b="1" dirty="0" smtClean="0">
              <a:latin typeface="Times New Roman" panose="02020603050405020304" pitchFamily="18" charset="0"/>
            </a:endParaRPr>
          </a:p>
        </p:txBody>
      </p:sp>
      <p:sp>
        <p:nvSpPr>
          <p:cNvPr id="5" name="TextBox 4"/>
          <p:cNvSpPr txBox="1"/>
          <p:nvPr/>
        </p:nvSpPr>
        <p:spPr>
          <a:xfrm>
            <a:off x="2964872" y="1927785"/>
            <a:ext cx="7633855" cy="707886"/>
          </a:xfrm>
          <a:prstGeom prst="rect">
            <a:avLst/>
          </a:prstGeom>
          <a:noFill/>
        </p:spPr>
        <p:txBody>
          <a:bodyPr wrap="square" rtlCol="0">
            <a:spAutoFit/>
          </a:bodyPr>
          <a:lstStyle/>
          <a:p>
            <a:pPr algn="l"/>
            <a:r>
              <a:rPr lang="en-US" sz="4000" b="1" dirty="0" smtClean="0">
                <a:latin typeface="Times New Roman" panose="02020603050405020304" pitchFamily="18" charset="0"/>
              </a:rPr>
              <a:t>Open your book page at 83</a:t>
            </a:r>
            <a:endParaRPr lang="en-GB" sz="4000" b="1" dirty="0" smtClean="0">
              <a:latin typeface="Times New Roman" panose="02020603050405020304" pitchFamily="18"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13564" y="430795"/>
            <a:ext cx="1939637"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2121" y="2604109"/>
            <a:ext cx="3379334" cy="3893673"/>
          </a:xfrm>
          <a:prstGeom prst="rect">
            <a:avLst/>
          </a:prstGeom>
        </p:spPr>
      </p:pic>
      <p:pic>
        <p:nvPicPr>
          <p:cNvPr id="9" name="Picture 8">
            <a:extLst>
              <a:ext uri="{FF2B5EF4-FFF2-40B4-BE49-F238E27FC236}">
                <a16:creationId xmlns:a16="http://schemas.microsoft.com/office/drawing/2014/main" id="{986C62CD-7580-E44F-A051-A5556F1E2CF5}"/>
              </a:ext>
            </a:extLst>
          </p:cNvPr>
          <p:cNvPicPr>
            <a:picLocks noChangeAspect="1"/>
          </p:cNvPicPr>
          <p:nvPr/>
        </p:nvPicPr>
        <p:blipFill>
          <a:blip r:embed="rId4">
            <a:alphaModFix amt="50000"/>
          </a:blip>
          <a:stretch>
            <a:fillRect/>
          </a:stretch>
        </p:blipFill>
        <p:spPr>
          <a:xfrm rot="1121234" flipH="1">
            <a:off x="9050690" y="2734119"/>
            <a:ext cx="3036991" cy="3957292"/>
          </a:xfrm>
          <a:prstGeom prst="rect">
            <a:avLst/>
          </a:prstGeom>
        </p:spPr>
      </p:pic>
      <p:pic>
        <p:nvPicPr>
          <p:cNvPr id="10" name="Picture 9">
            <a:extLst>
              <a:ext uri="{FF2B5EF4-FFF2-40B4-BE49-F238E27FC236}">
                <a16:creationId xmlns:a16="http://schemas.microsoft.com/office/drawing/2014/main" id="{986C62CD-7580-E44F-A051-A5556F1E2CF5}"/>
              </a:ext>
            </a:extLst>
          </p:cNvPr>
          <p:cNvPicPr>
            <a:picLocks noChangeAspect="1"/>
          </p:cNvPicPr>
          <p:nvPr/>
        </p:nvPicPr>
        <p:blipFill>
          <a:blip r:embed="rId4">
            <a:alphaModFix amt="50000"/>
          </a:blip>
          <a:stretch>
            <a:fillRect/>
          </a:stretch>
        </p:blipFill>
        <p:spPr>
          <a:xfrm rot="200715" flipH="1">
            <a:off x="322092" y="2814502"/>
            <a:ext cx="3036991" cy="3958262"/>
          </a:xfrm>
          <a:prstGeom prst="rect">
            <a:avLst/>
          </a:prstGeom>
        </p:spPr>
      </p:pic>
    </p:spTree>
    <p:extLst>
      <p:ext uri="{BB962C8B-B14F-4D97-AF65-F5344CB8AC3E}">
        <p14:creationId xmlns:p14="http://schemas.microsoft.com/office/powerpoint/2010/main" val="141658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8774" y="210189"/>
            <a:ext cx="6145735" cy="1015663"/>
          </a:xfrm>
          <a:prstGeom prst="rect">
            <a:avLst/>
          </a:prstGeom>
        </p:spPr>
        <p:txBody>
          <a:bodyPr wrap="square">
            <a:spAutoFit/>
          </a:bodyPr>
          <a:lstStyle/>
          <a:p>
            <a:pPr algn="ctr"/>
            <a:r>
              <a:rPr lang="en-US" sz="6000" dirty="0">
                <a:latin typeface="Times New Roman" panose="02020603050405020304" pitchFamily="18" charset="0"/>
                <a:cs typeface="Times New Roman" panose="02020603050405020304" pitchFamily="18" charset="0"/>
              </a:rPr>
              <a:t>Silent reading</a:t>
            </a:r>
          </a:p>
        </p:txBody>
      </p:sp>
      <p:pic>
        <p:nvPicPr>
          <p:cNvPr id="3" name="Picture 2">
            <a:extLst>
              <a:ext uri="{FF2B5EF4-FFF2-40B4-BE49-F238E27FC236}">
                <a16:creationId xmlns:a16="http://schemas.microsoft.com/office/drawing/2014/main" id="{E4602699-9A73-422D-AC1F-0B33CAB47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153" y="1770477"/>
            <a:ext cx="5715000" cy="428625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484" y="1689710"/>
            <a:ext cx="3988934" cy="4596055"/>
          </a:xfrm>
          <a:prstGeom prst="rect">
            <a:avLst/>
          </a:prstGeom>
        </p:spPr>
      </p:pic>
    </p:spTree>
    <p:extLst>
      <p:ext uri="{BB962C8B-B14F-4D97-AF65-F5344CB8AC3E}">
        <p14:creationId xmlns:p14="http://schemas.microsoft.com/office/powerpoint/2010/main" val="324244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6DFB1-E390-488D-A9B3-E5217DD3710C}"/>
              </a:ext>
            </a:extLst>
          </p:cNvPr>
          <p:cNvSpPr txBox="1"/>
          <p:nvPr/>
        </p:nvSpPr>
        <p:spPr>
          <a:xfrm>
            <a:off x="1925781" y="3178685"/>
            <a:ext cx="8839201" cy="2862322"/>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We went to </a:t>
            </a:r>
            <a:r>
              <a:rPr lang="en-US" sz="3600" b="1" dirty="0" err="1" smtClean="0">
                <a:latin typeface="Times New Roman" panose="02020603050405020304" pitchFamily="18" charset="0"/>
                <a:cs typeface="Times New Roman" panose="02020603050405020304" pitchFamily="18" charset="0"/>
              </a:rPr>
              <a:t>Lawachara</a:t>
            </a:r>
            <a:r>
              <a:rPr lang="en-US" sz="3600" b="1" dirty="0" smtClean="0">
                <a:latin typeface="Times New Roman" panose="02020603050405020304" pitchFamily="18" charset="0"/>
                <a:cs typeface="Times New Roman" panose="02020603050405020304" pitchFamily="18" charset="0"/>
              </a:rPr>
              <a:t>  ………….</a:t>
            </a:r>
          </a:p>
          <a:p>
            <a:endParaRPr lang="en-US" sz="3600" b="1" dirty="0">
              <a:latin typeface="Times New Roman" panose="02020603050405020304" pitchFamily="18" charset="0"/>
              <a:cs typeface="Times New Roman" panose="02020603050405020304" pitchFamily="18" charset="0"/>
            </a:endParaRPr>
          </a:p>
          <a:p>
            <a:pPr marL="342900" indent="-342900">
              <a:buAutoNum type="arabicPeriod"/>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We walked ………..</a:t>
            </a:r>
          </a:p>
          <a:p>
            <a:pPr marL="342900" indent="-342900">
              <a:buAutoNum type="arabicPeriod"/>
            </a:pPr>
            <a:endParaRPr lang="en-US" sz="3600" b="1" dirty="0">
              <a:latin typeface="Times New Roman" panose="02020603050405020304" pitchFamily="18" charset="0"/>
              <a:cs typeface="Times New Roman" panose="02020603050405020304" pitchFamily="18" charset="0"/>
            </a:endParaRPr>
          </a:p>
          <a:p>
            <a:pPr marL="342900" indent="-342900">
              <a:buAutoNum type="arabicPeriod"/>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It was very…………… .</a:t>
            </a:r>
            <a:endParaRPr lang="en-US" sz="3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2955BA9-8788-4A53-981A-DE8F6C96A6B6}"/>
              </a:ext>
            </a:extLst>
          </p:cNvPr>
          <p:cNvSpPr txBox="1"/>
          <p:nvPr/>
        </p:nvSpPr>
        <p:spPr>
          <a:xfrm>
            <a:off x="1385455" y="1775141"/>
            <a:ext cx="2189018" cy="707886"/>
          </a:xfrm>
          <a:prstGeom prst="rect">
            <a:avLst/>
          </a:prstGeom>
          <a:noFill/>
        </p:spPr>
        <p:txBody>
          <a:bodyPr wrap="square" rtlCol="0">
            <a:spAutoFit/>
          </a:bodyPr>
          <a:lstStyle/>
          <a:p>
            <a:pPr algn="ctr"/>
            <a:r>
              <a:rPr lang="en-US" sz="4000" b="1" dirty="0" err="1" smtClean="0">
                <a:latin typeface="Times New Roman" panose="02020603050405020304" pitchFamily="18" charset="0"/>
                <a:cs typeface="Times New Roman" panose="02020603050405020304" pitchFamily="18" charset="0"/>
              </a:rPr>
              <a:t>quitely</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2C8A381-1B2D-4621-95D6-0AF1529CE739}"/>
              </a:ext>
            </a:extLst>
          </p:cNvPr>
          <p:cNvSpPr txBox="1"/>
          <p:nvPr/>
        </p:nvSpPr>
        <p:spPr>
          <a:xfrm>
            <a:off x="4197928" y="1806249"/>
            <a:ext cx="378229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n</a:t>
            </a:r>
            <a:r>
              <a:rPr lang="en-US" sz="4000" b="1" dirty="0" smtClean="0">
                <a:latin typeface="Times New Roman" panose="02020603050405020304" pitchFamily="18" charset="0"/>
                <a:cs typeface="Times New Roman" panose="02020603050405020304" pitchFamily="18" charset="0"/>
              </a:rPr>
              <a:t>ational park</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2DD6CB9-7C6D-41CB-AA27-9772D9204939}"/>
              </a:ext>
            </a:extLst>
          </p:cNvPr>
          <p:cNvSpPr txBox="1"/>
          <p:nvPr/>
        </p:nvSpPr>
        <p:spPr>
          <a:xfrm>
            <a:off x="7688069" y="1827353"/>
            <a:ext cx="3340149"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interesting</a:t>
            </a:r>
            <a:endParaRPr lang="en-US" sz="4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588927" y="1131222"/>
            <a:ext cx="7071685"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Fill in the blank with correct word</a:t>
            </a:r>
            <a:endParaRPr lang="en-GB" sz="3200" b="1" dirty="0"/>
          </a:p>
        </p:txBody>
      </p:sp>
      <p:sp>
        <p:nvSpPr>
          <p:cNvPr id="7" name="Rectangle 6"/>
          <p:cNvSpPr/>
          <p:nvPr/>
        </p:nvSpPr>
        <p:spPr>
          <a:xfrm>
            <a:off x="1162753" y="188646"/>
            <a:ext cx="9081384" cy="830997"/>
          </a:xfrm>
          <a:prstGeom prst="rect">
            <a:avLst/>
          </a:prstGeom>
        </p:spPr>
        <p:txBody>
          <a:bodyPr wrap="square">
            <a:spAutoFit/>
          </a:bodyPr>
          <a:lstStyle/>
          <a:p>
            <a:pPr algn="ctr"/>
            <a:r>
              <a:rPr lang="en-US" sz="4800" b="1" dirty="0" smtClean="0">
                <a:latin typeface="Times New Roman" panose="02020603050405020304" pitchFamily="18" charset="0"/>
                <a:cs typeface="Times New Roman" panose="02020603050405020304" pitchFamily="18" charset="0"/>
              </a:rPr>
              <a:t>Individual </a:t>
            </a:r>
            <a:r>
              <a:rPr lang="en-US" sz="4800" b="1" dirty="0">
                <a:latin typeface="Times New Roman" panose="02020603050405020304" pitchFamily="18" charset="0"/>
                <a:cs typeface="Times New Roman" panose="02020603050405020304" pitchFamily="18" charset="0"/>
              </a:rPr>
              <a:t>work</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8406" y="301248"/>
            <a:ext cx="1887559" cy="136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9730" y="5639700"/>
            <a:ext cx="1577579" cy="1033314"/>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48" y="5681044"/>
            <a:ext cx="1556762" cy="1019679"/>
          </a:xfrm>
          <a:prstGeom prst="rect">
            <a:avLst/>
          </a:prstGeom>
        </p:spPr>
      </p:pic>
    </p:spTree>
    <p:extLst>
      <p:ext uri="{BB962C8B-B14F-4D97-AF65-F5344CB8AC3E}">
        <p14:creationId xmlns:p14="http://schemas.microsoft.com/office/powerpoint/2010/main" val="337887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17 -0.02824 L 0.22109 0.19398 " pathEditMode="relative" rAng="0" ptsTypes="AA">
                                      <p:cBhvr>
                                        <p:cTn id="6" dur="2000" fill="hold"/>
                                        <p:tgtEl>
                                          <p:spTgt spid="4"/>
                                        </p:tgtEl>
                                        <p:attrNameLst>
                                          <p:attrName>ppt_x</p:attrName>
                                          <p:attrName>ppt_y</p:attrName>
                                        </p:attrNameLst>
                                      </p:cBhvr>
                                      <p:rCtr x="11107" y="1111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2956 3.33333E-6 L 0.25794 0.33796 " pathEditMode="relative" rAng="0" ptsTypes="AA">
                                      <p:cBhvr>
                                        <p:cTn id="10" dur="2000" fill="hold"/>
                                        <p:tgtEl>
                                          <p:spTgt spid="3"/>
                                        </p:tgtEl>
                                        <p:attrNameLst>
                                          <p:attrName>ppt_x</p:attrName>
                                          <p:attrName>ppt_y</p:attrName>
                                        </p:attrNameLst>
                                      </p:cBhvr>
                                      <p:rCtr x="14375" y="168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4.44444E-6 L -0.27097 0.49004 " pathEditMode="relative" rAng="0" ptsTypes="AA">
                                      <p:cBhvr>
                                        <p:cTn id="14" dur="2000" fill="hold"/>
                                        <p:tgtEl>
                                          <p:spTgt spid="5"/>
                                        </p:tgtEl>
                                        <p:attrNameLst>
                                          <p:attrName>ppt_x</p:attrName>
                                          <p:attrName>ppt_y</p:attrName>
                                        </p:attrNameLst>
                                      </p:cBhvr>
                                      <p:rCtr x="-13555" y="2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874" y="360218"/>
            <a:ext cx="3976254"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Group Work</a:t>
            </a:r>
            <a:endParaRPr lang="en-GB" sz="4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43346" y="3906982"/>
            <a:ext cx="115824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How did the team go to </a:t>
            </a:r>
            <a:r>
              <a:rPr lang="en-US" sz="4000" b="1" dirty="0" err="1" smtClean="0">
                <a:latin typeface="Times New Roman" panose="02020603050405020304" pitchFamily="18" charset="0"/>
                <a:cs typeface="Times New Roman" panose="02020603050405020304" pitchFamily="18" charset="0"/>
              </a:rPr>
              <a:t>Sreemangal</a:t>
            </a:r>
            <a:r>
              <a:rPr lang="en-US" sz="4000" b="1" dirty="0" smtClean="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74073" y="2812472"/>
            <a:ext cx="11637818"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1. What did the team members do </a:t>
            </a:r>
            <a:r>
              <a:rPr lang="en-US" sz="4000" b="1" dirty="0" err="1" smtClean="0">
                <a:latin typeface="Times New Roman" panose="02020603050405020304" pitchFamily="18" charset="0"/>
                <a:cs typeface="Times New Roman" panose="02020603050405020304" pitchFamily="18" charset="0"/>
              </a:rPr>
              <a:t>afterbreakfast</a:t>
            </a:r>
            <a:r>
              <a:rPr lang="en-US" sz="4000" b="1" dirty="0" smtClean="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98764" y="4946073"/>
            <a:ext cx="10958946"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3. What did they do in the evening?</a:t>
            </a:r>
            <a:endParaRPr lang="en-GB" sz="4000"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67E2C6C2-A769-41BF-9098-46E9330296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12594" y="293806"/>
            <a:ext cx="3036905" cy="2237719"/>
          </a:xfrm>
          <a:prstGeom prst="rect">
            <a:avLst/>
          </a:prstGeom>
        </p:spPr>
      </p:pic>
    </p:spTree>
    <p:extLst>
      <p:ext uri="{BB962C8B-B14F-4D97-AF65-F5344CB8AC3E}">
        <p14:creationId xmlns:p14="http://schemas.microsoft.com/office/powerpoint/2010/main" val="833391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47" y="2574160"/>
            <a:ext cx="11395762" cy="2862322"/>
          </a:xfrm>
          <a:prstGeom prst="rect">
            <a:avLst/>
          </a:prstGeom>
        </p:spPr>
        <p:txBody>
          <a:bodyPr wrap="square">
            <a:spAutoFit/>
          </a:bodyPr>
          <a:lstStyle/>
          <a:p>
            <a:r>
              <a:rPr lang="en-US" sz="3600" b="1" dirty="0" smtClean="0">
                <a:latin typeface="Times New Roman" panose="02020603050405020304" pitchFamily="18" charset="0"/>
                <a:cs typeface="Times New Roman" pitchFamily="18" charset="0"/>
              </a:rPr>
              <a:t>1) </a:t>
            </a:r>
            <a:r>
              <a:rPr lang="en-US" sz="3600" b="1" dirty="0">
                <a:latin typeface="Times New Roman" pitchFamily="18" charset="0"/>
                <a:cs typeface="Times New Roman" pitchFamily="18" charset="0"/>
              </a:rPr>
              <a:t>Why was the next day interesting?</a:t>
            </a:r>
          </a:p>
          <a:p>
            <a:r>
              <a:rPr lang="en-US" sz="3600" b="1" dirty="0">
                <a:latin typeface="Times New Roman" pitchFamily="18" charset="0"/>
                <a:cs typeface="Times New Roman" pitchFamily="18" charset="0"/>
              </a:rPr>
              <a:t>2) What is the </a:t>
            </a:r>
            <a:r>
              <a:rPr lang="en-US" sz="3600" b="1" dirty="0" err="1">
                <a:latin typeface="Times New Roman" pitchFamily="18" charset="0"/>
                <a:cs typeface="Times New Roman" pitchFamily="18" charset="0"/>
              </a:rPr>
              <a:t>Nilkontho</a:t>
            </a:r>
            <a:r>
              <a:rPr lang="en-US" sz="3600" b="1" dirty="0">
                <a:latin typeface="Times New Roman" pitchFamily="18" charset="0"/>
                <a:cs typeface="Times New Roman" pitchFamily="18" charset="0"/>
              </a:rPr>
              <a:t> Tea Cabin ?</a:t>
            </a:r>
          </a:p>
          <a:p>
            <a:r>
              <a:rPr lang="en-US" sz="3600" b="1" dirty="0">
                <a:latin typeface="Times New Roman" pitchFamily="18" charset="0"/>
                <a:cs typeface="Times New Roman" pitchFamily="18" charset="0"/>
              </a:rPr>
              <a:t>3) What is the passage about ?</a:t>
            </a:r>
          </a:p>
          <a:p>
            <a:r>
              <a:rPr lang="en-US" sz="3600" b="1" dirty="0">
                <a:latin typeface="Times New Roman" pitchFamily="18" charset="0"/>
                <a:cs typeface="Times New Roman" pitchFamily="18" charset="0"/>
              </a:rPr>
              <a:t>4) How does the tea garden look ?</a:t>
            </a:r>
          </a:p>
          <a:p>
            <a:r>
              <a:rPr lang="en-US" sz="3600" b="1" dirty="0">
                <a:latin typeface="Times New Roman" pitchFamily="18" charset="0"/>
                <a:cs typeface="Times New Roman" pitchFamily="18" charset="0"/>
              </a:rPr>
              <a:t>5) What was the next day  ?</a:t>
            </a:r>
          </a:p>
        </p:txBody>
      </p:sp>
      <p:pic>
        <p:nvPicPr>
          <p:cNvPr id="3" name="Picture 2"/>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89747" l="0" r="89849"/>
                    </a14:imgEffect>
                  </a14:imgLayer>
                </a14:imgProps>
              </a:ext>
              <a:ext uri="{28A0092B-C50C-407E-A947-70E740481C1C}">
                <a14:useLocalDpi xmlns:a14="http://schemas.microsoft.com/office/drawing/2010/main"/>
              </a:ext>
            </a:extLst>
          </a:blip>
          <a:stretch>
            <a:fillRect/>
          </a:stretch>
        </p:blipFill>
        <p:spPr>
          <a:xfrm rot="11244783">
            <a:off x="-4711" y="73189"/>
            <a:ext cx="2614077" cy="2692973"/>
          </a:xfrm>
          <a:prstGeom prst="rect">
            <a:avLst/>
          </a:prstGeom>
        </p:spPr>
      </p:pic>
      <p:pic>
        <p:nvPicPr>
          <p:cNvPr id="4" name="Picture 3"/>
          <p:cNvPicPr>
            <a:picLocks noChangeAspect="1"/>
          </p:cNvPicPr>
          <p:nvPr/>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89747" l="0" r="89849"/>
                    </a14:imgEffect>
                  </a14:imgLayer>
                </a14:imgProps>
              </a:ext>
              <a:ext uri="{28A0092B-C50C-407E-A947-70E740481C1C}">
                <a14:useLocalDpi xmlns:a14="http://schemas.microsoft.com/office/drawing/2010/main"/>
              </a:ext>
            </a:extLst>
          </a:blip>
          <a:stretch>
            <a:fillRect/>
          </a:stretch>
        </p:blipFill>
        <p:spPr>
          <a:xfrm rot="11244783">
            <a:off x="10367538" y="157383"/>
            <a:ext cx="2614077" cy="2692973"/>
          </a:xfrm>
          <a:prstGeom prst="rect">
            <a:avLst/>
          </a:prstGeom>
        </p:spPr>
      </p:pic>
      <p:sp>
        <p:nvSpPr>
          <p:cNvPr id="5" name="TextBox 4"/>
          <p:cNvSpPr txBox="1"/>
          <p:nvPr/>
        </p:nvSpPr>
        <p:spPr>
          <a:xfrm>
            <a:off x="2216727" y="404014"/>
            <a:ext cx="6816436" cy="1015663"/>
          </a:xfrm>
          <a:prstGeom prst="rect">
            <a:avLst/>
          </a:prstGeom>
          <a:noFill/>
          <a:ln>
            <a:noFill/>
          </a:ln>
        </p:spPr>
        <p:txBody>
          <a:bodyPr wrap="square" rtlCol="0">
            <a:spAutoFit/>
          </a:bodyPr>
          <a:lstStyle/>
          <a:p>
            <a:r>
              <a:rPr lang="en-US" sz="6000" b="1" dirty="0" smtClean="0">
                <a:latin typeface="Times New Roman" pitchFamily="18" charset="0"/>
                <a:cs typeface="Times New Roman" pitchFamily="18" charset="0"/>
              </a:rPr>
              <a:t>     </a:t>
            </a:r>
            <a:r>
              <a:rPr lang="bn-BD" sz="6000" b="1" dirty="0" smtClean="0">
                <a:latin typeface="Times New Roman" pitchFamily="18" charset="0"/>
                <a:cs typeface="Times New Roman" pitchFamily="18" charset="0"/>
              </a:rPr>
              <a:t>Evaluation</a:t>
            </a:r>
            <a:endParaRPr lang="en-US" sz="6000" b="1" dirty="0">
              <a:latin typeface="Times New Roman" pitchFamily="18" charset="0"/>
              <a:cs typeface="Times New Roman" pitchFamily="18" charset="0"/>
            </a:endParaRPr>
          </a:p>
        </p:txBody>
      </p:sp>
      <p:sp>
        <p:nvSpPr>
          <p:cNvPr id="6" name="Rectangle 5"/>
          <p:cNvSpPr/>
          <p:nvPr/>
        </p:nvSpPr>
        <p:spPr>
          <a:xfrm>
            <a:off x="1885779" y="1458397"/>
            <a:ext cx="6863097" cy="707886"/>
          </a:xfrm>
          <a:prstGeom prst="rect">
            <a:avLst/>
          </a:prstGeom>
        </p:spPr>
        <p:txBody>
          <a:bodyPr wrap="none">
            <a:spAutoFit/>
          </a:bodyPr>
          <a:lstStyle/>
          <a:p>
            <a:r>
              <a:rPr lang="en-US" sz="4000" b="1" dirty="0">
                <a:latin typeface="Times New Roman" pitchFamily="18" charset="0"/>
                <a:cs typeface="Times New Roman" pitchFamily="18" charset="0"/>
              </a:rPr>
              <a:t>Answer the following question</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364601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893" y="1045409"/>
            <a:ext cx="474609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Nahidal</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Arjin</a:t>
            </a:r>
            <a:endParaRPr lang="en-GB" sz="6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0893" y="2097659"/>
            <a:ext cx="5215189"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Assistant Teacher</a:t>
            </a:r>
            <a:endParaRPr lang="en-GB"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2362" y="3013163"/>
            <a:ext cx="6407709" cy="1446550"/>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Boddipur</a:t>
            </a:r>
            <a:r>
              <a:rPr lang="en-US" sz="4400" b="1" dirty="0" smtClean="0">
                <a:latin typeface="Times New Roman" panose="02020603050405020304" pitchFamily="18" charset="0"/>
                <a:cs typeface="Times New Roman" panose="02020603050405020304" pitchFamily="18" charset="0"/>
              </a:rPr>
              <a:t> Govt. Primary </a:t>
            </a:r>
            <a:r>
              <a:rPr lang="en-US" sz="4400" b="1" dirty="0">
                <a:latin typeface="Times New Roman" panose="02020603050405020304" pitchFamily="18" charset="0"/>
                <a:cs typeface="Times New Roman" panose="02020603050405020304" pitchFamily="18" charset="0"/>
              </a:rPr>
              <a:t>S</a:t>
            </a:r>
            <a:r>
              <a:rPr lang="en-US" sz="4400" b="1" dirty="0" smtClean="0">
                <a:latin typeface="Times New Roman" panose="02020603050405020304" pitchFamily="18" charset="0"/>
                <a:cs typeface="Times New Roman" panose="02020603050405020304" pitchFamily="18" charset="0"/>
              </a:rPr>
              <a:t>chool</a:t>
            </a:r>
            <a:endParaRPr lang="en-GB" sz="4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4128" y="4459713"/>
            <a:ext cx="6097149" cy="1446550"/>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Satkhira</a:t>
            </a: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Sadar</a:t>
            </a:r>
            <a:r>
              <a:rPr lang="en-US" sz="4400"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Satkhira</a:t>
            </a:r>
            <a:endParaRPr lang="en-GB" sz="4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6379822" y="1616988"/>
            <a:ext cx="328864" cy="3808604"/>
            <a:chOff x="6271152" y="1534902"/>
            <a:chExt cx="249701" cy="3167417"/>
          </a:xfrm>
        </p:grpSpPr>
        <p:cxnSp>
          <p:nvCxnSpPr>
            <p:cNvPr id="7" name="Straight Connector 6"/>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9" name="Flowchart: Connector 8"/>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sp>
        <p:nvSpPr>
          <p:cNvPr id="10" name="Rectangle 9"/>
          <p:cNvSpPr/>
          <p:nvPr/>
        </p:nvSpPr>
        <p:spPr>
          <a:xfrm>
            <a:off x="6650806" y="916446"/>
            <a:ext cx="4923586" cy="4524315"/>
          </a:xfrm>
          <a:prstGeom prst="rect">
            <a:avLst/>
          </a:prstGeom>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Class:Five</a:t>
            </a:r>
            <a:endParaRPr lang="en-US" sz="3600" b="1" dirty="0">
              <a:latin typeface="Times New Roman" panose="02020603050405020304" pitchFamily="18" charset="0"/>
              <a:cs typeface="Times New Roman" panose="02020603050405020304" pitchFamily="18" charset="0"/>
            </a:endParaRPr>
          </a:p>
          <a:p>
            <a:pPr algn="ctr"/>
            <a:r>
              <a:rPr lang="en-US" sz="3600" b="1" dirty="0" err="1" smtClean="0">
                <a:latin typeface="Times New Roman" panose="02020603050405020304" pitchFamily="18" charset="0"/>
                <a:cs typeface="Times New Roman" panose="02020603050405020304" pitchFamily="18" charset="0"/>
              </a:rPr>
              <a:t>Subject:English</a:t>
            </a:r>
            <a:endParaRPr lang="en-US" sz="3600" b="1" dirty="0" smtClean="0">
              <a:latin typeface="Times New Roman" panose="02020603050405020304" pitchFamily="18" charset="0"/>
              <a:cs typeface="Times New Roman" panose="02020603050405020304" pitchFamily="18" charset="0"/>
            </a:endParaRPr>
          </a:p>
          <a:p>
            <a:pPr algn="ctr"/>
            <a:r>
              <a:rPr lang="en-US" sz="3600" b="1" i="1" dirty="0" smtClean="0">
                <a:solidFill>
                  <a:prstClr val="black"/>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Title:  </a:t>
            </a:r>
            <a:r>
              <a:rPr lang="en-US" sz="3600" b="1" dirty="0" smtClean="0">
                <a:latin typeface="Times New Roman" panose="02020603050405020304" pitchFamily="18" charset="0"/>
                <a:cs typeface="Times New Roman" panose="02020603050405020304" pitchFamily="18" charset="0"/>
              </a:rPr>
              <a:t>It was a Great day.</a:t>
            </a:r>
          </a:p>
          <a:p>
            <a:pPr algn="ctr"/>
            <a:r>
              <a:rPr lang="en-US" sz="3600" b="1" dirty="0" smtClean="0">
                <a:latin typeface="Times New Roman" panose="02020603050405020304" pitchFamily="18" charset="0"/>
                <a:cs typeface="Times New Roman" panose="02020603050405020304" pitchFamily="18" charset="0"/>
              </a:rPr>
              <a:t>Unit: 21</a:t>
            </a:r>
          </a:p>
          <a:p>
            <a:pPr algn="ctr"/>
            <a:r>
              <a:rPr lang="en-US" sz="3600" b="1" dirty="0" smtClean="0">
                <a:latin typeface="Times New Roman" panose="02020603050405020304" pitchFamily="18" charset="0"/>
                <a:cs typeface="Times New Roman" panose="02020603050405020304" pitchFamily="18" charset="0"/>
              </a:rPr>
              <a:t>Lesson: The next…. </a:t>
            </a:r>
            <a:endParaRPr lang="bn-BD"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Time:</a:t>
            </a:r>
            <a:r>
              <a:rPr lang="bn-BD" sz="3600" b="1" dirty="0" smtClean="0">
                <a:latin typeface="Times New Roman" panose="02020603050405020304" pitchFamily="18" charset="0"/>
                <a:cs typeface="Times New Roman" panose="02020603050405020304" pitchFamily="18" charset="0"/>
              </a:rPr>
              <a:t>4</a:t>
            </a:r>
            <a:r>
              <a:rPr lang="en-US" sz="3600" b="1" dirty="0" smtClean="0">
                <a:latin typeface="Times New Roman" panose="02020603050405020304" pitchFamily="18" charset="0"/>
                <a:cs typeface="Times New Roman" panose="02020603050405020304" pitchFamily="18" charset="0"/>
              </a:rPr>
              <a:t>5 minutes </a:t>
            </a:r>
          </a:p>
          <a:p>
            <a:pPr algn="ctr"/>
            <a:r>
              <a:rPr lang="en-US" sz="3600" b="1" dirty="0" smtClean="0">
                <a:latin typeface="Times New Roman" panose="02020603050405020304" pitchFamily="18" charset="0"/>
                <a:cs typeface="Times New Roman" panose="02020603050405020304" pitchFamily="18" charset="0"/>
              </a:rPr>
              <a:t>Date:01/11/2021</a:t>
            </a:r>
            <a:endParaRPr lang="en-US" sz="36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532222" y="1769388"/>
            <a:ext cx="328864" cy="3808604"/>
            <a:chOff x="6271152" y="1534902"/>
            <a:chExt cx="249701" cy="3167417"/>
          </a:xfrm>
        </p:grpSpPr>
        <p:cxnSp>
          <p:nvCxnSpPr>
            <p:cNvPr id="12" name="Straight Connector 11"/>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14" name="Flowchart: Connector 13"/>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grpSp>
        <p:nvGrpSpPr>
          <p:cNvPr id="15" name="Group 14"/>
          <p:cNvGrpSpPr/>
          <p:nvPr/>
        </p:nvGrpSpPr>
        <p:grpSpPr>
          <a:xfrm>
            <a:off x="6684622" y="1921788"/>
            <a:ext cx="328864" cy="3808604"/>
            <a:chOff x="6271152" y="1534902"/>
            <a:chExt cx="249701" cy="3167417"/>
          </a:xfrm>
        </p:grpSpPr>
        <p:cxnSp>
          <p:nvCxnSpPr>
            <p:cNvPr id="16" name="Straight Connector 15"/>
            <p:cNvCxnSpPr/>
            <p:nvPr/>
          </p:nvCxnSpPr>
          <p:spPr>
            <a:xfrm>
              <a:off x="6387210" y="1563064"/>
              <a:ext cx="42203" cy="3111093"/>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6271152" y="1534902"/>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sp>
          <p:nvSpPr>
            <p:cNvPr id="18" name="Flowchart: Connector 17"/>
            <p:cNvSpPr/>
            <p:nvPr/>
          </p:nvSpPr>
          <p:spPr>
            <a:xfrm>
              <a:off x="6337973" y="4573577"/>
              <a:ext cx="182880" cy="12874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smtClean="0">
                <a:latin typeface="Times New Roman" panose="02020603050405020304" pitchFamily="18"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88177" y="5182988"/>
            <a:ext cx="2647950" cy="1724025"/>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37138" y="4513030"/>
            <a:ext cx="2381250" cy="2125116"/>
          </a:xfrm>
          <a:prstGeom prst="rect">
            <a:avLst/>
          </a:prstGeom>
        </p:spPr>
      </p:pic>
    </p:spTree>
    <p:extLst>
      <p:ext uri="{BB962C8B-B14F-4D97-AF65-F5344CB8AC3E}">
        <p14:creationId xmlns:p14="http://schemas.microsoft.com/office/powerpoint/2010/main" val="212305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2902712"/>
            <a:ext cx="11333019" cy="1446550"/>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	Write a short composition on </a:t>
            </a:r>
            <a:r>
              <a:rPr lang="en-US" sz="4400" b="1" dirty="0" smtClean="0">
                <a:latin typeface="Times New Roman" panose="02020603050405020304" pitchFamily="18" charset="0"/>
                <a:cs typeface="Times New Roman" panose="02020603050405020304" pitchFamily="18" charset="0"/>
              </a:rPr>
              <a:t>“</a:t>
            </a:r>
            <a:r>
              <a:rPr lang="en-US" sz="4400" b="1" dirty="0" err="1" smtClean="0">
                <a:latin typeface="Times New Roman" panose="02020603050405020304" pitchFamily="18" charset="0"/>
                <a:cs typeface="Times New Roman" panose="02020603050405020304" pitchFamily="18" charset="0"/>
              </a:rPr>
              <a:t>Lawachara</a:t>
            </a:r>
            <a:r>
              <a:rPr lang="en-US" sz="4400" b="1" dirty="0" smtClean="0">
                <a:latin typeface="Times New Roman" panose="02020603050405020304" pitchFamily="18" charset="0"/>
                <a:cs typeface="Times New Roman" panose="02020603050405020304" pitchFamily="18" charset="0"/>
              </a:rPr>
              <a:t> national park”  </a:t>
            </a:r>
            <a:r>
              <a:rPr lang="en-US" sz="4400" b="1" dirty="0">
                <a:latin typeface="Times New Roman" panose="02020603050405020304" pitchFamily="18" charset="0"/>
                <a:cs typeface="Times New Roman" panose="02020603050405020304" pitchFamily="18" charset="0"/>
              </a:rPr>
              <a:t>in at least five sentences.</a:t>
            </a:r>
          </a:p>
        </p:txBody>
      </p:sp>
      <p:grpSp>
        <p:nvGrpSpPr>
          <p:cNvPr id="3" name="Group 2">
            <a:extLst>
              <a:ext uri="{FF2B5EF4-FFF2-40B4-BE49-F238E27FC236}">
                <a16:creationId xmlns:a16="http://schemas.microsoft.com/office/drawing/2014/main" id="{0A221A7D-A72F-4846-A42D-744B9898BF34}"/>
              </a:ext>
            </a:extLst>
          </p:cNvPr>
          <p:cNvGrpSpPr/>
          <p:nvPr/>
        </p:nvGrpSpPr>
        <p:grpSpPr>
          <a:xfrm>
            <a:off x="4073237" y="629036"/>
            <a:ext cx="3834692" cy="1294228"/>
            <a:chOff x="4515729" y="801858"/>
            <a:chExt cx="2813539" cy="1294228"/>
          </a:xfrm>
        </p:grpSpPr>
        <p:sp>
          <p:nvSpPr>
            <p:cNvPr id="4" name="Rectangle: Beveled 6">
              <a:extLst>
                <a:ext uri="{FF2B5EF4-FFF2-40B4-BE49-F238E27FC236}">
                  <a16:creationId xmlns:a16="http://schemas.microsoft.com/office/drawing/2014/main" id="{DA2665AE-7DB9-4182-86E6-B20BA225E302}"/>
                </a:ext>
              </a:extLst>
            </p:cNvPr>
            <p:cNvSpPr/>
            <p:nvPr/>
          </p:nvSpPr>
          <p:spPr>
            <a:xfrm>
              <a:off x="4515729" y="801858"/>
              <a:ext cx="2813539" cy="1294228"/>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D9A30901-F56E-4221-B5F7-BBAFB38A0ED6}"/>
                </a:ext>
              </a:extLst>
            </p:cNvPr>
            <p:cNvSpPr/>
            <p:nvPr/>
          </p:nvSpPr>
          <p:spPr>
            <a:xfrm>
              <a:off x="4634982" y="1077118"/>
              <a:ext cx="269428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ln/>
                  <a:solidFill>
                    <a:sysClr val="windowText" lastClr="000000"/>
                  </a:solidFill>
                  <a:latin typeface="Times New Roman" panose="02020603050405020304" pitchFamily="18" charset="0"/>
                  <a:cs typeface="Times New Roman" panose="02020603050405020304" pitchFamily="18" charset="0"/>
                </a:rPr>
                <a:t>Home Work</a:t>
              </a:r>
              <a:endParaRPr lang="en-US" sz="4000" b="1" dirty="0">
                <a:ln/>
                <a:solidFill>
                  <a:sysClr val="windowText" lastClr="00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C0362850-7340-4670-8E98-19D26240C1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148" y="556700"/>
            <a:ext cx="2861529" cy="1366564"/>
          </a:xfrm>
          <a:prstGeom prst="rect">
            <a:avLst/>
          </a:prstGeom>
        </p:spPr>
      </p:pic>
      <p:grpSp>
        <p:nvGrpSpPr>
          <p:cNvPr id="7" name="Group 6">
            <a:extLst>
              <a:ext uri="{FF2B5EF4-FFF2-40B4-BE49-F238E27FC236}">
                <a16:creationId xmlns:a16="http://schemas.microsoft.com/office/drawing/2014/main" id="{09CA0A48-B9EF-442A-8790-CC1EEE651953}"/>
              </a:ext>
            </a:extLst>
          </p:cNvPr>
          <p:cNvGrpSpPr/>
          <p:nvPr/>
        </p:nvGrpSpPr>
        <p:grpSpPr>
          <a:xfrm>
            <a:off x="134148" y="5437153"/>
            <a:ext cx="11933161" cy="1420847"/>
            <a:chOff x="200826" y="5649281"/>
            <a:chExt cx="11821741" cy="1468072"/>
          </a:xfrm>
        </p:grpSpPr>
        <p:pic>
          <p:nvPicPr>
            <p:cNvPr id="8" name="Picture 7">
              <a:extLst>
                <a:ext uri="{FF2B5EF4-FFF2-40B4-BE49-F238E27FC236}">
                  <a16:creationId xmlns:a16="http://schemas.microsoft.com/office/drawing/2014/main" id="{1D74643A-6175-44F8-BF07-A994C18D99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826" y="5658385"/>
              <a:ext cx="6095770" cy="1458968"/>
            </a:xfrm>
            <a:prstGeom prst="rect">
              <a:avLst/>
            </a:prstGeom>
          </p:spPr>
        </p:pic>
        <p:pic>
          <p:nvPicPr>
            <p:cNvPr id="9" name="Picture 8">
              <a:extLst>
                <a:ext uri="{FF2B5EF4-FFF2-40B4-BE49-F238E27FC236}">
                  <a16:creationId xmlns:a16="http://schemas.microsoft.com/office/drawing/2014/main" id="{F9D78ACA-558A-4A2C-9A63-95A520331D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6596" y="5649281"/>
              <a:ext cx="5725971" cy="1458968"/>
            </a:xfrm>
            <a:prstGeom prst="rect">
              <a:avLst/>
            </a:prstGeom>
          </p:spPr>
        </p:pic>
      </p:grpSp>
      <p:sp>
        <p:nvSpPr>
          <p:cNvPr id="14" name="Freeform: Shape 33">
            <a:extLst>
              <a:ext uri="{FF2B5EF4-FFF2-40B4-BE49-F238E27FC236}">
                <a16:creationId xmlns:a16="http://schemas.microsoft.com/office/drawing/2014/main" id="{C86384EF-5635-4C2F-8C0A-882AD0D692A6}"/>
              </a:ext>
            </a:extLst>
          </p:cNvPr>
          <p:cNvSpPr/>
          <p:nvPr/>
        </p:nvSpPr>
        <p:spPr>
          <a:xfrm>
            <a:off x="1149927" y="5472546"/>
            <a:ext cx="823257" cy="593630"/>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33">
            <a:extLst>
              <a:ext uri="{FF2B5EF4-FFF2-40B4-BE49-F238E27FC236}">
                <a16:creationId xmlns:a16="http://schemas.microsoft.com/office/drawing/2014/main" id="{C86384EF-5635-4C2F-8C0A-882AD0D692A6}"/>
              </a:ext>
            </a:extLst>
          </p:cNvPr>
          <p:cNvSpPr/>
          <p:nvPr/>
        </p:nvSpPr>
        <p:spPr>
          <a:xfrm>
            <a:off x="3297381" y="5583382"/>
            <a:ext cx="823257" cy="593630"/>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33">
            <a:extLst>
              <a:ext uri="{FF2B5EF4-FFF2-40B4-BE49-F238E27FC236}">
                <a16:creationId xmlns:a16="http://schemas.microsoft.com/office/drawing/2014/main" id="{C86384EF-5635-4C2F-8C0A-882AD0D692A6}"/>
              </a:ext>
            </a:extLst>
          </p:cNvPr>
          <p:cNvSpPr/>
          <p:nvPr/>
        </p:nvSpPr>
        <p:spPr>
          <a:xfrm>
            <a:off x="8271163" y="5444836"/>
            <a:ext cx="823257" cy="593630"/>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33">
            <a:extLst>
              <a:ext uri="{FF2B5EF4-FFF2-40B4-BE49-F238E27FC236}">
                <a16:creationId xmlns:a16="http://schemas.microsoft.com/office/drawing/2014/main" id="{C86384EF-5635-4C2F-8C0A-882AD0D692A6}"/>
              </a:ext>
            </a:extLst>
          </p:cNvPr>
          <p:cNvSpPr/>
          <p:nvPr/>
        </p:nvSpPr>
        <p:spPr>
          <a:xfrm>
            <a:off x="5763490" y="5403273"/>
            <a:ext cx="823257" cy="593630"/>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33">
            <a:extLst>
              <a:ext uri="{FF2B5EF4-FFF2-40B4-BE49-F238E27FC236}">
                <a16:creationId xmlns:a16="http://schemas.microsoft.com/office/drawing/2014/main" id="{C86384EF-5635-4C2F-8C0A-882AD0D692A6}"/>
              </a:ext>
            </a:extLst>
          </p:cNvPr>
          <p:cNvSpPr/>
          <p:nvPr/>
        </p:nvSpPr>
        <p:spPr>
          <a:xfrm>
            <a:off x="10363200" y="5472545"/>
            <a:ext cx="823257" cy="593630"/>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100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114300"/>
            <a:ext cx="11930063" cy="6615113"/>
          </a:xfrm>
          <a:prstGeom prst="rect">
            <a:avLst/>
          </a:prstGeom>
        </p:spPr>
      </p:pic>
      <p:sp>
        <p:nvSpPr>
          <p:cNvPr id="6" name="TextBox 5"/>
          <p:cNvSpPr txBox="1"/>
          <p:nvPr/>
        </p:nvSpPr>
        <p:spPr>
          <a:xfrm>
            <a:off x="4502726" y="96982"/>
            <a:ext cx="7689274" cy="1323439"/>
          </a:xfrm>
          <a:prstGeom prst="rect">
            <a:avLst/>
          </a:prstGeom>
          <a:noFill/>
        </p:spPr>
        <p:txBody>
          <a:bodyPr wrap="square" rtlCol="0">
            <a:spAutoFit/>
          </a:bodyPr>
          <a:lstStyle/>
          <a:p>
            <a:r>
              <a:rPr lang="en-US" sz="8000" b="1" dirty="0" smtClean="0">
                <a:latin typeface="Times New Roman" panose="02020603050405020304" pitchFamily="18" charset="0"/>
                <a:cs typeface="Times New Roman" panose="02020603050405020304" pitchFamily="18" charset="0"/>
              </a:rPr>
              <a:t>Thank you to all</a:t>
            </a:r>
            <a:endParaRPr lang="en-GB"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62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420" y="606508"/>
            <a:ext cx="7684770" cy="769441"/>
          </a:xfrm>
          <a:prstGeom prst="rect">
            <a:avLst/>
          </a:prstGeom>
        </p:spPr>
        <p:txBody>
          <a:bodyPr wrap="square">
            <a:spAutoFit/>
          </a:bodyPr>
          <a:lstStyle/>
          <a:p>
            <a:pPr algn="ctr"/>
            <a:r>
              <a:rPr lang="en-US" sz="4400" b="1" dirty="0">
                <a:latin typeface="Times New Roman" pitchFamily="18" charset="0"/>
                <a:cs typeface="Times New Roman" pitchFamily="18" charset="0"/>
              </a:rPr>
              <a:t>Good morning, students.</a:t>
            </a:r>
          </a:p>
        </p:txBody>
      </p:sp>
      <p:sp>
        <p:nvSpPr>
          <p:cNvPr id="3" name="Rectangle 2"/>
          <p:cNvSpPr/>
          <p:nvPr/>
        </p:nvSpPr>
        <p:spPr>
          <a:xfrm>
            <a:off x="4200524" y="1998538"/>
            <a:ext cx="6920865" cy="769441"/>
          </a:xfrm>
          <a:prstGeom prst="rect">
            <a:avLst/>
          </a:prstGeom>
        </p:spPr>
        <p:txBody>
          <a:bodyPr wrap="square">
            <a:spAutoFit/>
          </a:bodyPr>
          <a:lstStyle/>
          <a:p>
            <a:pPr algn="ctr"/>
            <a:r>
              <a:rPr lang="en-US" sz="4400" b="1" dirty="0">
                <a:latin typeface="Times New Roman" pitchFamily="18" charset="0"/>
                <a:cs typeface="Times New Roman" pitchFamily="18" charset="0"/>
              </a:rPr>
              <a:t>Good morning, Teacher.</a:t>
            </a:r>
          </a:p>
        </p:txBody>
      </p:sp>
      <p:sp>
        <p:nvSpPr>
          <p:cNvPr id="4" name="Rectangle 3"/>
          <p:cNvSpPr/>
          <p:nvPr/>
        </p:nvSpPr>
        <p:spPr>
          <a:xfrm>
            <a:off x="2455545" y="3775289"/>
            <a:ext cx="7022154" cy="769441"/>
          </a:xfrm>
          <a:prstGeom prst="rect">
            <a:avLst/>
          </a:prstGeom>
          <a:ln>
            <a:noFill/>
          </a:ln>
        </p:spPr>
        <p:txBody>
          <a:bodyPr wrap="square">
            <a:spAutoFit/>
          </a:bodyPr>
          <a:lstStyle/>
          <a:p>
            <a:pPr algn="ctr"/>
            <a:r>
              <a:rPr lang="en-US" sz="4400" b="1" dirty="0">
                <a:latin typeface="Times New Roman" pitchFamily="18" charset="0"/>
                <a:cs typeface="Times New Roman" pitchFamily="18" charset="0"/>
              </a:rPr>
              <a:t>How </a:t>
            </a:r>
            <a:r>
              <a:rPr lang="en-US" sz="4400" b="1" dirty="0" smtClean="0">
                <a:latin typeface="Times New Roman" pitchFamily="18" charset="0"/>
                <a:cs typeface="Times New Roman" pitchFamily="18" charset="0"/>
              </a:rPr>
              <a:t>are you </a:t>
            </a:r>
            <a:r>
              <a:rPr lang="en-US" sz="4400" b="1" dirty="0">
                <a:latin typeface="Times New Roman" pitchFamily="18" charset="0"/>
                <a:cs typeface="Times New Roman" pitchFamily="18" charset="0"/>
              </a:rPr>
              <a:t>students?</a:t>
            </a:r>
          </a:p>
        </p:txBody>
      </p:sp>
      <p:sp>
        <p:nvSpPr>
          <p:cNvPr id="5" name="Rectangle 4"/>
          <p:cNvSpPr/>
          <p:nvPr/>
        </p:nvSpPr>
        <p:spPr>
          <a:xfrm>
            <a:off x="3284220" y="5166607"/>
            <a:ext cx="8039100" cy="769441"/>
          </a:xfrm>
          <a:prstGeom prst="rect">
            <a:avLst/>
          </a:prstGeom>
        </p:spPr>
        <p:txBody>
          <a:bodyPr wrap="square">
            <a:spAutoFit/>
          </a:bodyPr>
          <a:lstStyle/>
          <a:p>
            <a:pPr algn="ctr"/>
            <a:r>
              <a:rPr lang="en-US" sz="4400" b="1" dirty="0">
                <a:latin typeface="Times New Roman" pitchFamily="18" charset="0"/>
                <a:cs typeface="Times New Roman" pitchFamily="18" charset="0"/>
              </a:rPr>
              <a:t>Fine, thank you teacher</a:t>
            </a:r>
            <a:r>
              <a:rPr lang="en-US" b="1" dirty="0">
                <a:latin typeface="Times New Roman" pitchFamily="18" charset="0"/>
                <a:cs typeface="Times New Roman" pitchFamily="18" charset="0"/>
              </a:rPr>
              <a:t>.</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42352" y="2222688"/>
            <a:ext cx="1258172" cy="1090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359" y="606508"/>
            <a:ext cx="1511360" cy="1120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774" y="3599836"/>
            <a:ext cx="1511360" cy="1120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5134" y="5180155"/>
            <a:ext cx="1258172" cy="1090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8500" y="5503718"/>
            <a:ext cx="1143000" cy="1143000"/>
          </a:xfrm>
          <a:prstGeom prst="rect">
            <a:avLst/>
          </a:prstGeom>
        </p:spPr>
      </p:pic>
    </p:spTree>
    <p:extLst>
      <p:ext uri="{BB962C8B-B14F-4D97-AF65-F5344CB8AC3E}">
        <p14:creationId xmlns:p14="http://schemas.microsoft.com/office/powerpoint/2010/main" val="586821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182" y="598117"/>
            <a:ext cx="6504025" cy="1015663"/>
          </a:xfrm>
          <a:prstGeom prst="rect">
            <a:avLst/>
          </a:prstGeom>
        </p:spPr>
        <p:txBody>
          <a:bodyPr wrap="none">
            <a:spAutoFit/>
          </a:bodyPr>
          <a:lstStyle/>
          <a:p>
            <a:r>
              <a:rPr lang="en-US" sz="6000" b="1" dirty="0">
                <a:latin typeface="Times New Roman" pitchFamily="18" charset="0"/>
                <a:cs typeface="Times New Roman" pitchFamily="18" charset="0"/>
              </a:rPr>
              <a:t>Let’s watch a video</a:t>
            </a:r>
            <a:endParaRPr lang="en-GB" sz="6000" b="1" dirty="0"/>
          </a:p>
        </p:txBody>
      </p:sp>
      <p:sp>
        <p:nvSpPr>
          <p:cNvPr id="5" name="TextBox 4">
            <a:extLst>
              <a:ext uri="{FF2B5EF4-FFF2-40B4-BE49-F238E27FC236}">
                <a16:creationId xmlns:a16="http://schemas.microsoft.com/office/drawing/2014/main" id="{87C65797-5FB4-4214-A2E3-AF270C658C57}"/>
              </a:ext>
            </a:extLst>
          </p:cNvPr>
          <p:cNvSpPr txBox="1"/>
          <p:nvPr/>
        </p:nvSpPr>
        <p:spPr>
          <a:xfrm>
            <a:off x="2938741" y="1742280"/>
            <a:ext cx="8077434"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Click the video  below:</a:t>
            </a:r>
          </a:p>
        </p:txBody>
      </p:sp>
      <p:sp>
        <p:nvSpPr>
          <p:cNvPr id="6" name="Rectangle 5"/>
          <p:cNvSpPr/>
          <p:nvPr/>
        </p:nvSpPr>
        <p:spPr>
          <a:xfrm>
            <a:off x="2036618" y="4862946"/>
            <a:ext cx="8907985" cy="830997"/>
          </a:xfrm>
          <a:prstGeom prst="rect">
            <a:avLst/>
          </a:prstGeom>
        </p:spPr>
        <p:txBody>
          <a:bodyPr wrap="square">
            <a:spAutoFit/>
          </a:bodyPr>
          <a:lstStyle/>
          <a:p>
            <a:r>
              <a:rPr lang="en-US" sz="4800" b="1" dirty="0">
                <a:latin typeface="Times New Roman" panose="02020603050405020304" pitchFamily="18" charset="0"/>
                <a:cs typeface="Times New Roman" panose="02020603050405020304" pitchFamily="18" charset="0"/>
              </a:rPr>
              <a:t>What do you see in the video?</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639834413"/>
              </p:ext>
            </p:extLst>
          </p:nvPr>
        </p:nvGraphicFramePr>
        <p:xfrm>
          <a:off x="3135313" y="3135313"/>
          <a:ext cx="5921375" cy="582612"/>
        </p:xfrm>
        <a:graphic>
          <a:graphicData uri="http://schemas.openxmlformats.org/presentationml/2006/ole">
            <mc:AlternateContent xmlns:mc="http://schemas.openxmlformats.org/markup-compatibility/2006">
              <mc:Choice xmlns:v="urn:schemas-microsoft-com:vml" Requires="v">
                <p:oleObj spid="_x0000_s1059" name="Packager Shell Object" showAsIcon="1" r:id="rId3" imgW="5921280" imgH="582120" progId="Package">
                  <p:embed/>
                </p:oleObj>
              </mc:Choice>
              <mc:Fallback>
                <p:oleObj name="Packager Shell Object" showAsIcon="1" r:id="rId3" imgW="5921280" imgH="582120" progId="Package">
                  <p:embed/>
                  <p:pic>
                    <p:nvPicPr>
                      <p:cNvPr id="0" name=""/>
                      <p:cNvPicPr/>
                      <p:nvPr/>
                    </p:nvPicPr>
                    <p:blipFill>
                      <a:blip r:embed="rId4"/>
                      <a:stretch>
                        <a:fillRect/>
                      </a:stretch>
                    </p:blipFill>
                    <p:spPr>
                      <a:xfrm>
                        <a:off x="3135313" y="3135313"/>
                        <a:ext cx="5921375" cy="582612"/>
                      </a:xfrm>
                      <a:prstGeom prst="rect">
                        <a:avLst/>
                      </a:prstGeom>
                    </p:spPr>
                  </p:pic>
                </p:oleObj>
              </mc:Fallback>
            </mc:AlternateContent>
          </a:graphicData>
        </a:graphic>
      </p:graphicFrame>
    </p:spTree>
    <p:extLst>
      <p:ext uri="{BB962C8B-B14F-4D97-AF65-F5344CB8AC3E}">
        <p14:creationId xmlns:p14="http://schemas.microsoft.com/office/powerpoint/2010/main" val="180718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679864" y="201956"/>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3078" y="1288473"/>
            <a:ext cx="4527205" cy="3144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291" y="1251887"/>
            <a:ext cx="4035099" cy="3227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205320" y="4620594"/>
            <a:ext cx="5202948"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W</a:t>
            </a:r>
            <a:r>
              <a:rPr lang="en-US" sz="4000" b="1" dirty="0" smtClean="0">
                <a:latin typeface="Times New Roman" panose="02020603050405020304" pitchFamily="18" charset="0"/>
                <a:cs typeface="Times New Roman" panose="02020603050405020304" pitchFamily="18" charset="0"/>
              </a:rPr>
              <a:t>hat is cub scouts?</a:t>
            </a:r>
            <a:endParaRPr lang="en-US" sz="4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191491" y="5267144"/>
            <a:ext cx="11152909"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The </a:t>
            </a:r>
            <a:r>
              <a:rPr lang="en-US" sz="4000" b="1" dirty="0" smtClean="0">
                <a:latin typeface="Times New Roman" panose="02020603050405020304" pitchFamily="18" charset="0"/>
                <a:cs typeface="Times New Roman" panose="02020603050405020304" pitchFamily="18" charset="0"/>
              </a:rPr>
              <a:t>cub scouts</a:t>
            </a:r>
            <a:r>
              <a:rPr lang="en-US" sz="4000" b="1" dirty="0">
                <a:latin typeface="Times New Roman" panose="02020603050405020304" pitchFamily="18" charset="0"/>
                <a:cs typeface="Times New Roman" panose="02020603050405020304" pitchFamily="18" charset="0"/>
              </a:rPr>
              <a:t>, is a voluntary non-political educational movement for young people. </a:t>
            </a:r>
            <a:endParaRPr lang="en-GB"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19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679864" y="201956"/>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pic>
        <p:nvPicPr>
          <p:cNvPr id="3" name="Picture 2" descr="নবম জাতীয় কাব ক্যাম্পুরী উদ্বোধন আজ"/>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5378" y="1606262"/>
            <a:ext cx="3266497"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7834" y="1578551"/>
            <a:ext cx="3807403" cy="2936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1978" y="1528762"/>
            <a:ext cx="3615172" cy="2986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795FA85-9325-4244-A4A6-DE6376847281}"/>
              </a:ext>
            </a:extLst>
          </p:cNvPr>
          <p:cNvSpPr txBox="1"/>
          <p:nvPr/>
        </p:nvSpPr>
        <p:spPr>
          <a:xfrm>
            <a:off x="252846" y="4663120"/>
            <a:ext cx="11329554"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solidFill>
                  <a:schemeClr val="tx1"/>
                </a:solidFill>
                <a:latin typeface="Times New Roman" panose="02020603050405020304" pitchFamily="18" charset="0"/>
                <a:cs typeface="Times New Roman" panose="02020603050405020304" pitchFamily="18" charset="0"/>
              </a:rPr>
              <a:t>What are your feelings about Cub Camporee?</a:t>
            </a:r>
          </a:p>
        </p:txBody>
      </p:sp>
      <p:sp>
        <p:nvSpPr>
          <p:cNvPr id="7" name="Rectangle 6"/>
          <p:cNvSpPr/>
          <p:nvPr/>
        </p:nvSpPr>
        <p:spPr>
          <a:xfrm>
            <a:off x="803563" y="5336417"/>
            <a:ext cx="11693237" cy="1200329"/>
          </a:xfrm>
          <a:prstGeom prst="rect">
            <a:avLst/>
          </a:prstGeom>
        </p:spPr>
        <p:txBody>
          <a:bodyPr wrap="square">
            <a:spAutoFit/>
          </a:bodyPr>
          <a:lstStyle/>
          <a:p>
            <a:r>
              <a:rPr lang="en-GB" sz="3600" b="1" dirty="0" err="1">
                <a:latin typeface="Times New Roman" panose="02020603050405020304" pitchFamily="18" charset="0"/>
                <a:cs typeface="Times New Roman" panose="02020603050405020304" pitchFamily="18" charset="0"/>
              </a:rPr>
              <a:t>Campuri</a:t>
            </a:r>
            <a:r>
              <a:rPr lang="en-GB" sz="3600" b="1" dirty="0">
                <a:latin typeface="Times New Roman" panose="02020603050405020304" pitchFamily="18" charset="0"/>
                <a:cs typeface="Times New Roman" panose="02020603050405020304" pitchFamily="18" charset="0"/>
              </a:rPr>
              <a:t> is the largest gathering of Cub Scouts. Cub scouts learn by playing in these gathering</a:t>
            </a:r>
          </a:p>
        </p:txBody>
      </p:sp>
    </p:spTree>
    <p:extLst>
      <p:ext uri="{BB962C8B-B14F-4D97-AF65-F5344CB8AC3E}">
        <p14:creationId xmlns:p14="http://schemas.microsoft.com/office/powerpoint/2010/main" val="218241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iterate type="lt">
                                    <p:tmPct val="0"/>
                                  </p:iterate>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FA85-9325-4244-A4A6-DE6376847281}"/>
              </a:ext>
            </a:extLst>
          </p:cNvPr>
          <p:cNvSpPr txBox="1"/>
          <p:nvPr/>
        </p:nvSpPr>
        <p:spPr>
          <a:xfrm>
            <a:off x="1430483" y="271230"/>
            <a:ext cx="862791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Look at the picture and say about it.</a:t>
            </a:r>
          </a:p>
        </p:txBody>
      </p:sp>
      <p:sp>
        <p:nvSpPr>
          <p:cNvPr id="3" name="Rectangle 2"/>
          <p:cNvSpPr/>
          <p:nvPr/>
        </p:nvSpPr>
        <p:spPr>
          <a:xfrm>
            <a:off x="318653" y="4550044"/>
            <a:ext cx="11651674" cy="2062103"/>
          </a:xfrm>
          <a:prstGeom prst="rect">
            <a:avLst/>
          </a:prstGeom>
        </p:spPr>
        <p:txBody>
          <a:bodyPr wrap="square">
            <a:spAutoFit/>
          </a:bodyPr>
          <a:lstStyle/>
          <a:p>
            <a:r>
              <a:rPr lang="en-GB" sz="3200" b="1" dirty="0">
                <a:latin typeface="Times New Roman" panose="02020603050405020304" pitchFamily="18" charset="0"/>
                <a:cs typeface="Times New Roman" panose="02020603050405020304" pitchFamily="18" charset="0"/>
              </a:rPr>
              <a:t>By participating in these competitive activities, a Cub Scout will be able to gain an idea of the skills and abilities that are hidden inside him and at the same time he will be able to gain knowledge by playing tricks. Will move forward in the larger range of life</a:t>
            </a:r>
          </a:p>
        </p:txBody>
      </p:sp>
      <p:sp>
        <p:nvSpPr>
          <p:cNvPr id="4" name="TextBox 3">
            <a:extLst>
              <a:ext uri="{FF2B5EF4-FFF2-40B4-BE49-F238E27FC236}">
                <a16:creationId xmlns:a16="http://schemas.microsoft.com/office/drawing/2014/main" id="{D795FA85-9325-4244-A4A6-DE6376847281}"/>
              </a:ext>
            </a:extLst>
          </p:cNvPr>
          <p:cNvSpPr txBox="1"/>
          <p:nvPr/>
        </p:nvSpPr>
        <p:spPr>
          <a:xfrm>
            <a:off x="349827" y="3942684"/>
            <a:ext cx="10844645"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solidFill>
                  <a:schemeClr val="tx1"/>
                </a:solidFill>
                <a:latin typeface="Times New Roman" panose="02020603050405020304" pitchFamily="18" charset="0"/>
                <a:cs typeface="Times New Roman" panose="02020603050405020304" pitchFamily="18" charset="0"/>
              </a:rPr>
              <a:t>How was your experience regarding camporee? </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834" y="1177635"/>
            <a:ext cx="4333876" cy="2737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1892" y="1163783"/>
            <a:ext cx="4673735" cy="2757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46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028" y="2934326"/>
            <a:ext cx="10251717" cy="1569660"/>
          </a:xfrm>
          <a:prstGeom prst="rect">
            <a:avLst/>
          </a:prstGeom>
          <a:noFill/>
        </p:spPr>
        <p:txBody>
          <a:bodyPr wrap="none" rtlCol="0">
            <a:spAutoFit/>
          </a:bodyPr>
          <a:lstStyle/>
          <a:p>
            <a:r>
              <a:rPr lang="en-AU" sz="9600" b="1" dirty="0">
                <a:latin typeface="Times New Roman" panose="02020603050405020304" pitchFamily="18" charset="0"/>
                <a:cs typeface="Times New Roman" panose="02020603050405020304" pitchFamily="18" charset="0"/>
              </a:rPr>
              <a:t>It was a great day !</a:t>
            </a:r>
          </a:p>
        </p:txBody>
      </p:sp>
      <p:sp>
        <p:nvSpPr>
          <p:cNvPr id="3" name="TextBox 2"/>
          <p:cNvSpPr txBox="1"/>
          <p:nvPr/>
        </p:nvSpPr>
        <p:spPr>
          <a:xfrm>
            <a:off x="3237126" y="1245275"/>
            <a:ext cx="5859296" cy="923330"/>
          </a:xfrm>
          <a:prstGeom prst="rect">
            <a:avLst/>
          </a:prstGeom>
          <a:noFill/>
        </p:spPr>
        <p:txBody>
          <a:bodyPr wrap="none" rtlCol="0">
            <a:spAutoFit/>
          </a:bodyPr>
          <a:lstStyle/>
          <a:p>
            <a:r>
              <a:rPr lang="en-AU" sz="5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Declaration</a:t>
            </a:r>
          </a:p>
        </p:txBody>
      </p:sp>
    </p:spTree>
    <p:extLst>
      <p:ext uri="{BB962C8B-B14F-4D97-AF65-F5344CB8AC3E}">
        <p14:creationId xmlns:p14="http://schemas.microsoft.com/office/powerpoint/2010/main" val="89755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2846" y="2052837"/>
            <a:ext cx="8278380" cy="3334215"/>
          </a:xfrm>
          <a:prstGeom prst="rect">
            <a:avLst/>
          </a:prstGeom>
        </p:spPr>
      </p:pic>
      <p:sp>
        <p:nvSpPr>
          <p:cNvPr id="3" name="Rectangle 2"/>
          <p:cNvSpPr/>
          <p:nvPr/>
        </p:nvSpPr>
        <p:spPr>
          <a:xfrm>
            <a:off x="1279955" y="805933"/>
            <a:ext cx="9388045" cy="1015663"/>
          </a:xfrm>
          <a:prstGeom prst="rect">
            <a:avLst/>
          </a:prstGeom>
        </p:spPr>
        <p:txBody>
          <a:bodyPr wrap="square">
            <a:spAutoFit/>
          </a:bodyPr>
          <a:lstStyle/>
          <a:p>
            <a:r>
              <a:rPr lang="en-US" sz="6000" b="1" dirty="0" smtClean="0">
                <a:latin typeface="Times New Roman" pitchFamily="18" charset="0"/>
                <a:cs typeface="Times New Roman" pitchFamily="18" charset="0"/>
              </a:rPr>
              <a:t>    Learning </a:t>
            </a:r>
            <a:r>
              <a:rPr lang="en-US" sz="6000" b="1" dirty="0">
                <a:latin typeface="Times New Roman" pitchFamily="18" charset="0"/>
                <a:cs typeface="Times New Roman" pitchFamily="18" charset="0"/>
              </a:rPr>
              <a:t>Outcomes</a:t>
            </a:r>
          </a:p>
        </p:txBody>
      </p:sp>
    </p:spTree>
    <p:extLst>
      <p:ext uri="{BB962C8B-B14F-4D97-AF65-F5344CB8AC3E}">
        <p14:creationId xmlns:p14="http://schemas.microsoft.com/office/powerpoint/2010/main" val="400376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418</Words>
  <Application>Microsoft Office PowerPoint</Application>
  <PresentationFormat>Widescreen</PresentationFormat>
  <Paragraphs>74</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French Script MT</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61</cp:revision>
  <dcterms:created xsi:type="dcterms:W3CDTF">2021-10-22T12:53:47Z</dcterms:created>
  <dcterms:modified xsi:type="dcterms:W3CDTF">2021-11-02T13:25:20Z</dcterms:modified>
</cp:coreProperties>
</file>