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81" r:id="rId9"/>
    <p:sldId id="264" r:id="rId10"/>
    <p:sldId id="278" r:id="rId11"/>
    <p:sldId id="270" r:id="rId12"/>
    <p:sldId id="269" r:id="rId13"/>
    <p:sldId id="286" r:id="rId14"/>
    <p:sldId id="273" r:id="rId15"/>
    <p:sldId id="272" r:id="rId16"/>
    <p:sldId id="271" r:id="rId17"/>
    <p:sldId id="274" r:id="rId18"/>
    <p:sldId id="275" r:id="rId19"/>
    <p:sldId id="277" r:id="rId20"/>
    <p:sldId id="276" r:id="rId21"/>
    <p:sldId id="285" r:id="rId22"/>
    <p:sldId id="287" r:id="rId23"/>
    <p:sldId id="282" r:id="rId24"/>
    <p:sldId id="283" r:id="rId25"/>
    <p:sldId id="284" r:id="rId26"/>
    <p:sldId id="288" r:id="rId27"/>
    <p:sldId id="279" r:id="rId28"/>
    <p:sldId id="2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307B3E-00EE-44B9-A58B-F5957388B216}" type="datetimeFigureOut">
              <a:rPr lang="en-US" smtClean="0"/>
              <a:pPr/>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07B3E-00EE-44B9-A58B-F5957388B216}" type="datetimeFigureOut">
              <a:rPr lang="en-US" smtClean="0"/>
              <a:pPr/>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07B3E-00EE-44B9-A58B-F5957388B216}" type="datetimeFigureOut">
              <a:rPr lang="en-US" smtClean="0"/>
              <a:pPr/>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07B3E-00EE-44B9-A58B-F5957388B216}" type="datetimeFigureOut">
              <a:rPr lang="en-US" smtClean="0"/>
              <a:pPr/>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307B3E-00EE-44B9-A58B-F5957388B216}" type="datetimeFigureOut">
              <a:rPr lang="en-US" smtClean="0"/>
              <a:pPr/>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307B3E-00EE-44B9-A58B-F5957388B216}" type="datetimeFigureOut">
              <a:rPr lang="en-US" smtClean="0"/>
              <a:pPr/>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307B3E-00EE-44B9-A58B-F5957388B216}" type="datetimeFigureOut">
              <a:rPr lang="en-US" smtClean="0"/>
              <a:pPr/>
              <a:t>7/26/2021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307B3E-00EE-44B9-A58B-F5957388B216}" type="datetimeFigureOut">
              <a:rPr lang="en-US" smtClean="0"/>
              <a:pPr/>
              <a:t>7/26/2021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07B3E-00EE-44B9-A58B-F5957388B216}" type="datetimeFigureOut">
              <a:rPr lang="en-US" smtClean="0"/>
              <a:pPr/>
              <a:t>7/26/2021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07B3E-00EE-44B9-A58B-F5957388B216}" type="datetimeFigureOut">
              <a:rPr lang="en-US" smtClean="0"/>
              <a:pPr/>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07B3E-00EE-44B9-A58B-F5957388B216}" type="datetimeFigureOut">
              <a:rPr lang="en-US" smtClean="0"/>
              <a:pPr/>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6E7EC-97B5-42D4-929A-F5A83C919A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07B3E-00EE-44B9-A58B-F5957388B216}" type="datetimeFigureOut">
              <a:rPr lang="en-US" smtClean="0"/>
              <a:pPr/>
              <a:t>7/26/2021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6E7EC-97B5-42D4-929A-F5A83C919A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mailto:shakhawath747@gamil.com" TargetMode="Externa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9" name="Picture 5" descr="C:\Users\sagor khan\Downloads\imagesব.jpg"/>
          <p:cNvPicPr>
            <a:picLocks noChangeAspect="1" noChangeArrowheads="1"/>
          </p:cNvPicPr>
          <p:nvPr/>
        </p:nvPicPr>
        <p:blipFill>
          <a:blip r:embed="rId2"/>
          <a:srcRect/>
          <a:stretch>
            <a:fillRect/>
          </a:stretch>
        </p:blipFill>
        <p:spPr bwMode="auto">
          <a:xfrm>
            <a:off x="0" y="6400800"/>
            <a:ext cx="9144000" cy="457200"/>
          </a:xfrm>
          <a:prstGeom prst="rect">
            <a:avLst/>
          </a:prstGeom>
          <a:noFill/>
        </p:spPr>
      </p:pic>
      <p:pic>
        <p:nvPicPr>
          <p:cNvPr id="9"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10" name="Picture 5" descr="C:\Users\sagor khan\Downloads\imagesব.jpg"/>
          <p:cNvPicPr>
            <a:picLocks noChangeAspect="1" noChangeArrowheads="1"/>
          </p:cNvPicPr>
          <p:nvPr/>
        </p:nvPicPr>
        <p:blipFill>
          <a:blip r:embed="rId2"/>
          <a:srcRect/>
          <a:stretch>
            <a:fillRect/>
          </a:stretch>
        </p:blipFill>
        <p:spPr bwMode="auto">
          <a:xfrm rot="16200000">
            <a:off x="5410200" y="3124200"/>
            <a:ext cx="6858000" cy="609600"/>
          </a:xfrm>
          <a:prstGeom prst="rect">
            <a:avLst/>
          </a:prstGeom>
          <a:noFill/>
        </p:spPr>
      </p:pic>
      <p:pic>
        <p:nvPicPr>
          <p:cNvPr id="11"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12" name="Rectangle 11"/>
          <p:cNvSpPr/>
          <p:nvPr/>
        </p:nvSpPr>
        <p:spPr>
          <a:xfrm>
            <a:off x="533400" y="1828800"/>
            <a:ext cx="8077200" cy="4572000"/>
          </a:xfrm>
          <a:prstGeom prst="rect">
            <a:avLst/>
          </a:prstGeom>
          <a:solidFill>
            <a:srgbClr val="FFFF0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457200" y="762000"/>
            <a:ext cx="8229600" cy="914400"/>
          </a:xfrm>
          <a:prstGeom prst="roundRect">
            <a:avLst/>
          </a:prstGeom>
          <a:solidFill>
            <a:srgbClr val="00B050"/>
          </a:solidFill>
          <a:ln>
            <a:solidFill>
              <a:schemeClr val="tx1"/>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আজকের ক্লাসে সবাইকে </a:t>
            </a:r>
            <a:endParaRPr lang="en-US" sz="4000" dirty="0">
              <a:solidFill>
                <a:schemeClr val="bg1"/>
              </a:solidFill>
              <a:latin typeface="SutonnyOMJ" pitchFamily="2" charset="0"/>
              <a:cs typeface="SutonnyOMJ" pitchFamily="2" charset="0"/>
            </a:endParaRPr>
          </a:p>
        </p:txBody>
      </p:sp>
      <p:pic>
        <p:nvPicPr>
          <p:cNvPr id="1030" name="Picture 6" descr="C:\Users\sagor khan\Downloads\indexসস.jpg"/>
          <p:cNvPicPr>
            <a:picLocks noChangeAspect="1" noChangeArrowheads="1"/>
          </p:cNvPicPr>
          <p:nvPr/>
        </p:nvPicPr>
        <p:blipFill>
          <a:blip r:embed="rId3"/>
          <a:srcRect/>
          <a:stretch>
            <a:fillRect/>
          </a:stretch>
        </p:blipFill>
        <p:spPr bwMode="auto">
          <a:xfrm>
            <a:off x="609600" y="2286000"/>
            <a:ext cx="8001000" cy="4038600"/>
          </a:xfrm>
          <a:prstGeom prst="rect">
            <a:avLst/>
          </a:prstGeom>
          <a:ln>
            <a:solidFill>
              <a:srgbClr val="FF0000"/>
            </a:solidFill>
          </a:ln>
          <a:effectLst>
            <a:softEdge rad="112500"/>
          </a:effectLst>
          <a:scene3d>
            <a:camera prst="orthographicFront"/>
            <a:lightRig rig="threePt" dir="t"/>
          </a:scene3d>
          <a:sp3d>
            <a:bevelT prst="slope"/>
          </a:sp3d>
        </p:spPr>
      </p:pic>
      <p:sp>
        <p:nvSpPr>
          <p:cNvPr id="21" name="TextBox 20"/>
          <p:cNvSpPr txBox="1"/>
          <p:nvPr/>
        </p:nvSpPr>
        <p:spPr>
          <a:xfrm>
            <a:off x="3276600" y="3276600"/>
            <a:ext cx="1066800" cy="1107996"/>
          </a:xfrm>
          <a:prstGeom prst="rect">
            <a:avLst/>
          </a:prstGeom>
          <a:noFill/>
        </p:spPr>
        <p:txBody>
          <a:bodyPr wrap="square" rtlCol="0">
            <a:spAutoFit/>
          </a:bodyPr>
          <a:lstStyle/>
          <a:p>
            <a:r>
              <a:rPr lang="bn-IN" sz="6600" dirty="0" smtClean="0">
                <a:latin typeface="SutonnyOMJ" pitchFamily="2" charset="0"/>
                <a:cs typeface="SutonnyOMJ" pitchFamily="2" charset="0"/>
              </a:rPr>
              <a:t>গ </a:t>
            </a:r>
            <a:endParaRPr lang="en-US" sz="6600" dirty="0">
              <a:latin typeface="SutonnyOMJ" pitchFamily="2" charset="0"/>
              <a:cs typeface="SutonnyOMJ" pitchFamily="2" charset="0"/>
            </a:endParaRPr>
          </a:p>
        </p:txBody>
      </p:sp>
      <p:sp>
        <p:nvSpPr>
          <p:cNvPr id="22" name="TextBox 21"/>
          <p:cNvSpPr txBox="1"/>
          <p:nvPr/>
        </p:nvSpPr>
        <p:spPr>
          <a:xfrm>
            <a:off x="6934200" y="2819400"/>
            <a:ext cx="1066800" cy="1107996"/>
          </a:xfrm>
          <a:prstGeom prst="rect">
            <a:avLst/>
          </a:prstGeom>
          <a:noFill/>
        </p:spPr>
        <p:txBody>
          <a:bodyPr wrap="square" rtlCol="0">
            <a:spAutoFit/>
          </a:bodyPr>
          <a:lstStyle/>
          <a:p>
            <a:r>
              <a:rPr lang="bn-IN" sz="6600" dirty="0" smtClean="0">
                <a:latin typeface="SutonnyOMJ" pitchFamily="2" charset="0"/>
                <a:cs typeface="SutonnyOMJ" pitchFamily="2" charset="0"/>
              </a:rPr>
              <a:t>ত </a:t>
            </a:r>
            <a:endParaRPr lang="en-US" sz="6600" dirty="0">
              <a:latin typeface="SutonnyOMJ" pitchFamily="2" charset="0"/>
              <a:cs typeface="SutonnyOMJ" pitchFamily="2" charset="0"/>
            </a:endParaRPr>
          </a:p>
        </p:txBody>
      </p:sp>
      <p:sp>
        <p:nvSpPr>
          <p:cNvPr id="23" name="TextBox 22"/>
          <p:cNvSpPr txBox="1"/>
          <p:nvPr/>
        </p:nvSpPr>
        <p:spPr>
          <a:xfrm>
            <a:off x="4495800" y="4343400"/>
            <a:ext cx="1066800" cy="1107996"/>
          </a:xfrm>
          <a:prstGeom prst="rect">
            <a:avLst/>
          </a:prstGeom>
          <a:noFill/>
        </p:spPr>
        <p:txBody>
          <a:bodyPr wrap="square" rtlCol="0">
            <a:spAutoFit/>
          </a:bodyPr>
          <a:lstStyle/>
          <a:p>
            <a:r>
              <a:rPr lang="bn-IN" sz="6600" dirty="0" smtClean="0">
                <a:solidFill>
                  <a:srgbClr val="FF0000"/>
                </a:solidFill>
                <a:latin typeface="SutonnyOMJ" pitchFamily="2" charset="0"/>
                <a:cs typeface="SutonnyOMJ" pitchFamily="2" charset="0"/>
              </a:rPr>
              <a:t>ম</a:t>
            </a:r>
            <a:endParaRPr lang="en-US" sz="6600" dirty="0">
              <a:solidFill>
                <a:srgbClr val="FF0000"/>
              </a:solidFill>
              <a:latin typeface="SutonnyOMJ" pitchFamily="2" charset="0"/>
              <a:cs typeface="SutonnyOMJ" pitchFamily="2" charset="0"/>
            </a:endParaRPr>
          </a:p>
        </p:txBody>
      </p:sp>
      <p:sp>
        <p:nvSpPr>
          <p:cNvPr id="24" name="TextBox 23"/>
          <p:cNvSpPr txBox="1"/>
          <p:nvPr/>
        </p:nvSpPr>
        <p:spPr>
          <a:xfrm>
            <a:off x="1676400" y="3657600"/>
            <a:ext cx="1066800" cy="1107996"/>
          </a:xfrm>
          <a:prstGeom prst="rect">
            <a:avLst/>
          </a:prstGeom>
          <a:noFill/>
        </p:spPr>
        <p:txBody>
          <a:bodyPr wrap="square" rtlCol="0">
            <a:spAutoFit/>
          </a:bodyPr>
          <a:lstStyle/>
          <a:p>
            <a:r>
              <a:rPr lang="bn-IN" sz="6600" dirty="0" smtClean="0">
                <a:solidFill>
                  <a:srgbClr val="FF0000"/>
                </a:solidFill>
                <a:latin typeface="SutonnyOMJ" pitchFamily="2" charset="0"/>
                <a:cs typeface="SutonnyOMJ" pitchFamily="2" charset="0"/>
              </a:rPr>
              <a:t>স্বা</a:t>
            </a:r>
            <a:endParaRPr lang="en-US" sz="6600" dirty="0">
              <a:solidFill>
                <a:srgbClr val="FF0000"/>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anim calcmode="lin" valueType="num">
                                      <p:cBhvr>
                                        <p:cTn id="8" dur="2000" fill="hold"/>
                                        <p:tgtEl>
                                          <p:spTgt spid="13"/>
                                        </p:tgtEl>
                                        <p:attrNameLst>
                                          <p:attrName>ppt_w</p:attrName>
                                        </p:attrNameLst>
                                      </p:cBhvr>
                                      <p:tavLst>
                                        <p:tav tm="0" fmla="#ppt_w*sin(2.5*pi*$)">
                                          <p:val>
                                            <p:fltVal val="0"/>
                                          </p:val>
                                        </p:tav>
                                        <p:tav tm="100000">
                                          <p:val>
                                            <p:fltVal val="1"/>
                                          </p:val>
                                        </p:tav>
                                      </p:tavLst>
                                    </p:anim>
                                    <p:anim calcmode="lin" valueType="num">
                                      <p:cBhvr>
                                        <p:cTn id="9"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1030"/>
                                        </p:tgtEl>
                                        <p:attrNameLst>
                                          <p:attrName>style.visibility</p:attrName>
                                        </p:attrNameLst>
                                      </p:cBhvr>
                                      <p:to>
                                        <p:strVal val="visible"/>
                                      </p:to>
                                    </p:set>
                                    <p:animEffect transition="in" filter="wedge">
                                      <p:cBhvr>
                                        <p:cTn id="14" dur="2000"/>
                                        <p:tgtEl>
                                          <p:spTgt spid="1030"/>
                                        </p:tgtEl>
                                      </p:cBhvr>
                                    </p:animEffect>
                                  </p:childTnLst>
                                </p:cTn>
                              </p:par>
                            </p:childTnLst>
                          </p:cTn>
                        </p:par>
                      </p:childTnLst>
                    </p:cTn>
                  </p:par>
                  <p:par>
                    <p:cTn id="15" fill="hold">
                      <p:stCondLst>
                        <p:cond delay="indefinite"/>
                      </p:stCondLst>
                      <p:childTnLst>
                        <p:par>
                          <p:cTn id="16" fill="hold">
                            <p:stCondLst>
                              <p:cond delay="0"/>
                            </p:stCondLst>
                            <p:childTnLst>
                              <p:par>
                                <p:cTn id="17" presetID="38" presetClass="entr" presetSubtype="0" accel="50000" fill="hold" grpId="0" nodeType="clickEffect">
                                  <p:stCondLst>
                                    <p:cond delay="0"/>
                                  </p:stCondLst>
                                  <p:iterate type="lt">
                                    <p:tmPct val="50000"/>
                                  </p:iterate>
                                  <p:childTnLst>
                                    <p:set>
                                      <p:cBhvr>
                                        <p:cTn id="18" dur="1" fill="hold">
                                          <p:stCondLst>
                                            <p:cond delay="0"/>
                                          </p:stCondLst>
                                        </p:cTn>
                                        <p:tgtEl>
                                          <p:spTgt spid="24"/>
                                        </p:tgtEl>
                                        <p:attrNameLst>
                                          <p:attrName>style.visibility</p:attrName>
                                        </p:attrNameLst>
                                      </p:cBhvr>
                                      <p:to>
                                        <p:strVal val="visible"/>
                                      </p:to>
                                    </p:set>
                                    <p:set>
                                      <p:cBhvr>
                                        <p:cTn id="19" dur="455" fill="hold">
                                          <p:stCondLst>
                                            <p:cond delay="0"/>
                                          </p:stCondLst>
                                        </p:cTn>
                                        <p:tgtEl>
                                          <p:spTgt spid="24"/>
                                        </p:tgtEl>
                                        <p:attrNameLst>
                                          <p:attrName>style.rotation</p:attrName>
                                        </p:attrNameLst>
                                      </p:cBhvr>
                                      <p:to>
                                        <p:strVal val="-45.0"/>
                                      </p:to>
                                    </p:set>
                                    <p:anim calcmode="lin" valueType="num">
                                      <p:cBhvr>
                                        <p:cTn id="20" dur="455" fill="hold">
                                          <p:stCondLst>
                                            <p:cond delay="455"/>
                                          </p:stCondLst>
                                        </p:cTn>
                                        <p:tgtEl>
                                          <p:spTgt spid="24"/>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24"/>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24"/>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24"/>
                                        </p:tgtEl>
                                        <p:attrNameLst>
                                          <p:attrName>ppt_y</p:attrName>
                                        </p:attrNameLst>
                                      </p:cBhvr>
                                      <p:tavLst>
                                        <p:tav tm="0">
                                          <p:val>
                                            <p:strVal val="#ppt_y-(0.354*#ppt_w-0.172*#ppt_h)"/>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8" presetClass="entr" presetSubtype="0" accel="50000" fill="hold" nodeType="clickEffect">
                                  <p:stCondLst>
                                    <p:cond delay="0"/>
                                  </p:stCondLst>
                                  <p:iterate type="lt">
                                    <p:tmPct val="50000"/>
                                  </p:iterate>
                                  <p:childTnLst>
                                    <p:set>
                                      <p:cBhvr>
                                        <p:cTn id="27" dur="1" fill="hold">
                                          <p:stCondLst>
                                            <p:cond delay="0"/>
                                          </p:stCondLst>
                                        </p:cTn>
                                        <p:tgtEl>
                                          <p:spTgt spid="21">
                                            <p:txEl>
                                              <p:pRg st="0" end="0"/>
                                            </p:txEl>
                                          </p:spTgt>
                                        </p:tgtEl>
                                        <p:attrNameLst>
                                          <p:attrName>style.visibility</p:attrName>
                                        </p:attrNameLst>
                                      </p:cBhvr>
                                      <p:to>
                                        <p:strVal val="visible"/>
                                      </p:to>
                                    </p:set>
                                    <p:set>
                                      <p:cBhvr>
                                        <p:cTn id="28" dur="455" fill="hold">
                                          <p:stCondLst>
                                            <p:cond delay="0"/>
                                          </p:stCondLst>
                                        </p:cTn>
                                        <p:tgtEl>
                                          <p:spTgt spid="21">
                                            <p:txEl>
                                              <p:pRg st="0" end="0"/>
                                            </p:txEl>
                                          </p:spTgt>
                                        </p:tgtEl>
                                        <p:attrNameLst>
                                          <p:attrName>style.rotation</p:attrName>
                                        </p:attrNameLst>
                                      </p:cBhvr>
                                      <p:to>
                                        <p:strVal val="-45.0"/>
                                      </p:to>
                                    </p:set>
                                    <p:anim calcmode="lin" valueType="num">
                                      <p:cBhvr>
                                        <p:cTn id="29" dur="455" fill="hold">
                                          <p:stCondLst>
                                            <p:cond delay="455"/>
                                          </p:stCondLst>
                                        </p:cTn>
                                        <p:tgtEl>
                                          <p:spTgt spid="21">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0" dur="455" fill="hold">
                                          <p:stCondLst>
                                            <p:cond delay="0"/>
                                          </p:stCondLst>
                                        </p:cTn>
                                        <p:tgtEl>
                                          <p:spTgt spid="21">
                                            <p:txEl>
                                              <p:pRg st="0" end="0"/>
                                            </p:txEl>
                                          </p:spTgt>
                                        </p:tgtEl>
                                        <p:attrNameLst>
                                          <p:attrName>ppt_y</p:attrName>
                                        </p:attrNameLst>
                                      </p:cBhvr>
                                      <p:tavLst>
                                        <p:tav tm="0">
                                          <p:val>
                                            <p:strVal val="#ppt_y-1"/>
                                          </p:val>
                                        </p:tav>
                                        <p:tav tm="100000">
                                          <p:val>
                                            <p:strVal val="#ppt_y-(0.354*#ppt_w-0.172*#ppt_h)"/>
                                          </p:val>
                                        </p:tav>
                                      </p:tavLst>
                                    </p:anim>
                                    <p:anim calcmode="lin" valueType="num">
                                      <p:cBhvr>
                                        <p:cTn id="31" dur="156" decel="50000" autoRev="1" fill="hold">
                                          <p:stCondLst>
                                            <p:cond delay="455"/>
                                          </p:stCondLst>
                                        </p:cTn>
                                        <p:tgtEl>
                                          <p:spTgt spid="21">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2" dur="136" fill="hold">
                                          <p:stCondLst>
                                            <p:cond delay="864"/>
                                          </p:stCondLst>
                                        </p:cTn>
                                        <p:tgtEl>
                                          <p:spTgt spid="21">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8" presetClass="entr" presetSubtype="0" accel="50000" fill="hold" nodeType="clickEffect">
                                  <p:stCondLst>
                                    <p:cond delay="0"/>
                                  </p:stCondLst>
                                  <p:iterate type="lt">
                                    <p:tmPct val="50000"/>
                                  </p:iterate>
                                  <p:childTnLst>
                                    <p:set>
                                      <p:cBhvr>
                                        <p:cTn id="36" dur="1" fill="hold">
                                          <p:stCondLst>
                                            <p:cond delay="0"/>
                                          </p:stCondLst>
                                        </p:cTn>
                                        <p:tgtEl>
                                          <p:spTgt spid="22">
                                            <p:txEl>
                                              <p:pRg st="0" end="0"/>
                                            </p:txEl>
                                          </p:spTgt>
                                        </p:tgtEl>
                                        <p:attrNameLst>
                                          <p:attrName>style.visibility</p:attrName>
                                        </p:attrNameLst>
                                      </p:cBhvr>
                                      <p:to>
                                        <p:strVal val="visible"/>
                                      </p:to>
                                    </p:set>
                                    <p:set>
                                      <p:cBhvr>
                                        <p:cTn id="37" dur="455" fill="hold">
                                          <p:stCondLst>
                                            <p:cond delay="0"/>
                                          </p:stCondLst>
                                        </p:cTn>
                                        <p:tgtEl>
                                          <p:spTgt spid="22">
                                            <p:txEl>
                                              <p:pRg st="0" end="0"/>
                                            </p:txEl>
                                          </p:spTgt>
                                        </p:tgtEl>
                                        <p:attrNameLst>
                                          <p:attrName>style.rotation</p:attrName>
                                        </p:attrNameLst>
                                      </p:cBhvr>
                                      <p:to>
                                        <p:strVal val="-45.0"/>
                                      </p:to>
                                    </p:set>
                                    <p:anim calcmode="lin" valueType="num">
                                      <p:cBhvr>
                                        <p:cTn id="38" dur="455" fill="hold">
                                          <p:stCondLst>
                                            <p:cond delay="455"/>
                                          </p:stCondLst>
                                        </p:cTn>
                                        <p:tgtEl>
                                          <p:spTgt spid="2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9" dur="455" fill="hold">
                                          <p:stCondLst>
                                            <p:cond delay="0"/>
                                          </p:stCondLst>
                                        </p:cTn>
                                        <p:tgtEl>
                                          <p:spTgt spid="22">
                                            <p:txEl>
                                              <p:pRg st="0" end="0"/>
                                            </p:txEl>
                                          </p:spTgt>
                                        </p:tgtEl>
                                        <p:attrNameLst>
                                          <p:attrName>ppt_y</p:attrName>
                                        </p:attrNameLst>
                                      </p:cBhvr>
                                      <p:tavLst>
                                        <p:tav tm="0">
                                          <p:val>
                                            <p:strVal val="#ppt_y-1"/>
                                          </p:val>
                                        </p:tav>
                                        <p:tav tm="100000">
                                          <p:val>
                                            <p:strVal val="#ppt_y-(0.354*#ppt_w-0.172*#ppt_h)"/>
                                          </p:val>
                                        </p:tav>
                                      </p:tavLst>
                                    </p:anim>
                                    <p:anim calcmode="lin" valueType="num">
                                      <p:cBhvr>
                                        <p:cTn id="40" dur="156" decel="50000" autoRev="1" fill="hold">
                                          <p:stCondLst>
                                            <p:cond delay="455"/>
                                          </p:stCondLst>
                                        </p:cTn>
                                        <p:tgtEl>
                                          <p:spTgt spid="2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41" dur="136" fill="hold">
                                          <p:stCondLst>
                                            <p:cond delay="864"/>
                                          </p:stCondLst>
                                        </p:cTn>
                                        <p:tgtEl>
                                          <p:spTgt spid="2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8" presetClass="entr" presetSubtype="0" accel="50000" fill="hold" nodeType="clickEffect">
                                  <p:stCondLst>
                                    <p:cond delay="0"/>
                                  </p:stCondLst>
                                  <p:iterate type="lt">
                                    <p:tmPct val="50000"/>
                                  </p:iterate>
                                  <p:childTnLst>
                                    <p:set>
                                      <p:cBhvr>
                                        <p:cTn id="45" dur="1" fill="hold">
                                          <p:stCondLst>
                                            <p:cond delay="0"/>
                                          </p:stCondLst>
                                        </p:cTn>
                                        <p:tgtEl>
                                          <p:spTgt spid="23">
                                            <p:txEl>
                                              <p:pRg st="0" end="0"/>
                                            </p:txEl>
                                          </p:spTgt>
                                        </p:tgtEl>
                                        <p:attrNameLst>
                                          <p:attrName>style.visibility</p:attrName>
                                        </p:attrNameLst>
                                      </p:cBhvr>
                                      <p:to>
                                        <p:strVal val="visible"/>
                                      </p:to>
                                    </p:set>
                                    <p:set>
                                      <p:cBhvr>
                                        <p:cTn id="46" dur="455" fill="hold">
                                          <p:stCondLst>
                                            <p:cond delay="0"/>
                                          </p:stCondLst>
                                        </p:cTn>
                                        <p:tgtEl>
                                          <p:spTgt spid="23">
                                            <p:txEl>
                                              <p:pRg st="0" end="0"/>
                                            </p:txEl>
                                          </p:spTgt>
                                        </p:tgtEl>
                                        <p:attrNameLst>
                                          <p:attrName>style.rotation</p:attrName>
                                        </p:attrNameLst>
                                      </p:cBhvr>
                                      <p:to>
                                        <p:strVal val="-45.0"/>
                                      </p:to>
                                    </p:set>
                                    <p:anim calcmode="lin" valueType="num">
                                      <p:cBhvr>
                                        <p:cTn id="47" dur="455" fill="hold">
                                          <p:stCondLst>
                                            <p:cond delay="455"/>
                                          </p:stCondLst>
                                        </p:cTn>
                                        <p:tgtEl>
                                          <p:spTgt spid="2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48" dur="455" fill="hold">
                                          <p:stCondLst>
                                            <p:cond delay="0"/>
                                          </p:stCondLst>
                                        </p:cTn>
                                        <p:tgtEl>
                                          <p:spTgt spid="23">
                                            <p:txEl>
                                              <p:pRg st="0" end="0"/>
                                            </p:txEl>
                                          </p:spTgt>
                                        </p:tgtEl>
                                        <p:attrNameLst>
                                          <p:attrName>ppt_y</p:attrName>
                                        </p:attrNameLst>
                                      </p:cBhvr>
                                      <p:tavLst>
                                        <p:tav tm="0">
                                          <p:val>
                                            <p:strVal val="#ppt_y-1"/>
                                          </p:val>
                                        </p:tav>
                                        <p:tav tm="100000">
                                          <p:val>
                                            <p:strVal val="#ppt_y-(0.354*#ppt_w-0.172*#ppt_h)"/>
                                          </p:val>
                                        </p:tav>
                                      </p:tavLst>
                                    </p:anim>
                                    <p:anim calcmode="lin" valueType="num">
                                      <p:cBhvr>
                                        <p:cTn id="49" dur="156" decel="50000" autoRev="1" fill="hold">
                                          <p:stCondLst>
                                            <p:cond delay="455"/>
                                          </p:stCondLst>
                                        </p:cTn>
                                        <p:tgtEl>
                                          <p:spTgt spid="2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50" dur="136" fill="hold">
                                          <p:stCondLst>
                                            <p:cond delay="864"/>
                                          </p:stCondLst>
                                        </p:cTn>
                                        <p:tgtEl>
                                          <p:spTgt spid="2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533400" y="838200"/>
            <a:ext cx="8001000" cy="5334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rgbClr val="FF0000"/>
              </a:solidFill>
            </a:endParaRPr>
          </a:p>
        </p:txBody>
      </p:sp>
      <p:sp>
        <p:nvSpPr>
          <p:cNvPr id="7" name="Rectangle 6"/>
          <p:cNvSpPr/>
          <p:nvPr/>
        </p:nvSpPr>
        <p:spPr>
          <a:xfrm>
            <a:off x="609600" y="914400"/>
            <a:ext cx="7772400" cy="5181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685800" y="990600"/>
            <a:ext cx="7543800" cy="7620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সংবাদপত্র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685800" y="1905000"/>
            <a:ext cx="7620000" cy="4038600"/>
          </a:xfrm>
          <a:prstGeom prst="rect">
            <a:avLst/>
          </a:prstGeom>
          <a:solidFill>
            <a:schemeClr val="accent3"/>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সামাজিকীকরণের ক্ষেত্রে সংবাদপত্র একটি গুরুত্বপূর্ণ ভুমিকা পালন করে।আমাদের মতো উন্নয়নশীল দেশে সংবাদপত্র জনশিক্ষার একটি প্রধান মাধ্যম।আপন  সমাজ ও বিশ্ব সম্পর্কে একটি স্বচ্ছ ধারণা সৃষ্টির মাধ্যমে তা মানুষের  মনের সংকীর্ণতা দূর করে। তাদের মধ্যে পারস্পরিক সহনশীলতা ,সহমর্মিতা ও বিশ্বজনীনতার বোধ সৃষ্টি করে।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8">
                                            <p:txEl>
                                              <p:pRg st="0" end="0"/>
                                            </p:txEl>
                                          </p:spTgt>
                                        </p:tgtEl>
                                        <p:attrNameLst>
                                          <p:attrName>style.visibility</p:attrName>
                                        </p:attrNameLst>
                                      </p:cBhvr>
                                      <p:to>
                                        <p:strVal val="visible"/>
                                      </p:to>
                                    </p:set>
                                    <p:set>
                                      <p:cBhvr>
                                        <p:cTn id="7" dur="455" fill="hold">
                                          <p:stCondLst>
                                            <p:cond delay="0"/>
                                          </p:stCondLst>
                                        </p:cTn>
                                        <p:tgtEl>
                                          <p:spTgt spid="8">
                                            <p:txEl>
                                              <p:pRg st="0" end="0"/>
                                            </p:txEl>
                                          </p:spTgt>
                                        </p:tgtEl>
                                        <p:attrNameLst>
                                          <p:attrName>style.rotation</p:attrName>
                                        </p:attrNameLst>
                                      </p:cBhvr>
                                      <p:to>
                                        <p:strVal val="-45.0"/>
                                      </p:to>
                                    </p:set>
                                    <p:anim calcmode="lin" valueType="num">
                                      <p:cBhvr>
                                        <p:cTn id="8" dur="455" fill="hold">
                                          <p:stCondLst>
                                            <p:cond delay="455"/>
                                          </p:stCondLst>
                                        </p:cTn>
                                        <p:tgtEl>
                                          <p:spTgt spid="8">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8">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8">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8">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162300" y="3162300"/>
            <a:ext cx="6858000" cy="5334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609600" y="914400"/>
            <a:ext cx="7772400" cy="5257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85800" y="990600"/>
            <a:ext cx="7620000" cy="5105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838200" y="1066800"/>
            <a:ext cx="7391400" cy="9144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নিচের  চিত্র</a:t>
            </a:r>
            <a:r>
              <a:rPr lang="en-US" sz="3600" dirty="0" err="1" smtClean="0">
                <a:solidFill>
                  <a:schemeClr val="bg1"/>
                </a:solidFill>
                <a:latin typeface="SutonnyOMJ" pitchFamily="2" charset="0"/>
                <a:cs typeface="SutonnyOMJ" pitchFamily="2" charset="0"/>
              </a:rPr>
              <a:t>টি</a:t>
            </a:r>
            <a:r>
              <a:rPr lang="en-US" sz="3600" dirty="0" smtClean="0">
                <a:solidFill>
                  <a:schemeClr val="bg1"/>
                </a:solidFill>
                <a:latin typeface="SutonnyOMJ" pitchFamily="2" charset="0"/>
                <a:cs typeface="SutonnyOMJ" pitchFamily="2" charset="0"/>
              </a:rPr>
              <a:t> </a:t>
            </a:r>
            <a:r>
              <a:rPr lang="bn-IN" sz="3600" dirty="0" smtClean="0">
                <a:solidFill>
                  <a:schemeClr val="bg1"/>
                </a:solidFill>
                <a:latin typeface="SutonnyOMJ" pitchFamily="2" charset="0"/>
                <a:cs typeface="SutonnyOMJ" pitchFamily="2" charset="0"/>
              </a:rPr>
              <a:t> দ্বারা কি বোঝানো হয়েছে</a:t>
            </a:r>
            <a:r>
              <a:rPr lang="en-US" sz="3600" dirty="0" smtClean="0">
                <a:solidFill>
                  <a:schemeClr val="bg1"/>
                </a:solidFill>
                <a:latin typeface="SutonnyOMJ" pitchFamily="2" charset="0"/>
                <a:cs typeface="SutonnyOMJ" pitchFamily="2" charset="0"/>
              </a:rPr>
              <a:t>?</a:t>
            </a:r>
            <a:r>
              <a:rPr lang="bn-IN"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838200" y="2133600"/>
            <a:ext cx="7315200" cy="3810000"/>
          </a:xfrm>
          <a:prstGeom prst="rect">
            <a:avLst/>
          </a:prstGeom>
          <a:solidFill>
            <a:schemeClr val="accent3"/>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133600" y="2362200"/>
            <a:ext cx="3886200" cy="2667000"/>
          </a:xfrm>
          <a:prstGeom prst="rect">
            <a:avLst/>
          </a:prstGeom>
          <a:ln>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F:\New folder\363.jfif"/>
          <p:cNvPicPr>
            <a:picLocks noChangeAspect="1" noChangeArrowheads="1"/>
          </p:cNvPicPr>
          <p:nvPr/>
        </p:nvPicPr>
        <p:blipFill>
          <a:blip r:embed="rId3"/>
          <a:srcRect/>
          <a:stretch>
            <a:fillRect/>
          </a:stretch>
        </p:blipFill>
        <p:spPr bwMode="auto">
          <a:xfrm>
            <a:off x="2438400" y="2590800"/>
            <a:ext cx="3352800" cy="2286000"/>
          </a:xfrm>
          <a:prstGeom prst="rect">
            <a:avLst/>
          </a:prstGeom>
          <a:ln w="88900" cap="sq" cmpd="thickThin">
            <a:solidFill>
              <a:srgbClr val="FF0000"/>
            </a:solidFill>
            <a:prstDash val="solid"/>
            <a:miter lim="800000"/>
          </a:ln>
          <a:effectLst>
            <a:innerShdw blurRad="76200">
              <a:srgbClr val="000000"/>
            </a:innerShdw>
          </a:effectLst>
        </p:spPr>
      </p:pic>
      <p:sp>
        <p:nvSpPr>
          <p:cNvPr id="13" name="Rectangle 12"/>
          <p:cNvSpPr/>
          <p:nvPr/>
        </p:nvSpPr>
        <p:spPr>
          <a:xfrm>
            <a:off x="2819400" y="5105400"/>
            <a:ext cx="2057400" cy="762000"/>
          </a:xfrm>
          <a:prstGeom prst="rect">
            <a:avLst/>
          </a:prstGeom>
          <a:solidFill>
            <a:srgbClr val="FFFF00"/>
          </a:solidFill>
          <a:ln>
            <a:solidFill>
              <a:schemeClr val="tx1"/>
            </a:solidFill>
          </a:ln>
          <a:effectLst>
            <a:innerShdw blurRad="63500" dist="50800" dir="135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টেলিভিশন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p:cTn id="19" dur="500" fill="hold"/>
                                        <p:tgtEl>
                                          <p:spTgt spid="1026"/>
                                        </p:tgtEl>
                                        <p:attrNameLst>
                                          <p:attrName>ppt_w</p:attrName>
                                        </p:attrNameLst>
                                      </p:cBhvr>
                                      <p:tavLst>
                                        <p:tav tm="0">
                                          <p:val>
                                            <p:fltVal val="0"/>
                                          </p:val>
                                        </p:tav>
                                        <p:tav tm="100000">
                                          <p:val>
                                            <p:strVal val="#ppt_w"/>
                                          </p:val>
                                        </p:tav>
                                      </p:tavLst>
                                    </p:anim>
                                    <p:anim calcmode="lin" valueType="num">
                                      <p:cBhvr>
                                        <p:cTn id="20"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anim calcmode="lin" valueType="num">
                                      <p:cBhvr>
                                        <p:cTn id="26" dur="2000" fill="hold"/>
                                        <p:tgtEl>
                                          <p:spTgt spid="13"/>
                                        </p:tgtEl>
                                        <p:attrNameLst>
                                          <p:attrName>style.rotation</p:attrName>
                                        </p:attrNameLst>
                                      </p:cBhvr>
                                      <p:tavLst>
                                        <p:tav tm="0">
                                          <p:val>
                                            <p:fltVal val="720"/>
                                          </p:val>
                                        </p:tav>
                                        <p:tav tm="100000">
                                          <p:val>
                                            <p:fltVal val="0"/>
                                          </p:val>
                                        </p:tav>
                                      </p:tavLst>
                                    </p:anim>
                                    <p:anim calcmode="lin" valueType="num">
                                      <p:cBhvr>
                                        <p:cTn id="27" dur="2000" fill="hold"/>
                                        <p:tgtEl>
                                          <p:spTgt spid="13"/>
                                        </p:tgtEl>
                                        <p:attrNameLst>
                                          <p:attrName>ppt_h</p:attrName>
                                        </p:attrNameLst>
                                      </p:cBhvr>
                                      <p:tavLst>
                                        <p:tav tm="0">
                                          <p:val>
                                            <p:fltVal val="0"/>
                                          </p:val>
                                        </p:tav>
                                        <p:tav tm="100000">
                                          <p:val>
                                            <p:strVal val="#ppt_h"/>
                                          </p:val>
                                        </p:tav>
                                      </p:tavLst>
                                    </p:anim>
                                    <p:anim calcmode="lin" valueType="num">
                                      <p:cBhvr>
                                        <p:cTn id="28" dur="2000" fill="hold"/>
                                        <p:tgtEl>
                                          <p:spTgt spid="1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457200" y="762000"/>
            <a:ext cx="8229600" cy="5638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533400" y="838200"/>
            <a:ext cx="8077200" cy="5486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609600" y="914400"/>
            <a:ext cx="79248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একক কাজ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609600" y="2057400"/>
            <a:ext cx="7924800" cy="4191000"/>
          </a:xfrm>
          <a:prstGeom prst="rect">
            <a:avLst/>
          </a:prstGeom>
          <a:solidFill>
            <a:srgbClr val="00B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743200" y="2514600"/>
            <a:ext cx="2819400" cy="25146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7" descr="IMG_8773.JPG"/>
          <p:cNvPicPr>
            <a:picLocks noChangeAspect="1"/>
          </p:cNvPicPr>
          <p:nvPr/>
        </p:nvPicPr>
        <p:blipFill>
          <a:blip r:embed="rId3" cstate="print"/>
          <a:stretch>
            <a:fillRect/>
          </a:stretch>
        </p:blipFill>
        <p:spPr>
          <a:xfrm>
            <a:off x="2895600" y="2667000"/>
            <a:ext cx="2514600" cy="2209800"/>
          </a:xfrm>
          <a:prstGeom prst="ellipse">
            <a:avLst/>
          </a:prstGeom>
          <a:ln w="63500" cap="rnd">
            <a:solidFill>
              <a:srgbClr val="FFFF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Rectangle 12"/>
          <p:cNvSpPr/>
          <p:nvPr/>
        </p:nvSpPr>
        <p:spPr>
          <a:xfrm>
            <a:off x="2286000" y="5257800"/>
            <a:ext cx="5105400" cy="914400"/>
          </a:xfrm>
          <a:prstGeom prst="rect">
            <a:avLst/>
          </a:prstGeom>
          <a:solidFill>
            <a:srgbClr val="00B050"/>
          </a:solidFill>
          <a:ln>
            <a:solidFill>
              <a:srgbClr val="FFFF00"/>
            </a:solidFill>
          </a:ln>
          <a:scene3d>
            <a:camera prst="orthographicFront"/>
            <a:lightRig rig="threePt" dir="t"/>
          </a:scene3d>
          <a:sp3d>
            <a:bevelT prst="slope"/>
          </a:sp3d>
        </p:spPr>
        <p:style>
          <a:lnRef idx="3">
            <a:schemeClr val="lt1"/>
          </a:lnRef>
          <a:fillRef idx="1">
            <a:schemeClr val="accent6"/>
          </a:fillRef>
          <a:effectRef idx="1">
            <a:schemeClr val="accent6"/>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কোনটি মানুষের মনের সংকীর্ণতা দূর করে?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0" fill="hold"/>
                                        <p:tgtEl>
                                          <p:spTgt spid="12"/>
                                        </p:tgtEl>
                                        <p:attrNameLst>
                                          <p:attrName>ppt_x</p:attrName>
                                        </p:attrNameLst>
                                      </p:cBhvr>
                                      <p:tavLst>
                                        <p:tav tm="0">
                                          <p:val>
                                            <p:strVal val="#ppt_x"/>
                                          </p:val>
                                        </p:tav>
                                        <p:tav tm="100000">
                                          <p:val>
                                            <p:strVal val="#ppt_x"/>
                                          </p:val>
                                        </p:tav>
                                      </p:tavLst>
                                    </p:anim>
                                    <p:anim calcmode="lin" valueType="num">
                                      <p:cBhvr additive="base">
                                        <p:cTn id="8"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9" presetClass="entr" presetSubtype="0" accel="10000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3"/>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3"/>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sp>
        <p:nvSpPr>
          <p:cNvPr id="6" name="Rectangle 5"/>
          <p:cNvSpPr/>
          <p:nvPr/>
        </p:nvSpPr>
        <p:spPr>
          <a:xfrm>
            <a:off x="457200" y="762000"/>
            <a:ext cx="8229600" cy="5638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533400" y="838200"/>
            <a:ext cx="8077200" cy="5486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609600" y="914400"/>
            <a:ext cx="78486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dirty="0" err="1" smtClean="0">
                <a:solidFill>
                  <a:schemeClr val="bg1"/>
                </a:solidFill>
                <a:latin typeface="SutonnyOMJ" pitchFamily="2" charset="0"/>
                <a:cs typeface="SutonnyOMJ" pitchFamily="2" charset="0"/>
              </a:rPr>
              <a:t>উত্তর</a:t>
            </a:r>
            <a:r>
              <a:rPr lang="en-US"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609600" y="1981200"/>
            <a:ext cx="7924800" cy="4267200"/>
          </a:xfrm>
          <a:prstGeom prst="rect">
            <a:avLst/>
          </a:prstGeom>
          <a:solidFill>
            <a:srgbClr val="00B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09600" y="3048000"/>
            <a:ext cx="7924800" cy="1905000"/>
          </a:xfrm>
          <a:prstGeom prst="rect">
            <a:avLst/>
          </a:prstGeom>
          <a:solidFill>
            <a:srgbClr val="7030A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solidFill>
                  <a:schemeClr val="tx1"/>
                </a:solidFill>
                <a:latin typeface="SutonnyOMJ" pitchFamily="2" charset="0"/>
                <a:cs typeface="SutonnyOMJ" pitchFamily="2" charset="0"/>
              </a:rPr>
              <a:t> </a:t>
            </a:r>
            <a:r>
              <a:rPr lang="en-US" sz="3600" dirty="0" err="1" smtClean="0">
                <a:solidFill>
                  <a:schemeClr val="bg1"/>
                </a:solidFill>
                <a:latin typeface="SutonnyOMJ" pitchFamily="2" charset="0"/>
                <a:cs typeface="SutonnyOMJ" pitchFamily="2" charset="0"/>
              </a:rPr>
              <a:t>সংবাদপত্র</a:t>
            </a:r>
            <a:r>
              <a:rPr lang="en-US" sz="3600" dirty="0" smtClean="0">
                <a:solidFill>
                  <a:schemeClr val="bg1"/>
                </a:solidFill>
                <a:latin typeface="SutonnyOMJ" pitchFamily="2" charset="0"/>
                <a:cs typeface="SutonnyOMJ" pitchFamily="2" charset="0"/>
              </a:rPr>
              <a:t> </a:t>
            </a:r>
            <a:r>
              <a:rPr lang="bn-IN" sz="3600" dirty="0" smtClean="0">
                <a:solidFill>
                  <a:schemeClr val="bg1"/>
                </a:solidFill>
                <a:latin typeface="SutonnyOMJ" pitchFamily="2" charset="0"/>
                <a:cs typeface="SutonnyOMJ" pitchFamily="2" charset="0"/>
              </a:rPr>
              <a:t>মানুষের মনের সংকীর্ণতা দূর করে</a:t>
            </a:r>
            <a:r>
              <a:rPr lang="en-US" sz="3600" dirty="0" smtClean="0">
                <a:solidFill>
                  <a:schemeClr val="bg1"/>
                </a:solidFill>
                <a:latin typeface="SutonnyOMJ" pitchFamily="2" charset="0"/>
                <a:cs typeface="SutonnyOMJ" pitchFamily="2" charset="0"/>
              </a:rPr>
              <a:t>।</a:t>
            </a:r>
            <a:r>
              <a:rPr lang="bn-IN"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1"/>
                                          </p:val>
                                        </p:tav>
                                        <p:tav tm="100000">
                                          <p:val>
                                            <p:strVal val="#ppt_x"/>
                                          </p:val>
                                        </p:tav>
                                      </p:tavLst>
                                    </p:anim>
                                    <p:anim calcmode="lin" valueType="num">
                                      <p:cBhvr>
                                        <p:cTn id="9"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486400" y="3200400"/>
            <a:ext cx="6858000" cy="4572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609600" y="914400"/>
            <a:ext cx="78486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85800" y="990600"/>
            <a:ext cx="7696200" cy="5257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762000" y="1066800"/>
            <a:ext cx="7543800" cy="914400"/>
          </a:xfrm>
          <a:prstGeom prst="roundRect">
            <a:avLst/>
          </a:prstGeom>
          <a:ln>
            <a:solidFill>
              <a:schemeClr val="tx1"/>
            </a:solid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নিচের  চিত্রগুলো দ্বারা কি বোঝানো হয়েছে</a:t>
            </a:r>
            <a:r>
              <a:rPr lang="en-US" sz="3600" dirty="0" smtClean="0">
                <a:solidFill>
                  <a:schemeClr val="bg1"/>
                </a:solidFill>
                <a:latin typeface="SutonnyOMJ" pitchFamily="2" charset="0"/>
                <a:cs typeface="SutonnyOMJ" pitchFamily="2" charset="0"/>
              </a:rPr>
              <a:t>?</a:t>
            </a:r>
            <a:r>
              <a:rPr lang="bn-IN"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762000" y="2133600"/>
            <a:ext cx="7543800" cy="40386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2362200"/>
            <a:ext cx="2971800" cy="2514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Rectangle 11"/>
          <p:cNvSpPr/>
          <p:nvPr/>
        </p:nvSpPr>
        <p:spPr>
          <a:xfrm>
            <a:off x="4572000" y="2362200"/>
            <a:ext cx="2971800" cy="2514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ব19.jpg"/>
          <p:cNvPicPr>
            <a:picLocks noChangeAspect="1" noChangeArrowheads="1"/>
          </p:cNvPicPr>
          <p:nvPr/>
        </p:nvPicPr>
        <p:blipFill>
          <a:blip r:embed="rId3"/>
          <a:srcRect/>
          <a:stretch>
            <a:fillRect/>
          </a:stretch>
        </p:blipFill>
        <p:spPr bwMode="auto">
          <a:xfrm>
            <a:off x="1066800" y="2438400"/>
            <a:ext cx="2819400" cy="23622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ব18.jpg"/>
          <p:cNvPicPr>
            <a:picLocks noChangeAspect="1" noChangeArrowheads="1"/>
          </p:cNvPicPr>
          <p:nvPr/>
        </p:nvPicPr>
        <p:blipFill>
          <a:blip r:embed="rId4"/>
          <a:srcRect/>
          <a:stretch>
            <a:fillRect/>
          </a:stretch>
        </p:blipFill>
        <p:spPr bwMode="auto">
          <a:xfrm>
            <a:off x="4632434" y="2438400"/>
            <a:ext cx="2835166" cy="2362200"/>
          </a:xfrm>
          <a:prstGeom prst="rect">
            <a:avLst/>
          </a:prstGeom>
          <a:ln w="88900" cap="sq" cmpd="thickThin">
            <a:solidFill>
              <a:srgbClr val="000000"/>
            </a:solidFill>
            <a:prstDash val="solid"/>
            <a:miter lim="800000"/>
          </a:ln>
          <a:effectLst>
            <a:innerShdw blurRad="76200">
              <a:srgbClr val="000000"/>
            </a:innerShdw>
          </a:effectLst>
        </p:spPr>
      </p:pic>
      <p:sp>
        <p:nvSpPr>
          <p:cNvPr id="15" name="Oval 14"/>
          <p:cNvSpPr/>
          <p:nvPr/>
        </p:nvSpPr>
        <p:spPr>
          <a:xfrm>
            <a:off x="3429000" y="4800600"/>
            <a:ext cx="1676400" cy="1371600"/>
          </a:xfrm>
          <a:prstGeom prst="ellipse">
            <a:avLst/>
          </a:prstGeom>
          <a:solidFill>
            <a:srgbClr val="92D050"/>
          </a:solidFill>
          <a:ln>
            <a:solidFill>
              <a:schemeClr val="tx1"/>
            </a:solidFill>
          </a:ln>
          <a:scene3d>
            <a:camera prst="isometricOffAxis2Lef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SutonnyOMJ" pitchFamily="2" charset="0"/>
                <a:cs typeface="SutonnyOMJ" pitchFamily="2" charset="0"/>
              </a:rPr>
              <a:t>চলচ্চিত্র</a:t>
            </a:r>
            <a:r>
              <a:rPr lang="en-US" sz="3200" dirty="0" smtClean="0">
                <a:solidFill>
                  <a:schemeClr val="tx1"/>
                </a:solidFill>
                <a:latin typeface="SutonnyOMJ" pitchFamily="2" charset="0"/>
                <a:cs typeface="SutonnyOMJ" pitchFamily="2" charset="0"/>
              </a:rPr>
              <a:t> </a:t>
            </a:r>
            <a:endParaRPr lang="en-US" sz="32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500" fill="hold"/>
                                        <p:tgtEl>
                                          <p:spTgt spid="1026"/>
                                        </p:tgtEl>
                                        <p:attrNameLst>
                                          <p:attrName>ppt_w</p:attrName>
                                        </p:attrNameLst>
                                      </p:cBhvr>
                                      <p:tavLst>
                                        <p:tav tm="0">
                                          <p:val>
                                            <p:fltVal val="0"/>
                                          </p:val>
                                        </p:tav>
                                        <p:tav tm="100000">
                                          <p:val>
                                            <p:strVal val="#ppt_w"/>
                                          </p:val>
                                        </p:tav>
                                      </p:tavLst>
                                    </p:anim>
                                    <p:anim calcmode="lin" valueType="num">
                                      <p:cBhvr>
                                        <p:cTn id="16"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wheel(4)">
                                      <p:cBhvr>
                                        <p:cTn id="21" dur="2000"/>
                                        <p:tgtEl>
                                          <p:spTgt spid="1027"/>
                                        </p:tgtEl>
                                      </p:cBhvr>
                                    </p:animEffect>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15"/>
                                        </p:tgtEl>
                                        <p:attrNameLst>
                                          <p:attrName>style.visibility</p:attrName>
                                        </p:attrNameLst>
                                      </p:cBhvr>
                                      <p:to>
                                        <p:strVal val="visible"/>
                                      </p:to>
                                    </p:set>
                                    <p:set>
                                      <p:cBhvr>
                                        <p:cTn id="26" dur="455" fill="hold">
                                          <p:stCondLst>
                                            <p:cond delay="0"/>
                                          </p:stCondLst>
                                        </p:cTn>
                                        <p:tgtEl>
                                          <p:spTgt spid="15"/>
                                        </p:tgtEl>
                                        <p:attrNameLst>
                                          <p:attrName>style.rotation</p:attrName>
                                        </p:attrNameLst>
                                      </p:cBhvr>
                                      <p:to>
                                        <p:strVal val="-45.0"/>
                                      </p:to>
                                    </p:set>
                                    <p:anim calcmode="lin" valueType="num">
                                      <p:cBhvr>
                                        <p:cTn id="27" dur="455" fill="hold">
                                          <p:stCondLst>
                                            <p:cond delay="455"/>
                                          </p:stCondLst>
                                        </p:cTn>
                                        <p:tgtEl>
                                          <p:spTgt spid="15"/>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15"/>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15"/>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1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685800" y="914400"/>
            <a:ext cx="7772400" cy="5486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762000" y="990600"/>
            <a:ext cx="7620000" cy="5334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838200" y="1066800"/>
            <a:ext cx="7391400" cy="838200"/>
          </a:xfrm>
          <a:prstGeom prst="roundRect">
            <a:avLst/>
          </a:prstGeom>
          <a:ln>
            <a:solidFill>
              <a:schemeClr val="tx1"/>
            </a:solid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 name="Rectangle 8"/>
          <p:cNvSpPr/>
          <p:nvPr/>
        </p:nvSpPr>
        <p:spPr>
          <a:xfrm>
            <a:off x="838200" y="2057400"/>
            <a:ext cx="7467600" cy="41148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সুস্থ,রুচিশীল ও শিক্ষামূলক চলচ্চিত্র মানুষকে আনন্দ দেওয়ার পাশাপাশি তাদের মধ্যে মূল্যবোধ,মানবিকতা ও সহমর্মিতা বোধ জাগিয়ে তোলার মাধ্যমে সামাজিকীকরণেরও গুরুত্বপূর্ণ ভূমিকা রাখতে পারে। উল্টোদিকে অশ্লীল ও রুচিহীন চলচ্চিত্র সমাজের মানুষের মূল্যবোধ ও রুচির অবনতি ঘটায়। সমাজেত উপর যার নেতিবাচক প্রভাব পড়ে। সামাজিকীকরণের সহায়তা করার পরিবর্তে তা সামাজিক মুল্যবোধের অবক্ষয় এবং অপরাধ প্রবণতা ও বিশৃঙ্খলার কারণ হয়ে দাঁড়ায়।  </a:t>
            </a:r>
            <a:endParaRPr lang="en-US" sz="2800" dirty="0">
              <a:solidFill>
                <a:schemeClr val="tx1"/>
              </a:solidFill>
              <a:latin typeface="SutonnyOMJ" pitchFamily="2" charset="0"/>
              <a:cs typeface="SutonnyOMJ" pitchFamily="2" charset="0"/>
            </a:endParaRPr>
          </a:p>
        </p:txBody>
      </p:sp>
      <p:sp>
        <p:nvSpPr>
          <p:cNvPr id="10" name="Rectangle 9"/>
          <p:cNvSpPr/>
          <p:nvPr/>
        </p:nvSpPr>
        <p:spPr>
          <a:xfrm>
            <a:off x="3048000" y="1066800"/>
            <a:ext cx="3200400" cy="8382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চলচ্চিত্র </a:t>
            </a:r>
            <a:endParaRPr lang="en-US" sz="36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 dur="1000" fill="hold"/>
                                        <p:tgtEl>
                                          <p:spTgt spid="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a:scene3d>
            <a:camera prst="orthographicFront"/>
            <a:lightRig rig="threePt" dir="t"/>
          </a:scene3d>
          <a:sp3d>
            <a:bevelT prst="slope"/>
          </a:sp3d>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533400" y="609600"/>
            <a:ext cx="8077200" cy="5715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09600" y="685800"/>
            <a:ext cx="7924800" cy="5562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685800" y="762000"/>
            <a:ext cx="7772400" cy="914400"/>
          </a:xfrm>
          <a:prstGeom prst="roundRect">
            <a:avLst/>
          </a:prstGeom>
          <a:ln>
            <a:solidFill>
              <a:schemeClr val="tx1"/>
            </a:solid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নিচের  চিত্রগুলো দ্বারা কি বোঝানো হয়েছে</a:t>
            </a:r>
            <a:r>
              <a:rPr lang="en-US" sz="3600" dirty="0" smtClean="0">
                <a:solidFill>
                  <a:schemeClr val="bg1"/>
                </a:solidFill>
                <a:latin typeface="SutonnyOMJ" pitchFamily="2" charset="0"/>
                <a:cs typeface="SutonnyOMJ" pitchFamily="2" charset="0"/>
              </a:rPr>
              <a:t>?</a:t>
            </a:r>
            <a:r>
              <a:rPr lang="bn-IN"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685800" y="1828800"/>
            <a:ext cx="7772400" cy="43434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14400" y="2057400"/>
            <a:ext cx="2819400" cy="23622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p:cNvSpPr/>
          <p:nvPr/>
        </p:nvSpPr>
        <p:spPr>
          <a:xfrm>
            <a:off x="5410200" y="2209800"/>
            <a:ext cx="2895600" cy="23622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k36.jpg"/>
          <p:cNvPicPr>
            <a:picLocks noChangeAspect="1" noChangeArrowheads="1"/>
          </p:cNvPicPr>
          <p:nvPr/>
        </p:nvPicPr>
        <p:blipFill>
          <a:blip r:embed="rId3"/>
          <a:srcRect/>
          <a:stretch>
            <a:fillRect/>
          </a:stretch>
        </p:blipFill>
        <p:spPr bwMode="auto">
          <a:xfrm>
            <a:off x="838200" y="2057400"/>
            <a:ext cx="2905125" cy="24384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k37.jpg"/>
          <p:cNvPicPr>
            <a:picLocks noChangeAspect="1" noChangeArrowheads="1"/>
          </p:cNvPicPr>
          <p:nvPr/>
        </p:nvPicPr>
        <p:blipFill>
          <a:blip r:embed="rId4"/>
          <a:srcRect/>
          <a:stretch>
            <a:fillRect/>
          </a:stretch>
        </p:blipFill>
        <p:spPr bwMode="auto">
          <a:xfrm>
            <a:off x="5410200" y="2133600"/>
            <a:ext cx="2895600" cy="2438400"/>
          </a:xfrm>
          <a:prstGeom prst="rect">
            <a:avLst/>
          </a:prstGeom>
          <a:ln w="88900" cap="sq" cmpd="thickThin">
            <a:solidFill>
              <a:srgbClr val="000000"/>
            </a:solidFill>
            <a:prstDash val="solid"/>
            <a:miter lim="800000"/>
          </a:ln>
          <a:effectLst>
            <a:innerShdw blurRad="76200">
              <a:srgbClr val="000000"/>
            </a:innerShdw>
          </a:effectLst>
        </p:spPr>
      </p:pic>
      <p:sp>
        <p:nvSpPr>
          <p:cNvPr id="14" name="Rectangle 13"/>
          <p:cNvSpPr/>
          <p:nvPr/>
        </p:nvSpPr>
        <p:spPr>
          <a:xfrm>
            <a:off x="1905000" y="5181600"/>
            <a:ext cx="5181600" cy="9144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তথ্য ও যোগাযোগের প্রযুক্তি প্রভাব </a:t>
            </a:r>
            <a:endParaRPr lang="en-US" sz="2800" dirty="0">
              <a:solidFill>
                <a:schemeClr val="tx1"/>
              </a:solidFill>
              <a:latin typeface="SutonnyOMJ" pitchFamily="2" charset="0"/>
              <a:cs typeface="SutonnyOMJ" pitchFamily="2" charset="0"/>
            </a:endParaRPr>
          </a:p>
        </p:txBody>
      </p:sp>
      <p:sp>
        <p:nvSpPr>
          <p:cNvPr id="15" name="Rectangle 14"/>
          <p:cNvSpPr/>
          <p:nvPr/>
        </p:nvSpPr>
        <p:spPr>
          <a:xfrm>
            <a:off x="3733800" y="2819400"/>
            <a:ext cx="1676400" cy="9144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মোবাইলের মাধ্যমে যোগাযোগ</a:t>
            </a:r>
            <a:r>
              <a:rPr lang="bn-IN"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edge">
                                      <p:cBhvr>
                                        <p:cTn id="15" dur="20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1027"/>
                                        </p:tgtEl>
                                        <p:attrNameLst>
                                          <p:attrName>style.visibility</p:attrName>
                                        </p:attrNameLst>
                                      </p:cBhvr>
                                      <p:to>
                                        <p:strVal val="visible"/>
                                      </p:to>
                                    </p:set>
                                    <p:animEffect transition="in" filter="wheel(4)">
                                      <p:cBhvr>
                                        <p:cTn id="20" dur="2000"/>
                                        <p:tgtEl>
                                          <p:spTgt spid="1027"/>
                                        </p:tgtEl>
                                      </p:cBhvr>
                                    </p:animEffect>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iterate type="lt">
                                    <p:tmPct val="10000"/>
                                  </p:iterate>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1"/>
                                          </p:val>
                                        </p:tav>
                                        <p:tav tm="100000">
                                          <p:val>
                                            <p:strVal val="#ppt_x"/>
                                          </p:val>
                                        </p:tav>
                                      </p:tavLst>
                                    </p:anim>
                                    <p:anim calcmode="lin" valueType="num">
                                      <p:cBhvr>
                                        <p:cTn id="27"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14"/>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14"/>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533400" y="838200"/>
            <a:ext cx="8077200" cy="5562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09600" y="914400"/>
            <a:ext cx="79248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685800" y="990600"/>
            <a:ext cx="7772400" cy="914400"/>
          </a:xfrm>
          <a:prstGeom prst="roundRect">
            <a:avLst/>
          </a:prstGeom>
          <a:ln>
            <a:solidFill>
              <a:schemeClr val="tx1"/>
            </a:solid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তথ্য ও যোগাযোগের প্রযুক্তি প্রভাব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685800" y="2057400"/>
            <a:ext cx="7772400" cy="41910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ইন্টারনেট প্রযুক্তি বর্তমানে দেশ বা দেশের বাইরে একজনের সঙ্গে অন্যজনের যোগাযোগকে খুবই সহজ করে দিয়েছে। আত্নীয়স্বজন বা বন্ধুবান্ধবের সঙ্গে ভাববিনিময়,পরস্পরের খোঁজখবর নেওয়া কিংবা ব্যবসায়িক প্রতিপক্ষের সঙ্গে পণ্যবিনিময় সংক্রান্ত আলোচনা,চুক্তি ইত্যাদি এখন ঘরে বসে অল্প সময়েই করা যায়। কিছুদিন আগেও যা ভাবা যেত না। এভাবে ব্যক্তির সামাজিকীকরণের মাধ্যমে সমাজের উন্নয়নে তথ্য ও যোগাযোগ প্রযুক্তি গুরুত্বপূর্ণ ভূমিকা রাখছে। </a:t>
            </a:r>
            <a:endParaRPr lang="en-US" sz="24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762000" y="762000"/>
            <a:ext cx="7620000" cy="5638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838200" y="838200"/>
            <a:ext cx="7467600" cy="5486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ounded Rectangle 9"/>
          <p:cNvSpPr/>
          <p:nvPr/>
        </p:nvSpPr>
        <p:spPr>
          <a:xfrm>
            <a:off x="914400" y="914400"/>
            <a:ext cx="7315200" cy="914400"/>
          </a:xfrm>
          <a:prstGeom prst="roundRect">
            <a:avLst/>
          </a:prstGeom>
          <a:ln>
            <a:solidFill>
              <a:schemeClr val="tx1"/>
            </a:solid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নিচের  চিত্রগুলো দ্বারা কি বোঝানো হয়েছে</a:t>
            </a:r>
            <a:r>
              <a:rPr lang="en-US" sz="3600" dirty="0" smtClean="0">
                <a:solidFill>
                  <a:schemeClr val="bg1"/>
                </a:solidFill>
                <a:latin typeface="SutonnyOMJ" pitchFamily="2" charset="0"/>
                <a:cs typeface="SutonnyOMJ" pitchFamily="2" charset="0"/>
              </a:rPr>
              <a:t>?</a:t>
            </a:r>
            <a:r>
              <a:rPr lang="bn-IN"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
        <p:nvSpPr>
          <p:cNvPr id="11" name="Rectangle 10"/>
          <p:cNvSpPr/>
          <p:nvPr/>
        </p:nvSpPr>
        <p:spPr>
          <a:xfrm>
            <a:off x="914400" y="1981200"/>
            <a:ext cx="7315200" cy="42672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371600" y="2133600"/>
            <a:ext cx="2971800" cy="25908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ectangle 12"/>
          <p:cNvSpPr/>
          <p:nvPr/>
        </p:nvSpPr>
        <p:spPr>
          <a:xfrm>
            <a:off x="4724400" y="2133600"/>
            <a:ext cx="2971800" cy="25908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k39.jpg"/>
          <p:cNvPicPr>
            <a:picLocks noChangeAspect="1" noChangeArrowheads="1"/>
          </p:cNvPicPr>
          <p:nvPr/>
        </p:nvPicPr>
        <p:blipFill>
          <a:blip r:embed="rId3"/>
          <a:srcRect/>
          <a:stretch>
            <a:fillRect/>
          </a:stretch>
        </p:blipFill>
        <p:spPr bwMode="auto">
          <a:xfrm>
            <a:off x="1447800" y="2209800"/>
            <a:ext cx="2895600" cy="24384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k41.png"/>
          <p:cNvPicPr>
            <a:picLocks noChangeAspect="1" noChangeArrowheads="1"/>
          </p:cNvPicPr>
          <p:nvPr/>
        </p:nvPicPr>
        <p:blipFill>
          <a:blip r:embed="rId4"/>
          <a:srcRect/>
          <a:stretch>
            <a:fillRect/>
          </a:stretch>
        </p:blipFill>
        <p:spPr bwMode="auto">
          <a:xfrm>
            <a:off x="4800600" y="2209800"/>
            <a:ext cx="2828925" cy="2438400"/>
          </a:xfrm>
          <a:prstGeom prst="rect">
            <a:avLst/>
          </a:prstGeom>
          <a:ln w="88900" cap="sq" cmpd="thickThin">
            <a:solidFill>
              <a:srgbClr val="000000"/>
            </a:solidFill>
            <a:prstDash val="solid"/>
            <a:miter lim="800000"/>
          </a:ln>
          <a:effectLst>
            <a:innerShdw blurRad="76200">
              <a:srgbClr val="000000"/>
            </a:innerShdw>
          </a:effectLst>
        </p:spPr>
      </p:pic>
      <p:sp>
        <p:nvSpPr>
          <p:cNvPr id="15" name="Rectangle 14"/>
          <p:cNvSpPr/>
          <p:nvPr/>
        </p:nvSpPr>
        <p:spPr>
          <a:xfrm>
            <a:off x="3733800" y="5105400"/>
            <a:ext cx="2514600" cy="914400"/>
          </a:xfrm>
          <a:prstGeom prst="rect">
            <a:avLst/>
          </a:prstGeom>
          <a:solidFill>
            <a:srgbClr val="92D050"/>
          </a:solidFill>
          <a:ln>
            <a:solidFill>
              <a:schemeClr val="tx1"/>
            </a:solidFill>
          </a:ln>
          <a:effectLst>
            <a:innerShdw blurRad="63500" dist="50800" dir="16200000">
              <a:prstClr val="black">
                <a:alpha val="50000"/>
              </a:prstClr>
            </a:innerShdw>
          </a:effectLst>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ইলেক্ট্রনিক মেইল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edge">
                                      <p:cBhvr>
                                        <p:cTn id="15" dur="20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1027"/>
                                        </p:tgtEl>
                                        <p:attrNameLst>
                                          <p:attrName>style.visibility</p:attrName>
                                        </p:attrNameLst>
                                      </p:cBhvr>
                                      <p:to>
                                        <p:strVal val="visible"/>
                                      </p:to>
                                    </p:set>
                                    <p:anim calcmode="lin" valueType="num">
                                      <p:cBhvr>
                                        <p:cTn id="20" dur="500" fill="hold"/>
                                        <p:tgtEl>
                                          <p:spTgt spid="1027"/>
                                        </p:tgtEl>
                                        <p:attrNameLst>
                                          <p:attrName>ppt_w</p:attrName>
                                        </p:attrNameLst>
                                      </p:cBhvr>
                                      <p:tavLst>
                                        <p:tav tm="0">
                                          <p:val>
                                            <p:fltVal val="0"/>
                                          </p:val>
                                        </p:tav>
                                        <p:tav tm="100000">
                                          <p:val>
                                            <p:strVal val="#ppt_w"/>
                                          </p:val>
                                        </p:tav>
                                      </p:tavLst>
                                    </p:anim>
                                    <p:anim calcmode="lin" valueType="num">
                                      <p:cBhvr>
                                        <p:cTn id="21" dur="500" fill="hold"/>
                                        <p:tgtEl>
                                          <p:spTgt spid="1027"/>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39" presetClass="entr" presetSubtype="0" accel="10000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500" fill="hold"/>
                                        <p:tgtEl>
                                          <p:spTgt spid="15"/>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15"/>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15"/>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09600"/>
          </a:xfrm>
          <a:prstGeom prst="rect">
            <a:avLst/>
          </a:prstGeom>
          <a:noFill/>
        </p:spPr>
      </p:pic>
      <p:sp>
        <p:nvSpPr>
          <p:cNvPr id="6" name="Rectangle 5"/>
          <p:cNvSpPr/>
          <p:nvPr/>
        </p:nvSpPr>
        <p:spPr>
          <a:xfrm>
            <a:off x="609600" y="685800"/>
            <a:ext cx="8001000" cy="5638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85800" y="762000"/>
            <a:ext cx="7848600" cy="5486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ounded Rectangle 8"/>
          <p:cNvSpPr/>
          <p:nvPr/>
        </p:nvSpPr>
        <p:spPr>
          <a:xfrm>
            <a:off x="838200" y="838200"/>
            <a:ext cx="75438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ইলেক্ট্রনিক মেইল </a:t>
            </a:r>
            <a:endParaRPr lang="en-US" sz="3600" dirty="0">
              <a:solidFill>
                <a:schemeClr val="bg1"/>
              </a:solidFill>
              <a:latin typeface="SutonnyOMJ" pitchFamily="2" charset="0"/>
              <a:cs typeface="SutonnyOMJ" pitchFamily="2" charset="0"/>
            </a:endParaRPr>
          </a:p>
        </p:txBody>
      </p:sp>
      <p:sp>
        <p:nvSpPr>
          <p:cNvPr id="10" name="Rectangle 9"/>
          <p:cNvSpPr/>
          <p:nvPr/>
        </p:nvSpPr>
        <p:spPr>
          <a:xfrm>
            <a:off x="762000" y="1905000"/>
            <a:ext cx="7696200" cy="42672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ই-মেইলের সঙ্গে আমরা সবাই আজকাল পরিচিত।ই-মেল হচ্ছে ইলেক্ট্রনিক মেইল এর সংক্ষিপ্ত রুপ। এর মাধ্যমে খুব অল্প সময়ে ও কম খরচে দেশে-বিদেশে চিঠি ও তথ্য আদান-প্রদান করা যায়। ই-মেল পৃথিবীব্যাপী যোগাযোগ ব্যবস্থার ক্ষেত্রে যুগান্তকারী পরিবর্তন এনেছে। ব্যক্তির সামাজিকীকরণের মাধ্যমে পরিবর্তশীল বিশ্বের সঙ্গে খাপ খাইয়ে চলতে বর্তমানে ই-মেইলের কোনো বিকল্প নেই।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6" name="Picture 5"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7"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8" name="Rounded Rectangle 7"/>
          <p:cNvSpPr/>
          <p:nvPr/>
        </p:nvSpPr>
        <p:spPr>
          <a:xfrm>
            <a:off x="609600" y="609600"/>
            <a:ext cx="8077200" cy="914400"/>
          </a:xfrm>
          <a:prstGeom prst="roundRect">
            <a:avLst/>
          </a:prstGeom>
          <a:solidFill>
            <a:srgbClr val="7030A0"/>
          </a:solidFill>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SutonnyOMJ" pitchFamily="2" charset="0"/>
                <a:cs typeface="SutonnyOMJ" pitchFamily="2" charset="0"/>
              </a:rPr>
              <a:t>শিক্ষক পরিচিতি </a:t>
            </a:r>
            <a:endParaRPr lang="en-US" sz="4000" dirty="0">
              <a:latin typeface="SutonnyOMJ" pitchFamily="2" charset="0"/>
              <a:cs typeface="SutonnyOMJ" pitchFamily="2" charset="0"/>
            </a:endParaRPr>
          </a:p>
        </p:txBody>
      </p:sp>
      <p:sp>
        <p:nvSpPr>
          <p:cNvPr id="9" name="Rectangle 8"/>
          <p:cNvSpPr/>
          <p:nvPr/>
        </p:nvSpPr>
        <p:spPr>
          <a:xfrm>
            <a:off x="609600" y="1676400"/>
            <a:ext cx="8001000" cy="4648200"/>
          </a:xfrm>
          <a:prstGeom prst="rect">
            <a:avLst/>
          </a:prstGeom>
          <a:solidFill>
            <a:schemeClr val="bg1"/>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index ল.jpg"/>
          <p:cNvPicPr>
            <a:picLocks noChangeAspect="1" noChangeArrowheads="1"/>
          </p:cNvPicPr>
          <p:nvPr/>
        </p:nvPicPr>
        <p:blipFill>
          <a:blip r:embed="rId3"/>
          <a:srcRect/>
          <a:stretch>
            <a:fillRect/>
          </a:stretch>
        </p:blipFill>
        <p:spPr bwMode="auto">
          <a:xfrm>
            <a:off x="685800" y="1752600"/>
            <a:ext cx="4343400" cy="4495800"/>
          </a:xfrm>
          <a:prstGeom prst="rect">
            <a:avLst/>
          </a:prstGeom>
          <a:noFill/>
          <a:ln>
            <a:solidFill>
              <a:schemeClr val="tx1"/>
            </a:solidFill>
          </a:ln>
        </p:spPr>
      </p:pic>
      <p:sp>
        <p:nvSpPr>
          <p:cNvPr id="11" name="Oval 10"/>
          <p:cNvSpPr/>
          <p:nvPr/>
        </p:nvSpPr>
        <p:spPr>
          <a:xfrm>
            <a:off x="2362200" y="1905000"/>
            <a:ext cx="2590800" cy="2209800"/>
          </a:xfrm>
          <a:prstGeom prst="ellipse">
            <a:avLst/>
          </a:prstGeom>
          <a:solidFill>
            <a:srgbClr val="FFFF00"/>
          </a:solidFill>
          <a:ln>
            <a:solidFill>
              <a:srgbClr val="FF0000"/>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4" descr="IMG_9995.JPG"/>
          <p:cNvPicPr>
            <a:picLocks noChangeAspect="1"/>
          </p:cNvPicPr>
          <p:nvPr/>
        </p:nvPicPr>
        <p:blipFill>
          <a:blip r:embed="rId4" cstate="print"/>
          <a:stretch>
            <a:fillRect/>
          </a:stretch>
        </p:blipFill>
        <p:spPr>
          <a:xfrm rot="16200000">
            <a:off x="2476500" y="1790700"/>
            <a:ext cx="2362200" cy="25908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Rectangle 13"/>
          <p:cNvSpPr/>
          <p:nvPr/>
        </p:nvSpPr>
        <p:spPr>
          <a:xfrm>
            <a:off x="5105400" y="1752600"/>
            <a:ext cx="3429000" cy="4038600"/>
          </a:xfrm>
          <a:prstGeom prst="rect">
            <a:avLst/>
          </a:prstGeom>
          <a:solidFill>
            <a:srgbClr val="00B050"/>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2800" b="1" dirty="0" err="1" smtClean="0">
                <a:solidFill>
                  <a:schemeClr val="tx1"/>
                </a:solidFill>
                <a:latin typeface="SutonnyOMJ" pitchFamily="2" charset="0"/>
                <a:cs typeface="SutonnyOMJ" pitchFamily="2" charset="0"/>
              </a:rPr>
              <a:t>মোহাম্মদ</a:t>
            </a:r>
            <a:r>
              <a:rPr lang="en-US" sz="2800" b="1" dirty="0" smtClean="0">
                <a:solidFill>
                  <a:schemeClr val="tx1"/>
                </a:solidFill>
                <a:latin typeface="SutonnyOMJ" pitchFamily="2" charset="0"/>
                <a:cs typeface="SutonnyOMJ" pitchFamily="2" charset="0"/>
              </a:rPr>
              <a:t> </a:t>
            </a:r>
            <a:r>
              <a:rPr lang="bn-IN" sz="2800" b="1" dirty="0" smtClean="0">
                <a:solidFill>
                  <a:schemeClr val="tx1"/>
                </a:solidFill>
                <a:latin typeface="SutonnyOMJ" pitchFamily="2" charset="0"/>
                <a:cs typeface="SutonnyOMJ" pitchFamily="2" charset="0"/>
              </a:rPr>
              <a:t>সাখাওয়াত হোসেন </a:t>
            </a:r>
          </a:p>
          <a:p>
            <a:pPr>
              <a:buNone/>
            </a:pPr>
            <a:r>
              <a:rPr lang="bn-IN" sz="2400" dirty="0" smtClean="0">
                <a:solidFill>
                  <a:schemeClr val="tx1"/>
                </a:solidFill>
                <a:latin typeface="SutonnyOMJ" pitchFamily="2" charset="0"/>
                <a:cs typeface="SutonnyOMJ" pitchFamily="2" charset="0"/>
              </a:rPr>
              <a:t> </a:t>
            </a:r>
            <a:r>
              <a:rPr lang="bn-IN" sz="2000" dirty="0" smtClean="0">
                <a:solidFill>
                  <a:schemeClr val="tx1"/>
                </a:solidFill>
                <a:latin typeface="SutonnyOMJ" pitchFamily="2" charset="0"/>
                <a:cs typeface="SutonnyOMJ" pitchFamily="2" charset="0"/>
              </a:rPr>
              <a:t>সহকারি শিক্ষক (ব্যবসায় শিক্ষা ) </a:t>
            </a:r>
          </a:p>
          <a:p>
            <a:pPr>
              <a:buNone/>
            </a:pPr>
            <a:r>
              <a:rPr lang="bn-IN" sz="2400" dirty="0" smtClean="0">
                <a:solidFill>
                  <a:schemeClr val="tx1"/>
                </a:solidFill>
                <a:latin typeface="SutonnyOMJ" pitchFamily="2" charset="0"/>
                <a:cs typeface="SutonnyOMJ" pitchFamily="2" charset="0"/>
              </a:rPr>
              <a:t> </a:t>
            </a:r>
            <a:r>
              <a:rPr lang="bn-IN" sz="2000" dirty="0" smtClean="0">
                <a:solidFill>
                  <a:schemeClr val="tx1"/>
                </a:solidFill>
                <a:latin typeface="SutonnyOMJ" pitchFamily="2" charset="0"/>
                <a:cs typeface="SutonnyOMJ" pitchFamily="2" charset="0"/>
              </a:rPr>
              <a:t>মোক্তাল হোসেন উচ্চ বিদ্যালয় ,সদর ,নেত্রকো</a:t>
            </a:r>
            <a:r>
              <a:rPr lang="en-US" sz="2000" dirty="0" err="1" smtClean="0">
                <a:solidFill>
                  <a:schemeClr val="tx1"/>
                </a:solidFill>
                <a:latin typeface="SutonnyOMJ" pitchFamily="2" charset="0"/>
                <a:cs typeface="SutonnyOMJ" pitchFamily="2" charset="0"/>
              </a:rPr>
              <a:t>ণা</a:t>
            </a:r>
            <a:endParaRPr lang="en-US" sz="2000" dirty="0" smtClean="0">
              <a:solidFill>
                <a:schemeClr val="tx1"/>
              </a:solidFill>
              <a:latin typeface="SutonnyOMJ" pitchFamily="2" charset="0"/>
              <a:cs typeface="SutonnyOMJ" pitchFamily="2" charset="0"/>
            </a:endParaRPr>
          </a:p>
          <a:p>
            <a:pPr>
              <a:buNone/>
            </a:pPr>
            <a:r>
              <a:rPr lang="en-US" dirty="0" smtClean="0">
                <a:solidFill>
                  <a:schemeClr val="tx1"/>
                </a:solidFill>
                <a:latin typeface="SutonnyOMJ" pitchFamily="2" charset="0"/>
                <a:cs typeface="SutonnyOMJ" pitchFamily="2" charset="0"/>
              </a:rPr>
              <a:t>  </a:t>
            </a:r>
            <a:r>
              <a:rPr lang="en-US" sz="2000" b="1" dirty="0" err="1" smtClean="0">
                <a:solidFill>
                  <a:schemeClr val="tx1"/>
                </a:solidFill>
                <a:latin typeface="SutonnyOMJ" pitchFamily="2" charset="0"/>
                <a:cs typeface="SutonnyOMJ" pitchFamily="2" charset="0"/>
              </a:rPr>
              <a:t>ইমেলঃ</a:t>
            </a:r>
            <a:r>
              <a:rPr lang="en-US" sz="2000" b="1" dirty="0" smtClean="0">
                <a:solidFill>
                  <a:schemeClr val="tx1"/>
                </a:solidFill>
                <a:latin typeface="SutonnyOMJ" pitchFamily="2" charset="0"/>
                <a:cs typeface="SutonnyOMJ" pitchFamily="2" charset="0"/>
              </a:rPr>
              <a:t> </a:t>
            </a:r>
            <a:endParaRPr lang="bn-IN" b="1" dirty="0" smtClean="0">
              <a:solidFill>
                <a:schemeClr val="tx1"/>
              </a:solidFill>
              <a:latin typeface="SutonnyOMJ" pitchFamily="2" charset="0"/>
              <a:cs typeface="SutonnyOMJ" pitchFamily="2" charset="0"/>
            </a:endParaRPr>
          </a:p>
          <a:p>
            <a:pPr>
              <a:buNone/>
            </a:pPr>
            <a:r>
              <a:rPr lang="en-US" sz="2000" dirty="0" smtClean="0">
                <a:solidFill>
                  <a:schemeClr val="tx1"/>
                </a:solidFill>
                <a:latin typeface="Times New Roman" pitchFamily="18" charset="0"/>
                <a:cs typeface="Times New Roman" pitchFamily="18" charset="0"/>
                <a:hlinkClick r:id="rId5"/>
              </a:rPr>
              <a:t>shakhawath747@gamil.com</a:t>
            </a:r>
            <a:r>
              <a:rPr lang="en-US" sz="2400" dirty="0" smtClean="0">
                <a:solidFill>
                  <a:schemeClr val="tx1"/>
                </a:solidFill>
                <a:latin typeface="Times New Roman" pitchFamily="18" charset="0"/>
                <a:cs typeface="Times New Roman" pitchFamily="18" charset="0"/>
              </a:rPr>
              <a:t> </a:t>
            </a:r>
            <a:endParaRPr lang="bn-IN" sz="2400" dirty="0" smtClean="0">
              <a:solidFill>
                <a:schemeClr val="tx1"/>
              </a:solidFill>
              <a:latin typeface="Times New Roman" pitchFamily="18" charset="0"/>
            </a:endParaRPr>
          </a:p>
          <a:p>
            <a:pPr>
              <a:buNone/>
            </a:pPr>
            <a:r>
              <a:rPr lang="bn-IN" sz="2400" b="1" dirty="0" smtClean="0">
                <a:solidFill>
                  <a:schemeClr val="tx1"/>
                </a:solidFill>
              </a:rPr>
              <a:t>     </a:t>
            </a:r>
            <a:r>
              <a:rPr lang="en-US" sz="2000" b="1" dirty="0" err="1" smtClean="0">
                <a:solidFill>
                  <a:schemeClr val="tx1"/>
                </a:solidFill>
                <a:latin typeface="SutonnyOMJ" pitchFamily="2" charset="0"/>
                <a:cs typeface="SutonnyOMJ" pitchFamily="2" charset="0"/>
              </a:rPr>
              <a:t>মোবাইলঃ</a:t>
            </a:r>
            <a:r>
              <a:rPr lang="en-US" sz="2000" b="1" dirty="0" smtClean="0">
                <a:solidFill>
                  <a:schemeClr val="tx1"/>
                </a:solidFill>
                <a:latin typeface="SutonnyOMJ" pitchFamily="2" charset="0"/>
                <a:cs typeface="SutonnyOMJ" pitchFamily="2" charset="0"/>
              </a:rPr>
              <a:t> </a:t>
            </a:r>
            <a:endParaRPr lang="en-US" sz="2400" b="1" dirty="0" smtClean="0">
              <a:solidFill>
                <a:schemeClr val="tx1"/>
              </a:solidFill>
              <a:latin typeface="SutonnyOMJ" pitchFamily="2" charset="0"/>
              <a:cs typeface="SutonnyOMJ" pitchFamily="2" charset="0"/>
            </a:endParaRPr>
          </a:p>
          <a:p>
            <a:pPr>
              <a:buNone/>
            </a:pPr>
            <a:r>
              <a:rPr lang="bn-IN" dirty="0" smtClean="0">
                <a:solidFill>
                  <a:schemeClr val="tx1"/>
                </a:solidFill>
                <a:latin typeface="Times New Roman" pitchFamily="18" charset="0"/>
              </a:rPr>
              <a:t>   </a:t>
            </a:r>
            <a:r>
              <a:rPr lang="en-US" dirty="0" smtClean="0">
                <a:solidFill>
                  <a:schemeClr val="tx1"/>
                </a:solidFill>
                <a:latin typeface="Times New Roman" pitchFamily="18" charset="0"/>
                <a:cs typeface="Times New Roman" pitchFamily="18" charset="0"/>
              </a:rPr>
              <a:t>01734475103     01917636486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wheel(4)">
                                      <p:cBhvr>
                                        <p:cTn id="24" dur="2000"/>
                                        <p:tgtEl>
                                          <p:spTgt spid="1026"/>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1"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2" dur="1000" fill="hold"/>
                                        <p:tgtEl>
                                          <p:spTgt spid="8"/>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39" presetClass="entr" presetSubtype="0" accel="10000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14"/>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14"/>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533400" y="762000"/>
            <a:ext cx="8077200" cy="5562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09600" y="838200"/>
            <a:ext cx="79248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ounded Rectangle 8"/>
          <p:cNvSpPr/>
          <p:nvPr/>
        </p:nvSpPr>
        <p:spPr>
          <a:xfrm>
            <a:off x="685800" y="914400"/>
            <a:ext cx="77724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নিচের  চিত্রগুলো দ্বারা কি বোঝানো হয়েছে</a:t>
            </a:r>
            <a:r>
              <a:rPr lang="en-US" sz="3600" dirty="0" smtClean="0">
                <a:solidFill>
                  <a:schemeClr val="bg1"/>
                </a:solidFill>
                <a:latin typeface="SutonnyOMJ" pitchFamily="2" charset="0"/>
                <a:cs typeface="SutonnyOMJ" pitchFamily="2" charset="0"/>
              </a:rPr>
              <a:t>?</a:t>
            </a:r>
            <a:r>
              <a:rPr lang="bn-IN"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
        <p:nvSpPr>
          <p:cNvPr id="10" name="Rectangle 9"/>
          <p:cNvSpPr/>
          <p:nvPr/>
        </p:nvSpPr>
        <p:spPr>
          <a:xfrm>
            <a:off x="685800" y="1981200"/>
            <a:ext cx="7772400" cy="41910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47800" y="2209800"/>
            <a:ext cx="2971800" cy="2438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876800" y="2209800"/>
            <a:ext cx="2971800" cy="2438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k42.jpg"/>
          <p:cNvPicPr>
            <a:picLocks noChangeAspect="1" noChangeArrowheads="1"/>
          </p:cNvPicPr>
          <p:nvPr/>
        </p:nvPicPr>
        <p:blipFill>
          <a:blip r:embed="rId3"/>
          <a:srcRect/>
          <a:stretch>
            <a:fillRect/>
          </a:stretch>
        </p:blipFill>
        <p:spPr bwMode="auto">
          <a:xfrm>
            <a:off x="1447800" y="2209800"/>
            <a:ext cx="2962275" cy="2438400"/>
          </a:xfrm>
          <a:prstGeom prst="rect">
            <a:avLst/>
          </a:prstGeom>
          <a:ln w="88900" cap="sq" cmpd="thickThin">
            <a:solidFill>
              <a:srgbClr val="FFFF00"/>
            </a:solidFill>
            <a:prstDash val="solid"/>
            <a:miter lim="800000"/>
          </a:ln>
          <a:effectLst>
            <a:innerShdw blurRad="76200">
              <a:srgbClr val="000000"/>
            </a:innerShdw>
          </a:effectLst>
        </p:spPr>
      </p:pic>
      <p:pic>
        <p:nvPicPr>
          <p:cNvPr id="1027" name="Picture 3" descr="C:\Users\sagor khan\Downloads\k43.jpg"/>
          <p:cNvPicPr>
            <a:picLocks noChangeAspect="1" noChangeArrowheads="1"/>
          </p:cNvPicPr>
          <p:nvPr/>
        </p:nvPicPr>
        <p:blipFill>
          <a:blip r:embed="rId4"/>
          <a:srcRect/>
          <a:stretch>
            <a:fillRect/>
          </a:stretch>
        </p:blipFill>
        <p:spPr bwMode="auto">
          <a:xfrm>
            <a:off x="4876800" y="2209800"/>
            <a:ext cx="2971800" cy="2438400"/>
          </a:xfrm>
          <a:prstGeom prst="rect">
            <a:avLst/>
          </a:prstGeom>
          <a:ln w="88900" cap="sq" cmpd="thickThin">
            <a:solidFill>
              <a:srgbClr val="FFFF00"/>
            </a:solidFill>
            <a:prstDash val="solid"/>
            <a:miter lim="800000"/>
          </a:ln>
          <a:effectLst>
            <a:innerShdw blurRad="76200">
              <a:srgbClr val="000000"/>
            </a:innerShdw>
          </a:effectLst>
        </p:spPr>
      </p:pic>
      <p:sp>
        <p:nvSpPr>
          <p:cNvPr id="15" name="Rectangle 14"/>
          <p:cNvSpPr/>
          <p:nvPr/>
        </p:nvSpPr>
        <p:spPr>
          <a:xfrm>
            <a:off x="5791200" y="5181600"/>
            <a:ext cx="2590800" cy="914400"/>
          </a:xfrm>
          <a:prstGeom prst="rect">
            <a:avLst/>
          </a:prstGeom>
          <a:solidFill>
            <a:srgbClr val="92D050"/>
          </a:solidFill>
          <a:ln>
            <a:solidFill>
              <a:srgbClr val="FFFF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ইলেক্ট্রনিক কমার্স </a:t>
            </a:r>
            <a:endParaRPr lang="en-US" sz="2800" dirty="0">
              <a:solidFill>
                <a:schemeClr val="tx1"/>
              </a:solidFill>
              <a:latin typeface="SutonnyOMJ" pitchFamily="2" charset="0"/>
              <a:cs typeface="SutonnyOMJ" pitchFamily="2" charset="0"/>
            </a:endParaRPr>
          </a:p>
        </p:txBody>
      </p:sp>
      <p:sp>
        <p:nvSpPr>
          <p:cNvPr id="16" name="Rectangle 15"/>
          <p:cNvSpPr/>
          <p:nvPr/>
        </p:nvSpPr>
        <p:spPr>
          <a:xfrm>
            <a:off x="685800" y="5181600"/>
            <a:ext cx="2743200" cy="914400"/>
          </a:xfrm>
          <a:prstGeom prst="rect">
            <a:avLst/>
          </a:prstGeom>
          <a:solidFill>
            <a:srgbClr val="92D050"/>
          </a:solidFill>
          <a:ln>
            <a:solidFill>
              <a:srgbClr val="FFFF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অনলাইনে ক্রয় –বিক্রয় </a:t>
            </a:r>
            <a:endParaRPr lang="en-US" sz="24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edge">
                                      <p:cBhvr>
                                        <p:cTn id="19" dur="20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nodeType="clickEffect">
                                  <p:stCondLst>
                                    <p:cond delay="0"/>
                                  </p:stCondLst>
                                  <p:childTnLst>
                                    <p:set>
                                      <p:cBhvr>
                                        <p:cTn id="23" dur="1" fill="hold">
                                          <p:stCondLst>
                                            <p:cond delay="0"/>
                                          </p:stCondLst>
                                        </p:cTn>
                                        <p:tgtEl>
                                          <p:spTgt spid="1027"/>
                                        </p:tgtEl>
                                        <p:attrNameLst>
                                          <p:attrName>style.visibility</p:attrName>
                                        </p:attrNameLst>
                                      </p:cBhvr>
                                      <p:to>
                                        <p:strVal val="visible"/>
                                      </p:to>
                                    </p:set>
                                    <p:anim calcmode="lin" valueType="num">
                                      <p:cBhvr>
                                        <p:cTn id="24"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1027"/>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fill="hold"/>
                                        <p:tgtEl>
                                          <p:spTgt spid="16"/>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16"/>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16"/>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1"/>
                                          </p:val>
                                        </p:tav>
                                        <p:tav tm="100000">
                                          <p:val>
                                            <p:strVal val="#ppt_x"/>
                                          </p:val>
                                        </p:tav>
                                      </p:tavLst>
                                    </p:anim>
                                    <p:anim calcmode="lin" valueType="num">
                                      <p:cBhvr>
                                        <p:cTn id="42"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4" name="Picture 3"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533400" y="838200"/>
            <a:ext cx="8077200" cy="5562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09600" y="914400"/>
            <a:ext cx="79248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762000" y="990600"/>
            <a:ext cx="76962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দলীয় কাজ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685800" y="2057400"/>
            <a:ext cx="7772400" cy="4191000"/>
          </a:xfrm>
          <a:prstGeom prst="rect">
            <a:avLst/>
          </a:prstGeom>
          <a:solidFill>
            <a:srgbClr val="00B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43000" y="2209800"/>
            <a:ext cx="2971800" cy="2895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1" name="Content Placeholder 3" descr="IMG_20181029_104257.jpg"/>
          <p:cNvPicPr>
            <a:picLocks noChangeAspect="1"/>
          </p:cNvPicPr>
          <p:nvPr/>
        </p:nvPicPr>
        <p:blipFill>
          <a:blip r:embed="rId3" cstate="print"/>
          <a:stretch>
            <a:fillRect/>
          </a:stretch>
        </p:blipFill>
        <p:spPr>
          <a:xfrm>
            <a:off x="990600" y="2209800"/>
            <a:ext cx="3200400" cy="28956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2" name="Rectangle 11"/>
          <p:cNvSpPr/>
          <p:nvPr/>
        </p:nvSpPr>
        <p:spPr>
          <a:xfrm>
            <a:off x="4343400" y="2667000"/>
            <a:ext cx="3886200" cy="2667000"/>
          </a:xfrm>
          <a:prstGeom prst="rect">
            <a:avLst/>
          </a:prstGeom>
          <a:solidFill>
            <a:srgbClr val="7030A0"/>
          </a:solidFill>
          <a:ln>
            <a:solidFill>
              <a:srgbClr val="FF0000"/>
            </a:solidFill>
          </a:ln>
          <a:scene3d>
            <a:camera prst="perspectiveContrastingLeftFacing"/>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বর্তমানে সামাজিকীকরণের ক্ষেত্রে ইন্টারনেটের ভূমিকা কীরুপ? </a:t>
            </a:r>
            <a:endParaRPr lang="en-US" sz="2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grpId="0" nodeType="clickEffect">
                                  <p:stCondLst>
                                    <p:cond delay="0"/>
                                  </p:stCondLst>
                                  <p:iterate type="lt">
                                    <p:tmPct val="10000"/>
                                  </p:iterate>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1"/>
                                          </p:val>
                                        </p:tav>
                                        <p:tav tm="100000">
                                          <p:val>
                                            <p:strVal val="#ppt_x"/>
                                          </p:val>
                                        </p:tav>
                                      </p:tavLst>
                                    </p:anim>
                                    <p:anim calcmode="lin" valueType="num">
                                      <p:cBhvr>
                                        <p:cTn id="26"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3"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609600" y="914400"/>
            <a:ext cx="79248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85800" y="990600"/>
            <a:ext cx="7772400" cy="5257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762000" y="1066800"/>
            <a:ext cx="75438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উত্তর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762000" y="2133600"/>
            <a:ext cx="7620000" cy="4038600"/>
          </a:xfrm>
          <a:prstGeom prst="rect">
            <a:avLst/>
          </a:prstGeom>
          <a:solidFill>
            <a:srgbClr val="00B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2000" y="2743200"/>
            <a:ext cx="7543800" cy="2743200"/>
          </a:xfrm>
          <a:prstGeom prst="rect">
            <a:avLst/>
          </a:prstGeom>
          <a:solidFill>
            <a:srgbClr val="7030A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ইন্টারনেট প্রযুক্তি বর্তমানে দেশ বা দেশের বাইরে একজনের সঙ্গে অন্যজনের যোগাযোগকে খুবই সহজ করে দিয়েছে। আত্নীয়স্বজন বা বন্ধুবান্ধবের সঙ্গে ভাববিনিময়,পরস্পরের খোঁজখবর নেওয়া কিংবা ব্যবসায়িক প্রতিপক্ষের সঙ্গে পণ্যবিনিময় সংক্রান্ত আলোচনা,চুক্তি ইত্যাদি এখন ঘরে বসে অল্প সময়েই করা যায়। </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4" name="Picture 3" descr="C:\Users\sagor khan\Downloads\imagesব.jpg"/>
          <p:cNvPicPr>
            <a:picLocks noChangeAspect="1" noChangeArrowheads="1"/>
          </p:cNvPicPr>
          <p:nvPr/>
        </p:nvPicPr>
        <p:blipFill>
          <a:blip r:embed="rId2"/>
          <a:srcRect/>
          <a:stretch>
            <a:fillRect/>
          </a:stretch>
        </p:blipFill>
        <p:spPr bwMode="auto">
          <a:xfrm rot="16200000">
            <a:off x="5448300" y="3162300"/>
            <a:ext cx="6858000" cy="5334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533400" y="762000"/>
            <a:ext cx="8077200" cy="5562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609600" y="838200"/>
            <a:ext cx="79248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ounded Rectangle 8"/>
          <p:cNvSpPr/>
          <p:nvPr/>
        </p:nvSpPr>
        <p:spPr>
          <a:xfrm>
            <a:off x="685800" y="914400"/>
            <a:ext cx="77724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ইলেক্ট্রনিক কমার্স </a:t>
            </a:r>
            <a:endParaRPr lang="en-US" sz="3600" dirty="0">
              <a:solidFill>
                <a:schemeClr val="bg1"/>
              </a:solidFill>
              <a:latin typeface="SutonnyOMJ" pitchFamily="2" charset="0"/>
              <a:cs typeface="SutonnyOMJ" pitchFamily="2" charset="0"/>
            </a:endParaRPr>
          </a:p>
        </p:txBody>
      </p:sp>
      <p:sp>
        <p:nvSpPr>
          <p:cNvPr id="10" name="Rectangle 9"/>
          <p:cNvSpPr/>
          <p:nvPr/>
        </p:nvSpPr>
        <p:spPr>
          <a:xfrm>
            <a:off x="685800" y="1981200"/>
            <a:ext cx="7772400" cy="4191000"/>
          </a:xfrm>
          <a:prstGeom prst="rect">
            <a:avLst/>
          </a:prstGeom>
          <a:solidFill>
            <a:srgbClr val="92D050"/>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2000" y="2971800"/>
            <a:ext cx="7696200" cy="1676400"/>
          </a:xfrm>
          <a:prstGeom prst="rect">
            <a:avLst/>
          </a:prstGeom>
          <a:solidFill>
            <a:srgbClr val="92D050"/>
          </a:solidFill>
          <a:ln>
            <a:solidFill>
              <a:srgbClr val="FFFF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ইলেক্ট্রনিক কমার্সকে সংক্ষেপে বলে ই-কমার্স। এ পদ্ধতিতে অনলাইনে ক্রেতা-বিক্রেতার মধ্যে পণ্য লেন-দেন করা যায়।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1"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22" dur="1000" fill="hold"/>
                                        <p:tgtEl>
                                          <p:spTgt spid="9"/>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448300" y="3162300"/>
            <a:ext cx="6858000" cy="5334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533400" y="762000"/>
            <a:ext cx="8077200" cy="5562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09600" y="838200"/>
            <a:ext cx="79248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685800" y="1981200"/>
            <a:ext cx="7772400" cy="4191000"/>
          </a:xfrm>
          <a:prstGeom prst="rect">
            <a:avLst/>
          </a:prstGeom>
          <a:solidFill>
            <a:srgbClr val="92D050"/>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066800" y="2209800"/>
            <a:ext cx="2971800" cy="2438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648200" y="2209800"/>
            <a:ext cx="2971800" cy="2438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k51.jpg"/>
          <p:cNvPicPr>
            <a:picLocks noChangeAspect="1" noChangeArrowheads="1"/>
          </p:cNvPicPr>
          <p:nvPr/>
        </p:nvPicPr>
        <p:blipFill>
          <a:blip r:embed="rId3"/>
          <a:srcRect/>
          <a:stretch>
            <a:fillRect/>
          </a:stretch>
        </p:blipFill>
        <p:spPr bwMode="auto">
          <a:xfrm>
            <a:off x="1066800" y="2209800"/>
            <a:ext cx="2962275" cy="24384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k52.png"/>
          <p:cNvPicPr>
            <a:picLocks noChangeAspect="1" noChangeArrowheads="1"/>
          </p:cNvPicPr>
          <p:nvPr/>
        </p:nvPicPr>
        <p:blipFill>
          <a:blip r:embed="rId4"/>
          <a:srcRect/>
          <a:stretch>
            <a:fillRect/>
          </a:stretch>
        </p:blipFill>
        <p:spPr bwMode="auto">
          <a:xfrm>
            <a:off x="4648200" y="2209800"/>
            <a:ext cx="2971800" cy="2438400"/>
          </a:xfrm>
          <a:prstGeom prst="rect">
            <a:avLst/>
          </a:prstGeom>
          <a:ln w="88900" cap="sq" cmpd="thickThin">
            <a:solidFill>
              <a:srgbClr val="000000"/>
            </a:solidFill>
            <a:prstDash val="solid"/>
            <a:miter lim="800000"/>
          </a:ln>
          <a:effectLst>
            <a:innerShdw blurRad="76200">
              <a:srgbClr val="000000"/>
            </a:innerShdw>
          </a:effectLst>
        </p:spPr>
      </p:pic>
      <p:sp>
        <p:nvSpPr>
          <p:cNvPr id="14" name="Rectangle 13"/>
          <p:cNvSpPr/>
          <p:nvPr/>
        </p:nvSpPr>
        <p:spPr>
          <a:xfrm>
            <a:off x="2362200" y="5181600"/>
            <a:ext cx="4038600" cy="914400"/>
          </a:xfrm>
          <a:prstGeom prst="rect">
            <a:avLst/>
          </a:prstGeom>
          <a:solidFill>
            <a:srgbClr val="92D05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SutonnyOMJ" pitchFamily="2" charset="0"/>
                <a:cs typeface="SutonnyOMJ" pitchFamily="2" charset="0"/>
              </a:rPr>
              <a:t>ফেসবুক</a:t>
            </a:r>
            <a:r>
              <a:rPr lang="en-US" sz="3200" dirty="0" smtClean="0">
                <a:solidFill>
                  <a:schemeClr val="tx1"/>
                </a:solidFill>
                <a:latin typeface="SutonnyOMJ" pitchFamily="2" charset="0"/>
                <a:cs typeface="SutonnyOMJ" pitchFamily="2" charset="0"/>
              </a:rPr>
              <a:t> ও </a:t>
            </a:r>
            <a:r>
              <a:rPr lang="en-US" sz="3200" dirty="0" err="1" smtClean="0">
                <a:solidFill>
                  <a:schemeClr val="tx1"/>
                </a:solidFill>
                <a:latin typeface="SutonnyOMJ" pitchFamily="2" charset="0"/>
                <a:cs typeface="SutonnyOMJ" pitchFamily="2" charset="0"/>
              </a:rPr>
              <a:t>টুইটার</a:t>
            </a:r>
            <a:r>
              <a:rPr lang="en-US" sz="3200" dirty="0" smtClean="0">
                <a:solidFill>
                  <a:schemeClr val="tx1"/>
                </a:solidFill>
                <a:latin typeface="SutonnyOMJ" pitchFamily="2" charset="0"/>
                <a:cs typeface="SutonnyOMJ" pitchFamily="2" charset="0"/>
              </a:rPr>
              <a:t> </a:t>
            </a:r>
            <a:endParaRPr lang="en-US" sz="3200" dirty="0">
              <a:solidFill>
                <a:schemeClr val="tx1"/>
              </a:solidFill>
              <a:latin typeface="SutonnyOMJ" pitchFamily="2" charset="0"/>
              <a:cs typeface="SutonnyOMJ" pitchFamily="2" charset="0"/>
            </a:endParaRPr>
          </a:p>
        </p:txBody>
      </p:sp>
      <p:sp>
        <p:nvSpPr>
          <p:cNvPr id="15" name="Rounded Rectangle 14"/>
          <p:cNvSpPr/>
          <p:nvPr/>
        </p:nvSpPr>
        <p:spPr>
          <a:xfrm>
            <a:off x="685800" y="914400"/>
            <a:ext cx="77724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নিচের  চিত্রগুলো দ্বারা কি বোঝানো হয়েছে</a:t>
            </a:r>
            <a:r>
              <a:rPr lang="en-US" sz="3600" dirty="0" smtClean="0">
                <a:solidFill>
                  <a:schemeClr val="bg1"/>
                </a:solidFill>
                <a:latin typeface="SutonnyOMJ" pitchFamily="2" charset="0"/>
                <a:cs typeface="SutonnyOMJ" pitchFamily="2" charset="0"/>
              </a:rPr>
              <a:t>?</a:t>
            </a:r>
            <a:r>
              <a:rPr lang="bn-IN"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1026"/>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p:cTn id="19" dur="500" fill="hold"/>
                                        <p:tgtEl>
                                          <p:spTgt spid="1027"/>
                                        </p:tgtEl>
                                        <p:attrNameLst>
                                          <p:attrName>ppt_w</p:attrName>
                                        </p:attrNameLst>
                                      </p:cBhvr>
                                      <p:tavLst>
                                        <p:tav tm="0">
                                          <p:val>
                                            <p:fltVal val="0"/>
                                          </p:val>
                                        </p:tav>
                                        <p:tav tm="100000">
                                          <p:val>
                                            <p:strVal val="#ppt_w"/>
                                          </p:val>
                                        </p:tav>
                                      </p:tavLst>
                                    </p:anim>
                                    <p:anim calcmode="lin" valueType="num">
                                      <p:cBhvr>
                                        <p:cTn id="20" dur="500" fill="hold"/>
                                        <p:tgtEl>
                                          <p:spTgt spid="1027"/>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iterate type="lt">
                                    <p:tmPct val="10000"/>
                                  </p:iterate>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1"/>
                                          </p:val>
                                        </p:tav>
                                        <p:tav tm="100000">
                                          <p:val>
                                            <p:strVal val="#ppt_x"/>
                                          </p:val>
                                        </p:tav>
                                      </p:tavLst>
                                    </p:anim>
                                    <p:anim calcmode="lin" valueType="num">
                                      <p:cBhvr>
                                        <p:cTn id="27"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448300" y="3162300"/>
            <a:ext cx="6858000" cy="5334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533400" y="762000"/>
            <a:ext cx="8077200" cy="5562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09600" y="838200"/>
            <a:ext cx="79248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ounded Rectangle 8"/>
          <p:cNvSpPr/>
          <p:nvPr/>
        </p:nvSpPr>
        <p:spPr>
          <a:xfrm>
            <a:off x="685800" y="914400"/>
            <a:ext cx="77724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ফেসবুক ও টুইটার </a:t>
            </a:r>
            <a:endParaRPr lang="en-US" sz="3600" dirty="0">
              <a:solidFill>
                <a:schemeClr val="bg1"/>
              </a:solidFill>
              <a:latin typeface="SutonnyOMJ" pitchFamily="2" charset="0"/>
              <a:cs typeface="SutonnyOMJ" pitchFamily="2" charset="0"/>
            </a:endParaRPr>
          </a:p>
        </p:txBody>
      </p:sp>
      <p:sp>
        <p:nvSpPr>
          <p:cNvPr id="10" name="Rectangle 9"/>
          <p:cNvSpPr/>
          <p:nvPr/>
        </p:nvSpPr>
        <p:spPr>
          <a:xfrm>
            <a:off x="685800" y="1981200"/>
            <a:ext cx="7772400" cy="41910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ফেসবুক ও টুইটারের সাহায্যে খুব সাহায্যে খুব সহজে দেশে বা বিদেশে যে কোনো মানুষের সঙ্গে যোগাযোগ ও বন্ধু্ত্ব সৃষ্টি এবং মতামত ও ছবির বিনিময় করা যায়। আধুনিক বিশ্বে এটি সামাজিক যোগাযোগের একটি কার্যকর মাধ্যমে হিসাবে প্রমাণিত হয়েছে। আর দিন দিন এর গুরুত্ব বৃদ্ধি পাচ্ছে।</a:t>
            </a:r>
          </a:p>
          <a:p>
            <a:pPr algn="ctr"/>
            <a:r>
              <a:rPr lang="bn-IN" sz="2400" dirty="0" smtClean="0">
                <a:solidFill>
                  <a:schemeClr val="tx1"/>
                </a:solidFill>
                <a:latin typeface="SutonnyOMJ" pitchFamily="2" charset="0"/>
                <a:cs typeface="SutonnyOMJ" pitchFamily="2" charset="0"/>
              </a:rPr>
              <a:t> </a:t>
            </a:r>
          </a:p>
          <a:p>
            <a:pPr algn="ctr"/>
            <a:r>
              <a:rPr lang="bn-IN" sz="2400" dirty="0" smtClean="0">
                <a:solidFill>
                  <a:schemeClr val="tx1"/>
                </a:solidFill>
                <a:latin typeface="SutonnyOMJ" pitchFamily="2" charset="0"/>
                <a:cs typeface="SutonnyOMJ" pitchFamily="2" charset="0"/>
              </a:rPr>
              <a:t>তবে বিজ্ঞানের অন্য অনেক আবিষ্কার মতো ইন্টারনেট,ফেসবুক টুইটারেরও কিছু মন্দ বা নেতিবাচক দিক আছে। মানুষের হাতে এগুলোর অপব্যবহার ব্যক্তি ও সমাজ দুইয়ের জন্যই মারাত্নক ক্ষতির কারণ হতে পারে।আজকাল প্রায়ই তরুণ সমাজের উপর ইন্টারনেট ও ফেসবুকের নেতিবাচক প্রভাবের কথা শোনা যায়। এ বিষয়ে আমাদের অব্যশই সচেতন থাকতে হবে।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1"/>
                                          </p:val>
                                        </p:tav>
                                        <p:tav tm="100000">
                                          <p:val>
                                            <p:strVal val="#ppt_x"/>
                                          </p:val>
                                        </p:tav>
                                      </p:tavLst>
                                    </p:anim>
                                    <p:anim calcmode="lin" valueType="num">
                                      <p:cBhvr>
                                        <p:cTn id="21"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sagor khan\Downloads\imagesব.jpg"/>
          <p:cNvPicPr>
            <a:picLocks noChangeAspect="1" noChangeArrowheads="1"/>
          </p:cNvPicPr>
          <p:nvPr/>
        </p:nvPicPr>
        <p:blipFill>
          <a:blip r:embed="rId2"/>
          <a:srcRect/>
          <a:stretch>
            <a:fillRect/>
          </a:stretch>
        </p:blipFill>
        <p:spPr bwMode="auto">
          <a:xfrm rot="16200000">
            <a:off x="5448300" y="3162300"/>
            <a:ext cx="6858000" cy="533400"/>
          </a:xfrm>
          <a:prstGeom prst="rect">
            <a:avLst/>
          </a:prstGeom>
          <a:noFill/>
        </p:spPr>
      </p:pic>
      <p:pic>
        <p:nvPicPr>
          <p:cNvPr id="3"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533400" y="762000"/>
            <a:ext cx="8077200" cy="5562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09600" y="838200"/>
            <a:ext cx="79248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685800" y="914400"/>
            <a:ext cx="77724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মূল্যায়ন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685800" y="1981200"/>
            <a:ext cx="7772400" cy="4191000"/>
          </a:xfrm>
          <a:prstGeom prst="rect">
            <a:avLst/>
          </a:prstGeom>
          <a:solidFill>
            <a:srgbClr val="7030A0"/>
          </a:solidFill>
          <a:ln>
            <a:solidFill>
              <a:schemeClr val="bg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rgbClr val="FFFF00"/>
                </a:solidFill>
                <a:latin typeface="SutonnyOMJ" pitchFamily="2" charset="0"/>
                <a:cs typeface="SutonnyOMJ" pitchFamily="2" charset="0"/>
              </a:rPr>
              <a:t>০১।গণমাধ্যাম কাকে বলে? </a:t>
            </a:r>
          </a:p>
          <a:p>
            <a:pPr algn="ctr"/>
            <a:r>
              <a:rPr lang="bn-IN" sz="2400" dirty="0" smtClean="0">
                <a:latin typeface="SutonnyOMJ" pitchFamily="2" charset="0"/>
                <a:cs typeface="SutonnyOMJ" pitchFamily="2" charset="0"/>
              </a:rPr>
              <a:t>উত্তরঃ জনগণের কাছে সংবাদ,মতামত ও বিনোদন পরিবেশন করা হয় যেসব মাধ্যমে তাকেই বলা হয় গণমাধ্যম। </a:t>
            </a:r>
          </a:p>
          <a:p>
            <a:pPr algn="ctr"/>
            <a:r>
              <a:rPr lang="bn-IN" sz="2800" dirty="0" smtClean="0">
                <a:solidFill>
                  <a:srgbClr val="FFFF00"/>
                </a:solidFill>
                <a:latin typeface="SutonnyOMJ" pitchFamily="2" charset="0"/>
                <a:cs typeface="SutonnyOMJ" pitchFamily="2" charset="0"/>
              </a:rPr>
              <a:t>০২।ই-কর্মাস এর পূর্ণরুপ কী? </a:t>
            </a:r>
          </a:p>
          <a:p>
            <a:pPr algn="ctr"/>
            <a:r>
              <a:rPr lang="bn-IN" sz="2400" dirty="0" smtClean="0">
                <a:latin typeface="SutonnyOMJ" pitchFamily="2" charset="0"/>
                <a:cs typeface="SutonnyOMJ" pitchFamily="2" charset="0"/>
              </a:rPr>
              <a:t>উত্তরঃ ই –কর্মাসের পূর্নরুপ হলো ‘ইলেক্ট্রনিক কর্মাস। </a:t>
            </a:r>
          </a:p>
          <a:p>
            <a:pPr algn="ctr"/>
            <a:r>
              <a:rPr lang="bn-IN" sz="2800" dirty="0" smtClean="0">
                <a:solidFill>
                  <a:srgbClr val="FFFF00"/>
                </a:solidFill>
                <a:latin typeface="SutonnyOMJ" pitchFamily="2" charset="0"/>
                <a:cs typeface="SutonnyOMJ" pitchFamily="2" charset="0"/>
              </a:rPr>
              <a:t>০৩।টেলিভিশন,চলচ্চিত্র ও ইন্টারনেট কোনটিতে সক্রিয় ভূমিকা রাখছে?</a:t>
            </a:r>
          </a:p>
          <a:p>
            <a:pPr algn="ctr"/>
            <a:r>
              <a:rPr lang="bn-IN" sz="2400" dirty="0" smtClean="0">
                <a:latin typeface="SutonnyOMJ" pitchFamily="2" charset="0"/>
                <a:cs typeface="SutonnyOMJ" pitchFamily="2" charset="0"/>
              </a:rPr>
              <a:t>উত্তরঃ টেলিভিশন,চলচ্চিত্র ও ইন্টারনেট সামাজিকীকরণের  সক্রিয় ভূমিকা রাখছে। </a:t>
            </a:r>
            <a:endParaRPr lang="en-US" sz="24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9" presetClass="entr" presetSubtype="0" accel="10000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762000" y="1371600"/>
            <a:ext cx="7620000" cy="4876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838200" y="1447800"/>
            <a:ext cx="7467600" cy="4724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533400" y="685800"/>
            <a:ext cx="8153400" cy="685800"/>
          </a:xfrm>
          <a:prstGeom prst="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বাড়ির কাজ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914400" y="1524000"/>
            <a:ext cx="7315200" cy="4572000"/>
          </a:xfrm>
          <a:prstGeom prst="rect">
            <a:avLst/>
          </a:prstGeom>
          <a:solidFill>
            <a:srgbClr val="92D05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F:\New folder\428.jpg"/>
          <p:cNvPicPr>
            <a:picLocks noChangeAspect="1" noChangeArrowheads="1"/>
          </p:cNvPicPr>
          <p:nvPr/>
        </p:nvPicPr>
        <p:blipFill>
          <a:blip r:embed="rId3"/>
          <a:srcRect/>
          <a:stretch>
            <a:fillRect/>
          </a:stretch>
        </p:blipFill>
        <p:spPr bwMode="auto">
          <a:xfrm>
            <a:off x="2438400" y="1905000"/>
            <a:ext cx="4114800" cy="2667000"/>
          </a:xfrm>
          <a:prstGeom prst="rect">
            <a:avLst/>
          </a:prstGeom>
          <a:ln w="88900" cap="sq" cmpd="thickThin">
            <a:solidFill>
              <a:schemeClr val="tx1"/>
            </a:solidFill>
            <a:prstDash val="solid"/>
            <a:miter lim="800000"/>
          </a:ln>
          <a:effectLst>
            <a:innerShdw blurRad="76200">
              <a:srgbClr val="000000"/>
            </a:innerShdw>
          </a:effectLst>
          <a:scene3d>
            <a:camera prst="orthographicFront"/>
            <a:lightRig rig="threePt" dir="t"/>
          </a:scene3d>
          <a:sp3d>
            <a:bevelT prst="slope"/>
          </a:sp3d>
        </p:spPr>
      </p:pic>
      <p:sp>
        <p:nvSpPr>
          <p:cNvPr id="12" name="Rectangle 11"/>
          <p:cNvSpPr/>
          <p:nvPr/>
        </p:nvSpPr>
        <p:spPr>
          <a:xfrm>
            <a:off x="914400" y="4953000"/>
            <a:ext cx="7239000" cy="11430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ব্যক্তির সামাজিকীকরণের টেলিভিশনের প্রভাব উল্লেখ কর?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decel="50000" fill="hold">
                                          <p:stCondLst>
                                            <p:cond delay="0"/>
                                          </p:stCondLst>
                                        </p:cTn>
                                        <p:tgtEl>
                                          <p:spTgt spid="8">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8">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p:cTn id="19"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102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9" presetClass="entr" presetSubtype="0" accel="10000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12"/>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12"/>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762000" y="1371600"/>
            <a:ext cx="7620000" cy="4876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838200" y="1447800"/>
            <a:ext cx="7467600" cy="4724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609600" y="685800"/>
            <a:ext cx="7924800" cy="609600"/>
          </a:xfrm>
          <a:prstGeom prst="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আজকের ক্লাসে সবাইকে </a:t>
            </a:r>
            <a:endParaRPr lang="en-US" sz="3600" dirty="0">
              <a:solidFill>
                <a:schemeClr val="bg1"/>
              </a:solidFill>
              <a:latin typeface="SutonnyOMJ" pitchFamily="2" charset="0"/>
              <a:cs typeface="SutonnyOMJ" pitchFamily="2" charset="0"/>
            </a:endParaRPr>
          </a:p>
        </p:txBody>
      </p:sp>
      <p:sp>
        <p:nvSpPr>
          <p:cNvPr id="11" name="Rectangle 10"/>
          <p:cNvSpPr/>
          <p:nvPr/>
        </p:nvSpPr>
        <p:spPr>
          <a:xfrm>
            <a:off x="914400" y="1524000"/>
            <a:ext cx="7315200" cy="45720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sagor khan\Downloads\images 0000.jpg"/>
          <p:cNvPicPr>
            <a:picLocks noChangeAspect="1" noChangeArrowheads="1"/>
          </p:cNvPicPr>
          <p:nvPr/>
        </p:nvPicPr>
        <p:blipFill>
          <a:blip r:embed="rId3"/>
          <a:srcRect/>
          <a:stretch>
            <a:fillRect/>
          </a:stretch>
        </p:blipFill>
        <p:spPr bwMode="auto">
          <a:xfrm>
            <a:off x="2133600" y="1905000"/>
            <a:ext cx="4953000" cy="3886200"/>
          </a:xfrm>
          <a:prstGeom prst="rect">
            <a:avLst/>
          </a:prstGeom>
          <a:ln>
            <a:solidFill>
              <a:srgbClr val="FF0000"/>
            </a:solidFill>
          </a:ln>
          <a:effectLst>
            <a:softEdge rad="112500"/>
          </a:effectLst>
        </p:spPr>
      </p:pic>
      <p:sp>
        <p:nvSpPr>
          <p:cNvPr id="13" name="TextBox 12"/>
          <p:cNvSpPr txBox="1"/>
          <p:nvPr/>
        </p:nvSpPr>
        <p:spPr>
          <a:xfrm>
            <a:off x="3733800" y="3429000"/>
            <a:ext cx="2133600" cy="923330"/>
          </a:xfrm>
          <a:prstGeom prst="rect">
            <a:avLst/>
          </a:prstGeom>
          <a:noFill/>
        </p:spPr>
        <p:txBody>
          <a:bodyPr wrap="square" rtlCol="0">
            <a:spAutoFit/>
          </a:bodyPr>
          <a:lstStyle/>
          <a:p>
            <a:r>
              <a:rPr lang="bn-IN" sz="5400" dirty="0" smtClean="0">
                <a:solidFill>
                  <a:srgbClr val="FF0000"/>
                </a:solidFill>
                <a:latin typeface="SutonnyOMJ" pitchFamily="2" charset="0"/>
                <a:cs typeface="SutonnyOMJ" pitchFamily="2" charset="0"/>
              </a:rPr>
              <a:t>ধন্যবাদ </a:t>
            </a:r>
            <a:endParaRPr lang="en-US" sz="5400" dirty="0">
              <a:solidFill>
                <a:srgbClr val="FF0000"/>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anim calcmode="lin" valueType="num">
                                      <p:cBhvr>
                                        <p:cTn id="8" dur="2000" fill="hold"/>
                                        <p:tgtEl>
                                          <p:spTgt spid="8">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8">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nodeType="clickEffect">
                                  <p:stCondLst>
                                    <p:cond delay="0"/>
                                  </p:stCondLst>
                                  <p:iterate type="lt">
                                    <p:tmPct val="50000"/>
                                  </p:iterate>
                                  <p:childTnLst>
                                    <p:set>
                                      <p:cBhvr>
                                        <p:cTn id="14" dur="1" fill="hold">
                                          <p:stCondLst>
                                            <p:cond delay="0"/>
                                          </p:stCondLst>
                                        </p:cTn>
                                        <p:tgtEl>
                                          <p:spTgt spid="13">
                                            <p:txEl>
                                              <p:pRg st="0" end="0"/>
                                            </p:txEl>
                                          </p:spTgt>
                                        </p:tgtEl>
                                        <p:attrNameLst>
                                          <p:attrName>style.visibility</p:attrName>
                                        </p:attrNameLst>
                                      </p:cBhvr>
                                      <p:to>
                                        <p:strVal val="visible"/>
                                      </p:to>
                                    </p:set>
                                    <p:set>
                                      <p:cBhvr>
                                        <p:cTn id="15" dur="455" fill="hold">
                                          <p:stCondLst>
                                            <p:cond delay="0"/>
                                          </p:stCondLst>
                                        </p:cTn>
                                        <p:tgtEl>
                                          <p:spTgt spid="13">
                                            <p:txEl>
                                              <p:pRg st="0" end="0"/>
                                            </p:txEl>
                                          </p:spTgt>
                                        </p:tgtEl>
                                        <p:attrNameLst>
                                          <p:attrName>style.rotation</p:attrName>
                                        </p:attrNameLst>
                                      </p:cBhvr>
                                      <p:to>
                                        <p:strVal val="-45.0"/>
                                      </p:to>
                                    </p:set>
                                    <p:anim calcmode="lin" valueType="num">
                                      <p:cBhvr>
                                        <p:cTn id="16" dur="455" fill="hold">
                                          <p:stCondLst>
                                            <p:cond delay="455"/>
                                          </p:stCondLst>
                                        </p:cTn>
                                        <p:tgtEl>
                                          <p:spTgt spid="1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13">
                                            <p:txEl>
                                              <p:pRg st="0" end="0"/>
                                            </p:txEl>
                                          </p:spTgt>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1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1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edge">
                                      <p:cBhvr>
                                        <p:cTn id="2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4" name="Picture 3" descr="C:\Users\sagor khan\Downloads\imagesব.jpg"/>
          <p:cNvPicPr>
            <a:picLocks noChangeAspect="1" noChangeArrowheads="1"/>
          </p:cNvPicPr>
          <p:nvPr/>
        </p:nvPicPr>
        <p:blipFill>
          <a:blip r:embed="rId2"/>
          <a:srcRect/>
          <a:stretch>
            <a:fillRect/>
          </a:stretch>
        </p:blipFill>
        <p:spPr bwMode="auto">
          <a:xfrm rot="16200000">
            <a:off x="5448300" y="3162300"/>
            <a:ext cx="6858000" cy="533400"/>
          </a:xfrm>
          <a:prstGeom prst="rect">
            <a:avLst/>
          </a:prstGeom>
          <a:solidFill>
            <a:schemeClr val="accent2"/>
          </a:solid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7" name="Rounded Rectangle 6"/>
          <p:cNvSpPr/>
          <p:nvPr/>
        </p:nvSpPr>
        <p:spPr>
          <a:xfrm>
            <a:off x="457200" y="685800"/>
            <a:ext cx="8229600" cy="914400"/>
          </a:xfrm>
          <a:prstGeom prst="roundRect">
            <a:avLst/>
          </a:prstGeom>
          <a:solidFill>
            <a:srgbClr val="7030A0"/>
          </a:solidFill>
          <a:ln>
            <a:solidFill>
              <a:srgbClr val="FF0000"/>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পাঠ </a:t>
            </a:r>
            <a:r>
              <a:rPr lang="bn-IN" sz="4000" dirty="0" smtClean="0">
                <a:solidFill>
                  <a:schemeClr val="bg1"/>
                </a:solidFill>
                <a:latin typeface="SutonnyOMJ" pitchFamily="2" charset="0"/>
                <a:cs typeface="SutonnyOMJ" pitchFamily="2" charset="0"/>
              </a:rPr>
              <a:t>পরিচিতি </a:t>
            </a:r>
            <a:endParaRPr lang="en-US" sz="4000" dirty="0">
              <a:solidFill>
                <a:schemeClr val="bg1"/>
              </a:solidFill>
              <a:latin typeface="SutonnyOMJ" pitchFamily="2" charset="0"/>
              <a:cs typeface="SutonnyOMJ" pitchFamily="2" charset="0"/>
            </a:endParaRPr>
          </a:p>
        </p:txBody>
      </p:sp>
      <p:sp>
        <p:nvSpPr>
          <p:cNvPr id="8" name="Rectangle 7"/>
          <p:cNvSpPr/>
          <p:nvPr/>
        </p:nvSpPr>
        <p:spPr>
          <a:xfrm>
            <a:off x="533400" y="1752600"/>
            <a:ext cx="8077200" cy="4572000"/>
          </a:xfrm>
          <a:prstGeom prst="rect">
            <a:avLst/>
          </a:prstGeom>
          <a:solidFill>
            <a:srgbClr val="7030A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90600" y="1981200"/>
            <a:ext cx="3048000" cy="2971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4" descr="C:\Users\sagor khan\Downloads\index.jpg"/>
          <p:cNvPicPr>
            <a:picLocks noChangeAspect="1" noChangeArrowheads="1"/>
          </p:cNvPicPr>
          <p:nvPr/>
        </p:nvPicPr>
        <p:blipFill>
          <a:blip r:embed="rId3"/>
          <a:srcRect/>
          <a:stretch>
            <a:fillRect/>
          </a:stretch>
        </p:blipFill>
        <p:spPr bwMode="auto">
          <a:xfrm>
            <a:off x="1066800" y="2057400"/>
            <a:ext cx="2895600" cy="2819400"/>
          </a:xfrm>
          <a:prstGeom prst="rect">
            <a:avLst/>
          </a:prstGeom>
          <a:ln w="88900" cap="sq" cmpd="thickThin">
            <a:solidFill>
              <a:srgbClr val="000000"/>
            </a:solidFill>
            <a:prstDash val="solid"/>
            <a:miter lim="800000"/>
          </a:ln>
          <a:effectLst>
            <a:innerShdw blurRad="76200">
              <a:srgbClr val="000000"/>
            </a:innerShdw>
          </a:effectLst>
        </p:spPr>
      </p:pic>
      <p:sp>
        <p:nvSpPr>
          <p:cNvPr id="11" name="Rectangle 10"/>
          <p:cNvSpPr/>
          <p:nvPr/>
        </p:nvSpPr>
        <p:spPr>
          <a:xfrm>
            <a:off x="4876800" y="1828800"/>
            <a:ext cx="3657600" cy="3200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bn-IN" sz="20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শ্রেণিঃ৮ম </a:t>
            </a:r>
            <a:endParaRPr lang="bn-IN" sz="2400" dirty="0" smtClean="0">
              <a:solidFill>
                <a:schemeClr val="tx1"/>
              </a:solidFill>
              <a:latin typeface="SutonnyOMJ" pitchFamily="2" charset="0"/>
              <a:cs typeface="SutonnyOMJ" pitchFamily="2" charset="0"/>
            </a:endParaRPr>
          </a:p>
          <a:p>
            <a:pPr>
              <a:buNone/>
            </a:pP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বিষয়</a:t>
            </a:r>
            <a:r>
              <a:rPr lang="bn-IN" sz="2400" dirty="0" smtClean="0">
                <a:solidFill>
                  <a:schemeClr val="tx1"/>
                </a:solidFill>
                <a:latin typeface="SutonnyOMJ" pitchFamily="2" charset="0"/>
                <a:cs typeface="SutonnyOMJ" pitchFamily="2" charset="0"/>
              </a:rPr>
              <a:t>ঃ</a:t>
            </a:r>
            <a:r>
              <a:rPr lang="en-US" sz="2400" dirty="0" err="1" smtClean="0">
                <a:solidFill>
                  <a:schemeClr val="tx1"/>
                </a:solidFill>
                <a:latin typeface="SutonnyOMJ" pitchFamily="2" charset="0"/>
                <a:cs typeface="SutonnyOMJ" pitchFamily="2" charset="0"/>
              </a:rPr>
              <a:t>বাংলাদেশ</a:t>
            </a:r>
            <a:r>
              <a:rPr lang="en-US" sz="2400" dirty="0" smtClean="0">
                <a:solidFill>
                  <a:schemeClr val="tx1"/>
                </a:solidFill>
                <a:latin typeface="SutonnyOMJ" pitchFamily="2" charset="0"/>
                <a:cs typeface="SutonnyOMJ" pitchFamily="2" charset="0"/>
              </a:rPr>
              <a:t> ও </a:t>
            </a:r>
            <a:r>
              <a:rPr lang="en-US" sz="2400" dirty="0" err="1" smtClean="0">
                <a:solidFill>
                  <a:schemeClr val="tx1"/>
                </a:solidFill>
                <a:latin typeface="SutonnyOMJ" pitchFamily="2" charset="0"/>
                <a:cs typeface="SutonnyOMJ" pitchFamily="2" charset="0"/>
              </a:rPr>
              <a:t>বি</a:t>
            </a:r>
            <a:r>
              <a:rPr lang="bn-IN" sz="2400" dirty="0" smtClean="0">
                <a:solidFill>
                  <a:schemeClr val="tx1"/>
                </a:solidFill>
                <a:latin typeface="SutonnyOMJ" pitchFamily="2" charset="0"/>
                <a:cs typeface="SutonnyOMJ" pitchFamily="2" charset="0"/>
              </a:rPr>
              <a:t>শ্ব ও পরিচয়  </a:t>
            </a:r>
            <a:endParaRPr lang="en-US" sz="2400" dirty="0" smtClean="0">
              <a:solidFill>
                <a:schemeClr val="tx1"/>
              </a:solidFill>
              <a:latin typeface="SutonnyOMJ" pitchFamily="2" charset="0"/>
              <a:cs typeface="SutonnyOMJ" pitchFamily="2" charset="0"/>
            </a:endParaRPr>
          </a:p>
          <a:p>
            <a:pPr>
              <a:buNone/>
            </a:pPr>
            <a:r>
              <a:rPr lang="bn-IN"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পাঠ</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শিরোনাম:সামাজিকীকরণ</a:t>
            </a:r>
            <a:r>
              <a:rPr lang="en-US" sz="2400" dirty="0" smtClean="0">
                <a:solidFill>
                  <a:schemeClr val="tx1"/>
                </a:solidFill>
                <a:latin typeface="SutonnyOMJ" pitchFamily="2" charset="0"/>
                <a:cs typeface="SutonnyOMJ" pitchFamily="2" charset="0"/>
              </a:rPr>
              <a:t> ও </a:t>
            </a:r>
            <a:r>
              <a:rPr lang="en-US" sz="2400" dirty="0" err="1" smtClean="0">
                <a:solidFill>
                  <a:schemeClr val="tx1"/>
                </a:solidFill>
                <a:latin typeface="SutonnyOMJ" pitchFamily="2" charset="0"/>
                <a:cs typeface="SutonnyOMJ" pitchFamily="2" charset="0"/>
              </a:rPr>
              <a:t>উন্নয়ন</a:t>
            </a:r>
            <a:r>
              <a:rPr lang="en-US" sz="2400" dirty="0" smtClean="0">
                <a:solidFill>
                  <a:schemeClr val="tx1"/>
                </a:solidFill>
                <a:latin typeface="SutonnyOMJ" pitchFamily="2" charset="0"/>
                <a:cs typeface="SutonnyOMJ" pitchFamily="2" charset="0"/>
              </a:rPr>
              <a:t> </a:t>
            </a:r>
            <a:endParaRPr lang="bn-IN" sz="2400" dirty="0" smtClean="0">
              <a:solidFill>
                <a:schemeClr val="tx1"/>
              </a:solidFill>
              <a:latin typeface="SutonnyOMJ" pitchFamily="2" charset="0"/>
              <a:cs typeface="SutonnyOMJ" pitchFamily="2" charset="0"/>
            </a:endParaRPr>
          </a:p>
          <a:p>
            <a:r>
              <a:rPr lang="bn-IN" sz="2400" dirty="0" smtClean="0">
                <a:solidFill>
                  <a:srgbClr val="002060"/>
                </a:solidFill>
                <a:latin typeface="SutonnyOMJ" pitchFamily="2" charset="0"/>
                <a:cs typeface="SutonnyOMJ" pitchFamily="2" charset="0"/>
              </a:rPr>
              <a:t>পাঠঃ৪ </a:t>
            </a:r>
          </a:p>
          <a:p>
            <a:r>
              <a:rPr lang="bn-IN" sz="2400" dirty="0" smtClean="0">
                <a:solidFill>
                  <a:srgbClr val="002060"/>
                </a:solidFill>
                <a:latin typeface="SutonnyOMJ" pitchFamily="2" charset="0"/>
                <a:cs typeface="SutonnyOMJ" pitchFamily="2" charset="0"/>
              </a:rPr>
              <a:t>অধ্যায়ঃ ৫ম </a:t>
            </a:r>
          </a:p>
          <a:p>
            <a:pPr>
              <a:buNone/>
            </a:pPr>
            <a:r>
              <a:rPr lang="bn-IN" sz="2400" dirty="0" smtClean="0">
                <a:solidFill>
                  <a:schemeClr val="tx1"/>
                </a:solidFill>
                <a:latin typeface="SutonnyOMJ" pitchFamily="2" charset="0"/>
                <a:cs typeface="SutonnyOMJ" pitchFamily="2" charset="0"/>
              </a:rPr>
              <a:t>  সময়ঃ00.00.00</a:t>
            </a:r>
          </a:p>
          <a:p>
            <a:pPr>
              <a:buNone/>
            </a:pP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তারিখঃ00.00.00 </a:t>
            </a:r>
            <a:endParaRPr lang="en-US" sz="24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4" name="Picture 3"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a:ln>
            <a:solidFill>
              <a:schemeClr val="tx1"/>
            </a:solidFill>
          </a:ln>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ounded Rectangle 5"/>
          <p:cNvSpPr/>
          <p:nvPr/>
        </p:nvSpPr>
        <p:spPr>
          <a:xfrm>
            <a:off x="533400" y="685800"/>
            <a:ext cx="8153400" cy="914400"/>
          </a:xfrm>
          <a:prstGeom prst="roundRect">
            <a:avLst/>
          </a:prstGeom>
          <a:solidFill>
            <a:srgbClr val="7030A0"/>
          </a:solidFill>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নিচের  গল্পগুলোর  দ্বারা কি বোঝানো হয়েছে</a:t>
            </a:r>
            <a:r>
              <a:rPr lang="en-US" sz="3600" dirty="0" smtClean="0">
                <a:solidFill>
                  <a:schemeClr val="bg1"/>
                </a:solidFill>
                <a:latin typeface="SutonnyOMJ" pitchFamily="2" charset="0"/>
                <a:cs typeface="SutonnyOMJ" pitchFamily="2" charset="0"/>
              </a:rPr>
              <a:t>?</a:t>
            </a:r>
            <a:r>
              <a:rPr lang="bn-IN"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
        <p:nvSpPr>
          <p:cNvPr id="7" name="Rectangle 6"/>
          <p:cNvSpPr/>
          <p:nvPr/>
        </p:nvSpPr>
        <p:spPr>
          <a:xfrm>
            <a:off x="609600" y="1752600"/>
            <a:ext cx="8001000" cy="4572000"/>
          </a:xfrm>
          <a:prstGeom prst="rect">
            <a:avLst/>
          </a:prstGeom>
          <a:solidFill>
            <a:schemeClr val="bg1"/>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9600" y="1752600"/>
            <a:ext cx="8001000" cy="1676400"/>
          </a:xfrm>
          <a:prstGeom prst="rect">
            <a:avLst/>
          </a:prstGeom>
          <a:solidFill>
            <a:srgbClr val="7030A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আরাফ  ও আয়াস দুই ভাই। আরাফ অষ্টম শ্রেণির ছাত্র। সে পড়াশোনার ফাঁকে ফাঁকে টিভিতে কার্টুন ছবি দেখে এবং দেশ-বিদেশের খবর শোনে। এটা তার মেধা বিকাশে ভূমিকা রাখে</a:t>
            </a:r>
            <a:r>
              <a:rPr lang="bn-IN" sz="2400" dirty="0" smtClean="0">
                <a:solidFill>
                  <a:schemeClr val="tx1"/>
                </a:solidFill>
                <a:latin typeface="SutonnyOMJ" pitchFamily="2" charset="0"/>
                <a:cs typeface="SutonnyOMJ" pitchFamily="2" charset="0"/>
              </a:rPr>
              <a:t>।  </a:t>
            </a:r>
            <a:endParaRPr lang="en-US" sz="2400" dirty="0">
              <a:solidFill>
                <a:schemeClr val="tx1"/>
              </a:solidFill>
              <a:latin typeface="SutonnyOMJ" pitchFamily="2" charset="0"/>
              <a:cs typeface="SutonnyOMJ" pitchFamily="2" charset="0"/>
            </a:endParaRPr>
          </a:p>
        </p:txBody>
      </p:sp>
      <p:sp>
        <p:nvSpPr>
          <p:cNvPr id="9" name="Rectangle 8"/>
          <p:cNvSpPr/>
          <p:nvPr/>
        </p:nvSpPr>
        <p:spPr>
          <a:xfrm>
            <a:off x="685800" y="4724400"/>
            <a:ext cx="7848600" cy="16002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আয়াস সপ্তম শ্রেণির ছাত্র। সে পড়াশোনা বাদ দিয়ে সারাদিন মোবাইল ফোনে গেম খেলে এবং বন্ধুদের সাথে চ্যাট করে। পড়াশোনা না করায় সে  পরীক্ষা ভালো     ফলাফল  করতে পারছে না । তার মধ্যে এখন হতাশা বিরাজ করছে। </a:t>
            </a:r>
            <a:endParaRPr lang="en-US" sz="2400" dirty="0">
              <a:solidFill>
                <a:schemeClr val="tx1"/>
              </a:solidFill>
              <a:latin typeface="SutonnyOMJ" pitchFamily="2" charset="0"/>
              <a:cs typeface="SutonnyOMJ" pitchFamily="2" charset="0"/>
            </a:endParaRPr>
          </a:p>
        </p:txBody>
      </p:sp>
      <p:sp>
        <p:nvSpPr>
          <p:cNvPr id="10" name="Oval 9"/>
          <p:cNvSpPr/>
          <p:nvPr/>
        </p:nvSpPr>
        <p:spPr>
          <a:xfrm>
            <a:off x="6477000" y="2743200"/>
            <a:ext cx="1828800" cy="1524000"/>
          </a:xfrm>
          <a:prstGeom prst="ellipse">
            <a:avLst/>
          </a:prstGeom>
          <a:solidFill>
            <a:srgbClr val="00B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গণমাধ্যম </a:t>
            </a:r>
            <a:endParaRPr lang="en-US" sz="2800" dirty="0">
              <a:solidFill>
                <a:schemeClr val="tx1"/>
              </a:solidFill>
              <a:latin typeface="SutonnyOMJ" pitchFamily="2" charset="0"/>
              <a:cs typeface="SutonnyOMJ" pitchFamily="2" charset="0"/>
            </a:endParaRPr>
          </a:p>
        </p:txBody>
      </p:sp>
      <p:sp>
        <p:nvSpPr>
          <p:cNvPr id="11" name="Rounded Rectangle 10"/>
          <p:cNvSpPr/>
          <p:nvPr/>
        </p:nvSpPr>
        <p:spPr>
          <a:xfrm>
            <a:off x="609600" y="3657600"/>
            <a:ext cx="2209800" cy="1143000"/>
          </a:xfrm>
          <a:prstGeom prst="roundRect">
            <a:avLst/>
          </a:prstGeom>
          <a:solidFill>
            <a:srgbClr val="7030A0"/>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latin typeface="SutonnyOMJ" pitchFamily="2" charset="0"/>
                <a:cs typeface="SutonnyOMJ" pitchFamily="2" charset="0"/>
              </a:rPr>
              <a:t>তথ্য ও যোগাযোগ প্রযুক্তি </a:t>
            </a:r>
            <a:endParaRPr lang="en-US" sz="28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1"/>
                                          </p:val>
                                        </p:tav>
                                        <p:tav tm="100000">
                                          <p:val>
                                            <p:strVal val="#ppt_x"/>
                                          </p:val>
                                        </p:tav>
                                      </p:tavLst>
                                    </p:anim>
                                    <p:anim calcmode="lin" valueType="num">
                                      <p:cBhvr>
                                        <p:cTn id="9"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1"/>
                                          </p:val>
                                        </p:tav>
                                        <p:tav tm="100000">
                                          <p:val>
                                            <p:strVal val="#ppt_x"/>
                                          </p:val>
                                        </p:tav>
                                      </p:tavLst>
                                    </p:anim>
                                    <p:anim calcmode="lin" valueType="num">
                                      <p:cBhvr>
                                        <p:cTn id="16"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grpId="0" nodeType="clickEffect">
                                  <p:stCondLst>
                                    <p:cond delay="0"/>
                                  </p:stCondLst>
                                  <p:iterate type="lt">
                                    <p:tmPct val="50000"/>
                                  </p:iterate>
                                  <p:childTnLst>
                                    <p:set>
                                      <p:cBhvr>
                                        <p:cTn id="20" dur="1" fill="hold">
                                          <p:stCondLst>
                                            <p:cond delay="0"/>
                                          </p:stCondLst>
                                        </p:cTn>
                                        <p:tgtEl>
                                          <p:spTgt spid="10"/>
                                        </p:tgtEl>
                                        <p:attrNameLst>
                                          <p:attrName>style.visibility</p:attrName>
                                        </p:attrNameLst>
                                      </p:cBhvr>
                                      <p:to>
                                        <p:strVal val="visible"/>
                                      </p:to>
                                    </p:set>
                                    <p:set>
                                      <p:cBhvr>
                                        <p:cTn id="21" dur="455" fill="hold">
                                          <p:stCondLst>
                                            <p:cond delay="0"/>
                                          </p:stCondLst>
                                        </p:cTn>
                                        <p:tgtEl>
                                          <p:spTgt spid="10"/>
                                        </p:tgtEl>
                                        <p:attrNameLst>
                                          <p:attrName>style.rotation</p:attrName>
                                        </p:attrNameLst>
                                      </p:cBhvr>
                                      <p:to>
                                        <p:strVal val="-45.0"/>
                                      </p:to>
                                    </p:set>
                                    <p:anim calcmode="lin" valueType="num">
                                      <p:cBhvr>
                                        <p:cTn id="22"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iterate type="lt">
                                    <p:tmPct val="10000"/>
                                  </p:iterate>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1"/>
                                          </p:val>
                                        </p:tav>
                                        <p:tav tm="100000">
                                          <p:val>
                                            <p:strVal val="#ppt_x"/>
                                          </p:val>
                                        </p:tav>
                                      </p:tavLst>
                                    </p:anim>
                                    <p:anim calcmode="lin" valueType="num">
                                      <p:cBhvr>
                                        <p:cTn id="40"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4" name="Picture 3"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ounded Rectangle 5"/>
          <p:cNvSpPr/>
          <p:nvPr/>
        </p:nvSpPr>
        <p:spPr>
          <a:xfrm>
            <a:off x="533400" y="685800"/>
            <a:ext cx="8153400" cy="914400"/>
          </a:xfrm>
          <a:prstGeom prst="roundRect">
            <a:avLst/>
          </a:prstGeom>
          <a:solidFill>
            <a:srgbClr val="7030A0"/>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নিচের  চিত্রগুলো   দ্বারা কি বোঝানো হয়েছে</a:t>
            </a:r>
            <a:r>
              <a:rPr lang="en-US" sz="4000" dirty="0" smtClean="0">
                <a:solidFill>
                  <a:schemeClr val="bg1"/>
                </a:solidFill>
                <a:latin typeface="SutonnyOMJ" pitchFamily="2" charset="0"/>
                <a:cs typeface="SutonnyOMJ" pitchFamily="2" charset="0"/>
              </a:rPr>
              <a:t>?</a:t>
            </a:r>
            <a:r>
              <a:rPr lang="bn-IN" sz="4000" dirty="0" smtClean="0">
                <a:solidFill>
                  <a:schemeClr val="bg1"/>
                </a:solidFill>
                <a:latin typeface="SutonnyOMJ" pitchFamily="2" charset="0"/>
                <a:cs typeface="SutonnyOMJ" pitchFamily="2" charset="0"/>
              </a:rPr>
              <a:t> </a:t>
            </a:r>
            <a:endParaRPr lang="en-US" sz="4000" dirty="0">
              <a:solidFill>
                <a:schemeClr val="bg1"/>
              </a:solidFill>
              <a:latin typeface="SutonnyOMJ" pitchFamily="2" charset="0"/>
              <a:cs typeface="SutonnyOMJ" pitchFamily="2" charset="0"/>
            </a:endParaRPr>
          </a:p>
        </p:txBody>
      </p:sp>
      <p:sp>
        <p:nvSpPr>
          <p:cNvPr id="7" name="Rectangle 6"/>
          <p:cNvSpPr/>
          <p:nvPr/>
        </p:nvSpPr>
        <p:spPr>
          <a:xfrm>
            <a:off x="609600" y="1828800"/>
            <a:ext cx="7924800" cy="4495800"/>
          </a:xfrm>
          <a:prstGeom prst="rect">
            <a:avLst/>
          </a:prstGeom>
          <a:solidFill>
            <a:srgbClr val="7030A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2057400"/>
            <a:ext cx="2971800" cy="2743200"/>
          </a:xfrm>
          <a:prstGeom prst="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 name="Rectangle 8"/>
          <p:cNvSpPr/>
          <p:nvPr/>
        </p:nvSpPr>
        <p:spPr>
          <a:xfrm>
            <a:off x="5410200" y="2057400"/>
            <a:ext cx="2971800" cy="2743200"/>
          </a:xfrm>
          <a:prstGeom prst="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pic>
        <p:nvPicPr>
          <p:cNvPr id="1026" name="Picture 2" descr="C:\Users\sagor khan\Downloads\k38.jpg"/>
          <p:cNvPicPr>
            <a:picLocks noChangeAspect="1" noChangeArrowheads="1"/>
          </p:cNvPicPr>
          <p:nvPr/>
        </p:nvPicPr>
        <p:blipFill>
          <a:blip r:embed="rId3"/>
          <a:srcRect/>
          <a:stretch>
            <a:fillRect/>
          </a:stretch>
        </p:blipFill>
        <p:spPr bwMode="auto">
          <a:xfrm>
            <a:off x="838200" y="2057400"/>
            <a:ext cx="2971800" cy="2743200"/>
          </a:xfrm>
          <a:prstGeom prst="rect">
            <a:avLst/>
          </a:prstGeom>
          <a:ln w="88900" cap="sq" cmpd="thickThin">
            <a:solidFill>
              <a:schemeClr val="tx1"/>
            </a:solidFill>
            <a:prstDash val="solid"/>
            <a:miter lim="800000"/>
          </a:ln>
          <a:effectLst>
            <a:innerShdw blurRad="76200">
              <a:srgbClr val="000000"/>
            </a:innerShdw>
          </a:effectLst>
        </p:spPr>
      </p:pic>
      <p:pic>
        <p:nvPicPr>
          <p:cNvPr id="1027" name="Picture 3" descr="C:\Users\sagor khan\Downloads\ব3.jpg"/>
          <p:cNvPicPr>
            <a:picLocks noChangeAspect="1" noChangeArrowheads="1"/>
          </p:cNvPicPr>
          <p:nvPr/>
        </p:nvPicPr>
        <p:blipFill>
          <a:blip r:embed="rId4"/>
          <a:srcRect/>
          <a:stretch>
            <a:fillRect/>
          </a:stretch>
        </p:blipFill>
        <p:spPr bwMode="auto">
          <a:xfrm>
            <a:off x="5486400" y="2057400"/>
            <a:ext cx="2971800" cy="2743199"/>
          </a:xfrm>
          <a:prstGeom prst="rect">
            <a:avLst/>
          </a:prstGeom>
          <a:solidFill>
            <a:schemeClr val="bg1"/>
          </a:solidFill>
          <a:ln w="88900" cap="sq" cmpd="thickThin">
            <a:solidFill>
              <a:schemeClr val="tx1"/>
            </a:solidFill>
            <a:prstDash val="solid"/>
            <a:miter lim="800000"/>
          </a:ln>
          <a:effectLst>
            <a:innerShdw blurRad="76200">
              <a:srgbClr val="000000"/>
            </a:innerShdw>
          </a:effectLst>
        </p:spPr>
      </p:pic>
      <p:sp>
        <p:nvSpPr>
          <p:cNvPr id="12" name="Right Arrow 11"/>
          <p:cNvSpPr/>
          <p:nvPr/>
        </p:nvSpPr>
        <p:spPr>
          <a:xfrm>
            <a:off x="4114800" y="1905000"/>
            <a:ext cx="1676400" cy="1066800"/>
          </a:xfrm>
          <a:prstGeom prst="rightArrow">
            <a:avLst/>
          </a:prstGeom>
          <a:solidFill>
            <a:srgbClr val="7030A0"/>
          </a:solidFill>
          <a:ln>
            <a:solidFill>
              <a:srgbClr val="FF0000"/>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bg1"/>
                </a:solidFill>
                <a:latin typeface="SutonnyOMJ" pitchFamily="2" charset="0"/>
                <a:cs typeface="SutonnyOMJ" pitchFamily="2" charset="0"/>
              </a:rPr>
              <a:t>গণমাধ্যম</a:t>
            </a:r>
            <a:r>
              <a:rPr lang="en-US" sz="2800" dirty="0" smtClean="0">
                <a:solidFill>
                  <a:schemeClr val="bg1"/>
                </a:solidFill>
                <a:latin typeface="SutonnyOMJ" pitchFamily="2" charset="0"/>
                <a:cs typeface="SutonnyOMJ" pitchFamily="2" charset="0"/>
              </a:rPr>
              <a:t> </a:t>
            </a:r>
            <a:endParaRPr lang="en-US" sz="2800" dirty="0">
              <a:solidFill>
                <a:schemeClr val="bg1"/>
              </a:solidFill>
              <a:latin typeface="SutonnyOMJ" pitchFamily="2" charset="0"/>
              <a:cs typeface="SutonnyOMJ" pitchFamily="2" charset="0"/>
            </a:endParaRPr>
          </a:p>
        </p:txBody>
      </p:sp>
      <p:sp>
        <p:nvSpPr>
          <p:cNvPr id="15" name="Rounded Rectangle 14"/>
          <p:cNvSpPr/>
          <p:nvPr/>
        </p:nvSpPr>
        <p:spPr>
          <a:xfrm>
            <a:off x="685800" y="5105400"/>
            <a:ext cx="2362200" cy="914400"/>
          </a:xfrm>
          <a:prstGeom prst="roundRect">
            <a:avLst/>
          </a:prstGeom>
          <a:solidFill>
            <a:srgbClr val="92D050"/>
          </a:solidFill>
          <a:ln>
            <a:solidFill>
              <a:schemeClr val="tx1"/>
            </a:solidFill>
          </a:ln>
          <a:scene3d>
            <a:camera prst="isometricOffAxis2Lef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তথ্য ও যোগাযোগ প্রযুক্তি </a:t>
            </a:r>
            <a:endParaRPr lang="en-US" sz="2800" dirty="0">
              <a:solidFill>
                <a:schemeClr val="tx1"/>
              </a:solidFill>
              <a:latin typeface="SutonnyOMJ" pitchFamily="2" charset="0"/>
              <a:cs typeface="SutonnyOMJ" pitchFamily="2" charset="0"/>
            </a:endParaRPr>
          </a:p>
        </p:txBody>
      </p:sp>
      <p:sp>
        <p:nvSpPr>
          <p:cNvPr id="16" name="Rectangle 15"/>
          <p:cNvSpPr/>
          <p:nvPr/>
        </p:nvSpPr>
        <p:spPr>
          <a:xfrm>
            <a:off x="4267200" y="5029200"/>
            <a:ext cx="4191000" cy="1295400"/>
          </a:xfrm>
          <a:prstGeom prst="rect">
            <a:avLst/>
          </a:prstGeom>
          <a:solidFill>
            <a:srgbClr val="FFFF0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SutonnyOMJ" pitchFamily="2" charset="0"/>
                <a:cs typeface="SutonnyOMJ" pitchFamily="2" charset="0"/>
              </a:rPr>
              <a:t>ব্যক্তির সামাজিকীকরণের গণমাধ্যম ও তথ্য প্রযুক্তি। </a:t>
            </a:r>
            <a:endParaRPr lang="en-US" sz="32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p:cTn id="19" dur="500" fill="hold"/>
                                        <p:tgtEl>
                                          <p:spTgt spid="1026"/>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1026"/>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1026"/>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1"/>
                                          </p:val>
                                        </p:tav>
                                        <p:tav tm="100000">
                                          <p:val>
                                            <p:strVal val="#ppt_x"/>
                                          </p:val>
                                        </p:tav>
                                      </p:tavLst>
                                    </p:anim>
                                    <p:anim calcmode="lin" valueType="num">
                                      <p:cBhvr>
                                        <p:cTn id="29"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nodeType="clickEffect">
                                  <p:stCondLst>
                                    <p:cond delay="0"/>
                                  </p:stCondLst>
                                  <p:childTnLst>
                                    <p:set>
                                      <p:cBhvr>
                                        <p:cTn id="33" dur="1" fill="hold">
                                          <p:stCondLst>
                                            <p:cond delay="0"/>
                                          </p:stCondLst>
                                        </p:cTn>
                                        <p:tgtEl>
                                          <p:spTgt spid="1027"/>
                                        </p:tgtEl>
                                        <p:attrNameLst>
                                          <p:attrName>style.visibility</p:attrName>
                                        </p:attrNameLst>
                                      </p:cBhvr>
                                      <p:to>
                                        <p:strVal val="visible"/>
                                      </p:to>
                                    </p:set>
                                    <p:animEffect transition="in" filter="wedge">
                                      <p:cBhvr>
                                        <p:cTn id="34" dur="2000"/>
                                        <p:tgtEl>
                                          <p:spTgt spid="1027"/>
                                        </p:tgtEl>
                                      </p:cBhvr>
                                    </p:animEffect>
                                  </p:childTnLst>
                                </p:cTn>
                              </p:par>
                            </p:childTnLst>
                          </p:cTn>
                        </p:par>
                      </p:childTnLst>
                    </p:cTn>
                  </p:par>
                  <p:par>
                    <p:cTn id="35" fill="hold">
                      <p:stCondLst>
                        <p:cond delay="indefinite"/>
                      </p:stCondLst>
                      <p:childTnLst>
                        <p:par>
                          <p:cTn id="36" fill="hold">
                            <p:stCondLst>
                              <p:cond delay="0"/>
                            </p:stCondLst>
                            <p:childTnLst>
                              <p:par>
                                <p:cTn id="37" presetID="38" presetClass="entr" presetSubtype="0" accel="50000" fill="hold" grpId="0" nodeType="clickEffect">
                                  <p:stCondLst>
                                    <p:cond delay="0"/>
                                  </p:stCondLst>
                                  <p:iterate type="lt">
                                    <p:tmPct val="50000"/>
                                  </p:iterate>
                                  <p:childTnLst>
                                    <p:set>
                                      <p:cBhvr>
                                        <p:cTn id="38" dur="1" fill="hold">
                                          <p:stCondLst>
                                            <p:cond delay="0"/>
                                          </p:stCondLst>
                                        </p:cTn>
                                        <p:tgtEl>
                                          <p:spTgt spid="12"/>
                                        </p:tgtEl>
                                        <p:attrNameLst>
                                          <p:attrName>style.visibility</p:attrName>
                                        </p:attrNameLst>
                                      </p:cBhvr>
                                      <p:to>
                                        <p:strVal val="visible"/>
                                      </p:to>
                                    </p:set>
                                    <p:set>
                                      <p:cBhvr>
                                        <p:cTn id="39" dur="455" fill="hold">
                                          <p:stCondLst>
                                            <p:cond delay="0"/>
                                          </p:stCondLst>
                                        </p:cTn>
                                        <p:tgtEl>
                                          <p:spTgt spid="12"/>
                                        </p:tgtEl>
                                        <p:attrNameLst>
                                          <p:attrName>style.rotation</p:attrName>
                                        </p:attrNameLst>
                                      </p:cBhvr>
                                      <p:to>
                                        <p:strVal val="-45.0"/>
                                      </p:to>
                                    </p:set>
                                    <p:anim calcmode="lin" valueType="num">
                                      <p:cBhvr>
                                        <p:cTn id="40" dur="455" fill="hold">
                                          <p:stCondLst>
                                            <p:cond delay="455"/>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41" dur="455"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42" dur="156" decel="50000" autoRev="1" fill="hold">
                                          <p:stCondLst>
                                            <p:cond delay="455"/>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43" dur="136" fill="hold">
                                          <p:stCondLst>
                                            <p:cond delay="864"/>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1"/>
                                          </p:val>
                                        </p:tav>
                                        <p:tav tm="100000">
                                          <p:val>
                                            <p:strVal val="#ppt_x"/>
                                          </p:val>
                                        </p:tav>
                                      </p:tavLst>
                                    </p:anim>
                                    <p:anim calcmode="lin" valueType="num">
                                      <p:cBhvr>
                                        <p:cTn id="5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457200" y="762000"/>
            <a:ext cx="8153400" cy="5486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533400" y="838200"/>
            <a:ext cx="8001000" cy="5334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685800" y="2667000"/>
            <a:ext cx="7696200" cy="3352800"/>
          </a:xfrm>
          <a:prstGeom prst="rect">
            <a:avLst/>
          </a:prstGeom>
          <a:solidFill>
            <a:srgbClr val="00B050"/>
          </a:solidFill>
          <a:ln>
            <a:solidFill>
              <a:schemeClr val="accent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ular Callout 9"/>
          <p:cNvSpPr/>
          <p:nvPr/>
        </p:nvSpPr>
        <p:spPr>
          <a:xfrm>
            <a:off x="762000" y="914400"/>
            <a:ext cx="7543800" cy="765048"/>
          </a:xfrm>
          <a:prstGeom prst="wedgeRoundRectCallout">
            <a:avLst>
              <a:gd name="adj1" fmla="val -18630"/>
              <a:gd name="adj2" fmla="val 170967"/>
              <a:gd name="adj3" fmla="val 16667"/>
            </a:avLst>
          </a:prstGeom>
          <a:solidFill>
            <a:srgbClr val="92D050"/>
          </a:solidFill>
          <a:ln>
            <a:solidFill>
              <a:srgbClr val="FF0000"/>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bg1"/>
                </a:solidFill>
                <a:latin typeface="SutonnyOMJ" pitchFamily="2" charset="0"/>
                <a:cs typeface="SutonnyOMJ" pitchFamily="2" charset="0"/>
              </a:rPr>
              <a:t>আ</a:t>
            </a:r>
            <a:r>
              <a:rPr lang="bn-IN" sz="3600" dirty="0" smtClean="0">
                <a:solidFill>
                  <a:schemeClr val="bg1"/>
                </a:solidFill>
                <a:latin typeface="SutonnyOMJ" pitchFamily="2" charset="0"/>
                <a:cs typeface="SutonnyOMJ" pitchFamily="2" charset="0"/>
              </a:rPr>
              <a:t>জকের পাঠ </a:t>
            </a:r>
            <a:r>
              <a:rPr lang="en-US"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
        <p:nvSpPr>
          <p:cNvPr id="11" name="Oval 10"/>
          <p:cNvSpPr/>
          <p:nvPr/>
        </p:nvSpPr>
        <p:spPr>
          <a:xfrm>
            <a:off x="3200400" y="3124200"/>
            <a:ext cx="3200400" cy="2819400"/>
          </a:xfrm>
          <a:prstGeom prst="ellipse">
            <a:avLst/>
          </a:prstGeom>
          <a:solidFill>
            <a:srgbClr val="FFFF00"/>
          </a:solidFill>
          <a:ln>
            <a:solidFill>
              <a:schemeClr val="tx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ব্যক্তির সামাজিকীকরণের গণমাধ্যম ও তথ্য প্রযুক্তি এবং গণমাধ্যমের ভূমিকা  </a:t>
            </a:r>
            <a:endParaRPr lang="en-US" sz="24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1"/>
                                          </p:val>
                                        </p:tav>
                                        <p:tav tm="100000">
                                          <p:val>
                                            <p:strVal val="#ppt_x"/>
                                          </p:val>
                                        </p:tav>
                                      </p:tavLst>
                                    </p:anim>
                                    <p:anim calcmode="lin" valueType="num">
                                      <p:cBhvr>
                                        <p:cTn id="14"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1"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381000" y="685800"/>
            <a:ext cx="8305800" cy="5638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457200" y="762000"/>
            <a:ext cx="8153400" cy="5486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ounded Rectangular Callout 9"/>
          <p:cNvSpPr/>
          <p:nvPr/>
        </p:nvSpPr>
        <p:spPr>
          <a:xfrm>
            <a:off x="533400" y="838200"/>
            <a:ext cx="7924800" cy="765048"/>
          </a:xfrm>
          <a:prstGeom prst="wedgeRoundRectCallout">
            <a:avLst>
              <a:gd name="adj1" fmla="val 1894"/>
              <a:gd name="adj2" fmla="val -50570"/>
              <a:gd name="adj3" fmla="val 16667"/>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শিখনফল </a:t>
            </a:r>
            <a:endParaRPr lang="en-US" sz="3600" dirty="0">
              <a:solidFill>
                <a:schemeClr val="bg1"/>
              </a:solidFill>
              <a:latin typeface="SutonnyOMJ" pitchFamily="2" charset="0"/>
              <a:cs typeface="SutonnyOMJ" pitchFamily="2" charset="0"/>
            </a:endParaRPr>
          </a:p>
        </p:txBody>
      </p:sp>
      <p:sp>
        <p:nvSpPr>
          <p:cNvPr id="11" name="Rectangle 10"/>
          <p:cNvSpPr/>
          <p:nvPr/>
        </p:nvSpPr>
        <p:spPr>
          <a:xfrm>
            <a:off x="838200" y="1828800"/>
            <a:ext cx="7543800" cy="42672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এই পাঠ শেষে শিক্ষার্থীরা –</a:t>
            </a:r>
          </a:p>
          <a:p>
            <a:pPr algn="ctr"/>
            <a:r>
              <a:rPr lang="bn-IN" dirty="0" smtClean="0"/>
              <a:t> </a:t>
            </a:r>
            <a:r>
              <a:rPr lang="bn-IN" sz="2000" dirty="0" smtClean="0">
                <a:solidFill>
                  <a:schemeClr val="tx1"/>
                </a:solidFill>
              </a:rPr>
              <a:t>০১।</a:t>
            </a:r>
            <a:r>
              <a:rPr lang="bn-IN" sz="2000" dirty="0" smtClean="0"/>
              <a:t> </a:t>
            </a:r>
            <a:r>
              <a:rPr lang="bn-IN" sz="2000" dirty="0" smtClean="0">
                <a:solidFill>
                  <a:schemeClr val="tx1"/>
                </a:solidFill>
                <a:latin typeface="SutonnyOMJ" pitchFamily="2" charset="0"/>
                <a:cs typeface="SutonnyOMJ" pitchFamily="2" charset="0"/>
              </a:rPr>
              <a:t>ব্যক্তির সামাজিকীকরণের গণমাধ্যম ও তথ্য প্রযুক্তি এবং গণমাধ্যমের ভূমিকা ব্যাখ্যা করতে পারবে।   </a:t>
            </a:r>
            <a:endParaRPr lang="en-US" sz="2000" dirty="0" smtClean="0">
              <a:solidFill>
                <a:schemeClr val="tx1"/>
              </a:solidFill>
              <a:latin typeface="SutonnyOMJ" pitchFamily="2" charset="0"/>
              <a:cs typeface="SutonnyOMJ" pitchFamily="2" charset="0"/>
            </a:endParaRPr>
          </a:p>
          <a:p>
            <a:pPr algn="ctr"/>
            <a:endParaRPr lang="bn-IN" dirty="0" smtClean="0"/>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decel="50000" fill="hold">
                                          <p:stCondLst>
                                            <p:cond delay="0"/>
                                          </p:stCondLst>
                                        </p:cTn>
                                        <p:tgtEl>
                                          <p:spTgt spid="10">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0">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p:cTn id="19" dur="500" fill="hold"/>
                                        <p:tgtEl>
                                          <p:spTgt spid="1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1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1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11">
                                            <p:txEl>
                                              <p:pRg st="0" end="0"/>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nodeType="with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 calcmode="lin" valueType="num">
                                      <p:cBhvr>
                                        <p:cTn id="25" dur="500" fill="hold"/>
                                        <p:tgtEl>
                                          <p:spTgt spid="1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1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1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4"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sp>
        <p:nvSpPr>
          <p:cNvPr id="6" name="Rectangle 5"/>
          <p:cNvSpPr/>
          <p:nvPr/>
        </p:nvSpPr>
        <p:spPr>
          <a:xfrm>
            <a:off x="533400" y="762000"/>
            <a:ext cx="8077200" cy="5638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09600" y="838200"/>
            <a:ext cx="7924800" cy="5486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685800" y="914400"/>
            <a:ext cx="7772400" cy="914400"/>
          </a:xfrm>
          <a:prstGeom prst="roundRect">
            <a:avLst/>
          </a:prstGeom>
          <a:ln>
            <a:solidFill>
              <a:schemeClr val="tx1"/>
            </a:solidFill>
          </a:ln>
          <a:effectLst>
            <a:innerShdw blurRad="63500" dist="50800" dir="162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3200" dirty="0" smtClean="0">
                <a:solidFill>
                  <a:schemeClr val="bg1"/>
                </a:solidFill>
                <a:latin typeface="SutonnyOMJ" pitchFamily="2" charset="0"/>
                <a:cs typeface="SutonnyOMJ" pitchFamily="2" charset="0"/>
              </a:rPr>
              <a:t>ব্যক্তির সামাজিকীকরণের বিভিন্ন  গণমাধ্যম ও তথ্য প্রযুক্তি</a:t>
            </a:r>
            <a:endParaRPr lang="en-US" sz="3200" dirty="0">
              <a:solidFill>
                <a:schemeClr val="bg1"/>
              </a:solidFill>
              <a:latin typeface="SutonnyOMJ" pitchFamily="2" charset="0"/>
              <a:cs typeface="SutonnyOMJ" pitchFamily="2" charset="0"/>
            </a:endParaRPr>
          </a:p>
        </p:txBody>
      </p:sp>
      <p:sp>
        <p:nvSpPr>
          <p:cNvPr id="9" name="Rectangle 8"/>
          <p:cNvSpPr/>
          <p:nvPr/>
        </p:nvSpPr>
        <p:spPr>
          <a:xfrm>
            <a:off x="685800" y="1905000"/>
            <a:ext cx="7772400" cy="43434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05400" y="2209800"/>
            <a:ext cx="3276600" cy="914400"/>
          </a:xfrm>
          <a:prstGeom prst="rect">
            <a:avLst/>
          </a:prstGeom>
          <a:solidFill>
            <a:srgbClr val="92D05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তথ্য ও যোগাযোগ প্রযুক্তি প্রভাব </a:t>
            </a:r>
            <a:endParaRPr lang="en-US" sz="2400" dirty="0">
              <a:solidFill>
                <a:schemeClr val="tx1"/>
              </a:solidFill>
              <a:latin typeface="SutonnyOMJ" pitchFamily="2" charset="0"/>
              <a:cs typeface="SutonnyOMJ" pitchFamily="2" charset="0"/>
            </a:endParaRPr>
          </a:p>
        </p:txBody>
      </p:sp>
      <p:sp>
        <p:nvSpPr>
          <p:cNvPr id="11" name="Rectangle 10"/>
          <p:cNvSpPr/>
          <p:nvPr/>
        </p:nvSpPr>
        <p:spPr>
          <a:xfrm>
            <a:off x="762000" y="2362200"/>
            <a:ext cx="3276600" cy="9144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সংবাদপত্র </a:t>
            </a:r>
            <a:endParaRPr lang="en-US" sz="2400" dirty="0">
              <a:solidFill>
                <a:schemeClr val="tx1"/>
              </a:solidFill>
              <a:latin typeface="SutonnyOMJ" pitchFamily="2" charset="0"/>
              <a:cs typeface="SutonnyOMJ" pitchFamily="2" charset="0"/>
            </a:endParaRPr>
          </a:p>
        </p:txBody>
      </p:sp>
      <p:sp>
        <p:nvSpPr>
          <p:cNvPr id="12" name="Rectangle 11"/>
          <p:cNvSpPr/>
          <p:nvPr/>
        </p:nvSpPr>
        <p:spPr>
          <a:xfrm>
            <a:off x="762000" y="3276600"/>
            <a:ext cx="3276600" cy="9144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বেতার বা রেডিও </a:t>
            </a:r>
            <a:endParaRPr lang="en-US" sz="2400" dirty="0">
              <a:solidFill>
                <a:schemeClr val="tx1"/>
              </a:solidFill>
              <a:latin typeface="SutonnyOMJ" pitchFamily="2" charset="0"/>
              <a:cs typeface="SutonnyOMJ" pitchFamily="2" charset="0"/>
            </a:endParaRPr>
          </a:p>
        </p:txBody>
      </p:sp>
      <p:sp>
        <p:nvSpPr>
          <p:cNvPr id="13" name="Rectangle 12"/>
          <p:cNvSpPr/>
          <p:nvPr/>
        </p:nvSpPr>
        <p:spPr>
          <a:xfrm>
            <a:off x="762000" y="4191000"/>
            <a:ext cx="3276600" cy="9144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টেলিভিশন </a:t>
            </a:r>
            <a:endParaRPr lang="en-US" sz="2400" dirty="0">
              <a:solidFill>
                <a:schemeClr val="tx1"/>
              </a:solidFill>
              <a:latin typeface="SutonnyOMJ" pitchFamily="2" charset="0"/>
              <a:cs typeface="SutonnyOMJ" pitchFamily="2" charset="0"/>
            </a:endParaRPr>
          </a:p>
        </p:txBody>
      </p:sp>
      <p:sp>
        <p:nvSpPr>
          <p:cNvPr id="14" name="Rectangle 13"/>
          <p:cNvSpPr/>
          <p:nvPr/>
        </p:nvSpPr>
        <p:spPr>
          <a:xfrm>
            <a:off x="5105400" y="3124200"/>
            <a:ext cx="3276600" cy="914400"/>
          </a:xfrm>
          <a:prstGeom prst="rect">
            <a:avLst/>
          </a:prstGeom>
          <a:solidFill>
            <a:srgbClr val="92D05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ইলেক্ট্রনিক মেইল </a:t>
            </a:r>
            <a:endParaRPr lang="en-US" sz="2400" dirty="0">
              <a:solidFill>
                <a:schemeClr val="tx1"/>
              </a:solidFill>
              <a:latin typeface="SutonnyOMJ" pitchFamily="2" charset="0"/>
              <a:cs typeface="SutonnyOMJ" pitchFamily="2" charset="0"/>
            </a:endParaRPr>
          </a:p>
        </p:txBody>
      </p:sp>
      <p:sp>
        <p:nvSpPr>
          <p:cNvPr id="15" name="Rectangle 14"/>
          <p:cNvSpPr/>
          <p:nvPr/>
        </p:nvSpPr>
        <p:spPr>
          <a:xfrm>
            <a:off x="5105400" y="4038600"/>
            <a:ext cx="3276600" cy="914400"/>
          </a:xfrm>
          <a:prstGeom prst="rect">
            <a:avLst/>
          </a:prstGeom>
          <a:solidFill>
            <a:srgbClr val="92D05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ইলেক্ট্রনিক কমার্স </a:t>
            </a:r>
            <a:endParaRPr lang="en-US" sz="2400" dirty="0">
              <a:solidFill>
                <a:schemeClr val="tx1"/>
              </a:solidFill>
              <a:latin typeface="SutonnyOMJ" pitchFamily="2" charset="0"/>
              <a:cs typeface="SutonnyOMJ" pitchFamily="2" charset="0"/>
            </a:endParaRPr>
          </a:p>
        </p:txBody>
      </p:sp>
      <p:sp>
        <p:nvSpPr>
          <p:cNvPr id="16" name="Rectangle 15"/>
          <p:cNvSpPr/>
          <p:nvPr/>
        </p:nvSpPr>
        <p:spPr>
          <a:xfrm>
            <a:off x="5105400" y="4953000"/>
            <a:ext cx="3276600" cy="914400"/>
          </a:xfrm>
          <a:prstGeom prst="rect">
            <a:avLst/>
          </a:prstGeom>
          <a:solidFill>
            <a:srgbClr val="92D05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ফেসবুক ও টুইটার </a:t>
            </a:r>
            <a:endParaRPr lang="en-US" sz="2400" dirty="0">
              <a:solidFill>
                <a:schemeClr val="tx1"/>
              </a:solidFill>
              <a:latin typeface="SutonnyOMJ" pitchFamily="2" charset="0"/>
              <a:cs typeface="SutonnyOMJ" pitchFamily="2" charset="0"/>
            </a:endParaRPr>
          </a:p>
        </p:txBody>
      </p:sp>
      <p:sp>
        <p:nvSpPr>
          <p:cNvPr id="17" name="Rectangle 16"/>
          <p:cNvSpPr/>
          <p:nvPr/>
        </p:nvSpPr>
        <p:spPr>
          <a:xfrm>
            <a:off x="762000" y="5105400"/>
            <a:ext cx="3276600" cy="914400"/>
          </a:xfrm>
          <a:prstGeom prst="rect">
            <a:avLst/>
          </a:prstGeom>
          <a:solidFill>
            <a:srgbClr val="92D05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চলচ্চিত্র </a:t>
            </a:r>
            <a:endParaRPr lang="en-US" sz="24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1"/>
                                          </p:val>
                                        </p:tav>
                                        <p:tav tm="100000">
                                          <p:val>
                                            <p:strVal val="#ppt_x"/>
                                          </p:val>
                                        </p:tav>
                                      </p:tavLst>
                                    </p:anim>
                                    <p:anim calcmode="lin" valueType="num">
                                      <p:cBhvr>
                                        <p:cTn id="21"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1"/>
                                          </p:val>
                                        </p:tav>
                                        <p:tav tm="100000">
                                          <p:val>
                                            <p:strVal val="#ppt_x"/>
                                          </p:val>
                                        </p:tav>
                                      </p:tavLst>
                                    </p:anim>
                                    <p:anim calcmode="lin" valueType="num">
                                      <p:cBhvr>
                                        <p:cTn id="28"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1"/>
                                          </p:val>
                                        </p:tav>
                                        <p:tav tm="100000">
                                          <p:val>
                                            <p:strVal val="#ppt_x"/>
                                          </p:val>
                                        </p:tav>
                                      </p:tavLst>
                                    </p:anim>
                                    <p:anim calcmode="lin" valueType="num">
                                      <p:cBhvr>
                                        <p:cTn id="35"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1"/>
                                          </p:val>
                                        </p:tav>
                                        <p:tav tm="100000">
                                          <p:val>
                                            <p:strVal val="#ppt_x"/>
                                          </p:val>
                                        </p:tav>
                                      </p:tavLst>
                                    </p:anim>
                                    <p:anim calcmode="lin" valueType="num">
                                      <p:cBhvr>
                                        <p:cTn id="42"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grpId="0" nodeType="clickEffect">
                                  <p:stCondLst>
                                    <p:cond delay="0"/>
                                  </p:stCondLst>
                                  <p:iterate type="lt">
                                    <p:tmPct val="10000"/>
                                  </p:iterate>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1"/>
                                          </p:val>
                                        </p:tav>
                                        <p:tav tm="100000">
                                          <p:val>
                                            <p:strVal val="#ppt_x"/>
                                          </p:val>
                                        </p:tav>
                                      </p:tavLst>
                                    </p:anim>
                                    <p:anim calcmode="lin" valueType="num">
                                      <p:cBhvr>
                                        <p:cTn id="49"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0" presetClass="entr" presetSubtype="0" fill="hold" grpId="0" nodeType="clickEffect">
                                  <p:stCondLst>
                                    <p:cond delay="0"/>
                                  </p:stCondLst>
                                  <p:iterate type="lt">
                                    <p:tmPct val="10000"/>
                                  </p:iterate>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1"/>
                                          </p:val>
                                        </p:tav>
                                        <p:tav tm="100000">
                                          <p:val>
                                            <p:strVal val="#ppt_x"/>
                                          </p:val>
                                        </p:tav>
                                      </p:tavLst>
                                    </p:anim>
                                    <p:anim calcmode="lin" valueType="num">
                                      <p:cBhvr>
                                        <p:cTn id="56"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0" presetClass="entr" presetSubtype="0" fill="hold" grpId="0" nodeType="clickEffect">
                                  <p:stCondLst>
                                    <p:cond delay="0"/>
                                  </p:stCondLst>
                                  <p:iterate type="lt">
                                    <p:tmPct val="10000"/>
                                  </p:iterate>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1"/>
                                          </p:val>
                                        </p:tav>
                                        <p:tav tm="100000">
                                          <p:val>
                                            <p:strVal val="#ppt_x"/>
                                          </p:val>
                                        </p:tav>
                                      </p:tavLst>
                                    </p:anim>
                                    <p:anim calcmode="lin" valueType="num">
                                      <p:cBhvr>
                                        <p:cTn id="63"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0" presetClass="entr" presetSubtype="0" fill="hold" grpId="0" nodeType="clickEffect">
                                  <p:stCondLst>
                                    <p:cond delay="0"/>
                                  </p:stCondLst>
                                  <p:iterate type="lt">
                                    <p:tmPct val="10000"/>
                                  </p:iterate>
                                  <p:childTnLst>
                                    <p:set>
                                      <p:cBhvr>
                                        <p:cTn id="67" dur="1" fill="hold">
                                          <p:stCondLst>
                                            <p:cond delay="0"/>
                                          </p:stCondLst>
                                        </p:cTn>
                                        <p:tgtEl>
                                          <p:spTgt spid="16"/>
                                        </p:tgtEl>
                                        <p:attrNameLst>
                                          <p:attrName>style.visibility</p:attrName>
                                        </p:attrNameLst>
                                      </p:cBhvr>
                                      <p:to>
                                        <p:strVal val="visible"/>
                                      </p:to>
                                    </p:set>
                                    <p:animEffect transition="in" filter="fade">
                                      <p:cBhvr>
                                        <p:cTn id="68" dur="1000"/>
                                        <p:tgtEl>
                                          <p:spTgt spid="16"/>
                                        </p:tgtEl>
                                      </p:cBhvr>
                                    </p:animEffect>
                                    <p:anim calcmode="lin" valueType="num">
                                      <p:cBhvr>
                                        <p:cTn id="69" dur="1000" fill="hold"/>
                                        <p:tgtEl>
                                          <p:spTgt spid="16"/>
                                        </p:tgtEl>
                                        <p:attrNameLst>
                                          <p:attrName>ppt_x</p:attrName>
                                        </p:attrNameLst>
                                      </p:cBhvr>
                                      <p:tavLst>
                                        <p:tav tm="0">
                                          <p:val>
                                            <p:strVal val="#ppt_x-.1"/>
                                          </p:val>
                                        </p:tav>
                                        <p:tav tm="100000">
                                          <p:val>
                                            <p:strVal val="#ppt_x"/>
                                          </p:val>
                                        </p:tav>
                                      </p:tavLst>
                                    </p:anim>
                                    <p:anim calcmode="lin" valueType="num">
                                      <p:cBhvr>
                                        <p:cTn id="7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agor khan\Downloads\imagesব.jpg"/>
          <p:cNvPicPr>
            <a:picLocks noChangeAspect="1" noChangeArrowheads="1"/>
          </p:cNvPicPr>
          <p:nvPr/>
        </p:nvPicPr>
        <p:blipFill>
          <a:blip r:embed="rId2"/>
          <a:srcRect/>
          <a:stretch>
            <a:fillRect/>
          </a:stretch>
        </p:blipFill>
        <p:spPr bwMode="auto">
          <a:xfrm>
            <a:off x="0" y="0"/>
            <a:ext cx="9144000" cy="685800"/>
          </a:xfrm>
          <a:prstGeom prst="rect">
            <a:avLst/>
          </a:prstGeom>
          <a:noFill/>
        </p:spPr>
      </p:pic>
      <p:pic>
        <p:nvPicPr>
          <p:cNvPr id="3" name="Picture 5" descr="C:\Users\sagor khan\Downloads\imagesব.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4" name="Picture 3" descr="C:\Users\sagor khan\Downloads\imagesব.jpg"/>
          <p:cNvPicPr>
            <a:picLocks noChangeAspect="1" noChangeArrowheads="1"/>
          </p:cNvPicPr>
          <p:nvPr/>
        </p:nvPicPr>
        <p:blipFill>
          <a:blip r:embed="rId2"/>
          <a:srcRect/>
          <a:stretch>
            <a:fillRect/>
          </a:stretch>
        </p:blipFill>
        <p:spPr bwMode="auto">
          <a:xfrm rot="16200000">
            <a:off x="5372100" y="3086100"/>
            <a:ext cx="6858000" cy="685800"/>
          </a:xfrm>
          <a:prstGeom prst="rect">
            <a:avLst/>
          </a:prstGeom>
          <a:noFill/>
        </p:spPr>
      </p:pic>
      <p:pic>
        <p:nvPicPr>
          <p:cNvPr id="5" name="Picture 5" descr="C:\Users\sagor khan\Downloads\imagesব.jp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noFill/>
        </p:spPr>
      </p:pic>
      <p:sp>
        <p:nvSpPr>
          <p:cNvPr id="6" name="Rectangle 5"/>
          <p:cNvSpPr/>
          <p:nvPr/>
        </p:nvSpPr>
        <p:spPr>
          <a:xfrm>
            <a:off x="457200" y="762000"/>
            <a:ext cx="8153400" cy="5486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533400" y="838200"/>
            <a:ext cx="8001000" cy="5334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609600" y="914400"/>
            <a:ext cx="7696200" cy="914400"/>
          </a:xfrm>
          <a:prstGeom prst="rect">
            <a:avLst/>
          </a:prstGeom>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নিচের  চিত্রগুলো দ্বারা কি বোঝানো হয়েছে</a:t>
            </a:r>
            <a:r>
              <a:rPr lang="en-US" sz="3600" dirty="0" smtClean="0">
                <a:solidFill>
                  <a:schemeClr val="bg1"/>
                </a:solidFill>
                <a:latin typeface="SutonnyOMJ" pitchFamily="2" charset="0"/>
                <a:cs typeface="SutonnyOMJ" pitchFamily="2" charset="0"/>
              </a:rPr>
              <a:t>?</a:t>
            </a:r>
            <a:r>
              <a:rPr lang="bn-IN"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
        <p:nvSpPr>
          <p:cNvPr id="9" name="Rectangle 8"/>
          <p:cNvSpPr/>
          <p:nvPr/>
        </p:nvSpPr>
        <p:spPr>
          <a:xfrm>
            <a:off x="685800" y="1981200"/>
            <a:ext cx="7696200" cy="4038600"/>
          </a:xfrm>
          <a:prstGeom prst="rect">
            <a:avLst/>
          </a:prstGeom>
          <a:solidFill>
            <a:schemeClr val="accent3"/>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2133600"/>
            <a:ext cx="2667000" cy="2514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p:cNvSpPr/>
          <p:nvPr/>
        </p:nvSpPr>
        <p:spPr>
          <a:xfrm>
            <a:off x="4572000" y="2133600"/>
            <a:ext cx="2590800" cy="2514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k55.jpg"/>
          <p:cNvPicPr>
            <a:picLocks noChangeAspect="1" noChangeArrowheads="1"/>
          </p:cNvPicPr>
          <p:nvPr/>
        </p:nvPicPr>
        <p:blipFill>
          <a:blip r:embed="rId3"/>
          <a:srcRect/>
          <a:stretch>
            <a:fillRect/>
          </a:stretch>
        </p:blipFill>
        <p:spPr bwMode="auto">
          <a:xfrm>
            <a:off x="1143000" y="2133600"/>
            <a:ext cx="2933700" cy="2514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8" name="Picture 4" descr="C:\Users\sagor khan\Downloads\ব6.jpg"/>
          <p:cNvPicPr>
            <a:picLocks noChangeAspect="1" noChangeArrowheads="1"/>
          </p:cNvPicPr>
          <p:nvPr/>
        </p:nvPicPr>
        <p:blipFill>
          <a:blip r:embed="rId4"/>
          <a:srcRect/>
          <a:stretch>
            <a:fillRect/>
          </a:stretch>
        </p:blipFill>
        <p:spPr bwMode="auto">
          <a:xfrm>
            <a:off x="4495800" y="2133600"/>
            <a:ext cx="2971800" cy="25022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6" name="Rounded Rectangle 15"/>
          <p:cNvSpPr/>
          <p:nvPr/>
        </p:nvSpPr>
        <p:spPr>
          <a:xfrm>
            <a:off x="3352800" y="4876800"/>
            <a:ext cx="2438400" cy="914400"/>
          </a:xfrm>
          <a:prstGeom prst="roundRect">
            <a:avLst/>
          </a:prstGeom>
          <a:ln>
            <a:solidFill>
              <a:schemeClr val="tx1"/>
            </a:solidFill>
          </a:ln>
          <a:effectLst>
            <a:innerShdw blurRad="63500" dist="50800" dir="18900000">
              <a:prstClr val="black">
                <a:alpha val="50000"/>
              </a:prstClr>
            </a:innerShdw>
          </a:effectLst>
          <a:scene3d>
            <a:camera prst="isometricOffAxis2Left"/>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latin typeface="SutonnyOMJ" pitchFamily="2" charset="0"/>
                <a:cs typeface="SutonnyOMJ" pitchFamily="2" charset="0"/>
              </a:rPr>
              <a:t>সংবাদপত্র </a:t>
            </a:r>
            <a:endParaRPr lang="en-US" sz="36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500" fill="hold"/>
                                        <p:tgtEl>
                                          <p:spTgt spid="1026"/>
                                        </p:tgtEl>
                                        <p:attrNameLst>
                                          <p:attrName>ppt_w</p:attrName>
                                        </p:attrNameLst>
                                      </p:cBhvr>
                                      <p:tavLst>
                                        <p:tav tm="0">
                                          <p:val>
                                            <p:fltVal val="0"/>
                                          </p:val>
                                        </p:tav>
                                        <p:tav tm="100000">
                                          <p:val>
                                            <p:strVal val="#ppt_w"/>
                                          </p:val>
                                        </p:tav>
                                      </p:tavLst>
                                    </p:anim>
                                    <p:anim calcmode="lin" valueType="num">
                                      <p:cBhvr>
                                        <p:cTn id="16"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wipe(down)">
                                      <p:cBhvr>
                                        <p:cTn id="21" dur="500"/>
                                        <p:tgtEl>
                                          <p:spTgt spid="1028"/>
                                        </p:tgtEl>
                                      </p:cBhvr>
                                    </p:animEffect>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16"/>
                                        </p:tgtEl>
                                        <p:attrNameLst>
                                          <p:attrName>style.visibility</p:attrName>
                                        </p:attrNameLst>
                                      </p:cBhvr>
                                      <p:to>
                                        <p:strVal val="visible"/>
                                      </p:to>
                                    </p:set>
                                    <p:set>
                                      <p:cBhvr>
                                        <p:cTn id="26" dur="455" fill="hold">
                                          <p:stCondLst>
                                            <p:cond delay="0"/>
                                          </p:stCondLst>
                                        </p:cTn>
                                        <p:tgtEl>
                                          <p:spTgt spid="16"/>
                                        </p:tgtEl>
                                        <p:attrNameLst>
                                          <p:attrName>style.rotation</p:attrName>
                                        </p:attrNameLst>
                                      </p:cBhvr>
                                      <p:to>
                                        <p:strVal val="-45.0"/>
                                      </p:to>
                                    </p:set>
                                    <p:anim calcmode="lin" valueType="num">
                                      <p:cBhvr>
                                        <p:cTn id="27" dur="455" fill="hold">
                                          <p:stCondLst>
                                            <p:cond delay="455"/>
                                          </p:stCondLst>
                                        </p:cTn>
                                        <p:tgtEl>
                                          <p:spTgt spid="16"/>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16"/>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16"/>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1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785</Words>
  <Application>Microsoft Office PowerPoint</Application>
  <PresentationFormat>On-screen Show (4:3)</PresentationFormat>
  <Paragraphs>93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sagor khan</dc:creator>
  <cp:lastModifiedBy>sagor khan</cp:lastModifiedBy>
  <cp:revision>127</cp:revision>
  <dcterms:created xsi:type="dcterms:W3CDTF">2021-07-10T04:04:34Z</dcterms:created>
  <dcterms:modified xsi:type="dcterms:W3CDTF">2021-07-27T03:56:41Z</dcterms:modified>
</cp:coreProperties>
</file>