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57" r:id="rId6"/>
    <p:sldId id="259" r:id="rId7"/>
    <p:sldId id="260" r:id="rId8"/>
    <p:sldId id="267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1" y="201300"/>
            <a:ext cx="1208282" cy="1127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073" y="0"/>
            <a:ext cx="12192000" cy="6858000"/>
            <a:chOff x="0" y="0"/>
            <a:chExt cx="12192000" cy="685800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55617" y="5770785"/>
              <a:ext cx="837127" cy="914400"/>
              <a:chOff x="991674" y="1017431"/>
              <a:chExt cx="837127" cy="914400"/>
            </a:xfrm>
          </p:grpSpPr>
          <p:grpSp>
            <p:nvGrpSpPr>
              <p:cNvPr id="13" name="Group 12"/>
              <p:cNvGrpSpPr/>
              <p:nvPr userDrawn="1"/>
            </p:nvGrpSpPr>
            <p:grpSpPr>
              <a:xfrm>
                <a:off x="991674" y="1017431"/>
                <a:ext cx="837127" cy="914400"/>
                <a:chOff x="991674" y="1017431"/>
                <a:chExt cx="837127" cy="914400"/>
              </a:xfrm>
            </p:grpSpPr>
            <p:sp>
              <p:nvSpPr>
                <p:cNvPr id="15" name="Oval 14"/>
                <p:cNvSpPr/>
                <p:nvPr userDrawn="1"/>
              </p:nvSpPr>
              <p:spPr>
                <a:xfrm>
                  <a:off x="991674" y="1017431"/>
                  <a:ext cx="837127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 userDrawn="1"/>
              </p:nvSpPr>
              <p:spPr>
                <a:xfrm>
                  <a:off x="1082898" y="1121647"/>
                  <a:ext cx="654677" cy="7059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Oval 13"/>
              <p:cNvSpPr/>
              <p:nvPr userDrawn="1"/>
            </p:nvSpPr>
            <p:spPr>
              <a:xfrm>
                <a:off x="1210078" y="1258596"/>
                <a:ext cx="418563" cy="44839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11199251" y="215295"/>
              <a:ext cx="837127" cy="914400"/>
              <a:chOff x="991674" y="1017431"/>
              <a:chExt cx="837127" cy="914400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991674" y="1017431"/>
                <a:ext cx="837127" cy="914400"/>
                <a:chOff x="991674" y="1017431"/>
                <a:chExt cx="837127" cy="914400"/>
              </a:xfrm>
            </p:grpSpPr>
            <p:sp>
              <p:nvSpPr>
                <p:cNvPr id="20" name="Oval 19"/>
                <p:cNvSpPr/>
                <p:nvPr userDrawn="1"/>
              </p:nvSpPr>
              <p:spPr>
                <a:xfrm>
                  <a:off x="991674" y="1017431"/>
                  <a:ext cx="837127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 userDrawn="1"/>
              </p:nvSpPr>
              <p:spPr>
                <a:xfrm>
                  <a:off x="1082898" y="1121647"/>
                  <a:ext cx="654677" cy="7059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 userDrawn="1"/>
            </p:nvSpPr>
            <p:spPr>
              <a:xfrm>
                <a:off x="1210078" y="1258596"/>
                <a:ext cx="418563" cy="44839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 userDrawn="1"/>
          </p:nvGrpSpPr>
          <p:grpSpPr>
            <a:xfrm>
              <a:off x="11199253" y="5762625"/>
              <a:ext cx="837127" cy="914400"/>
              <a:chOff x="991674" y="1017431"/>
              <a:chExt cx="837127" cy="914400"/>
            </a:xfrm>
          </p:grpSpPr>
          <p:grpSp>
            <p:nvGrpSpPr>
              <p:cNvPr id="23" name="Group 22"/>
              <p:cNvGrpSpPr/>
              <p:nvPr userDrawn="1"/>
            </p:nvGrpSpPr>
            <p:grpSpPr>
              <a:xfrm>
                <a:off x="991674" y="1017431"/>
                <a:ext cx="837127" cy="914400"/>
                <a:chOff x="991674" y="1017431"/>
                <a:chExt cx="837127" cy="914400"/>
              </a:xfrm>
            </p:grpSpPr>
            <p:sp>
              <p:nvSpPr>
                <p:cNvPr id="25" name="Oval 24"/>
                <p:cNvSpPr/>
                <p:nvPr userDrawn="1"/>
              </p:nvSpPr>
              <p:spPr>
                <a:xfrm>
                  <a:off x="991674" y="1017431"/>
                  <a:ext cx="837127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 userDrawn="1"/>
              </p:nvSpPr>
              <p:spPr>
                <a:xfrm>
                  <a:off x="1082898" y="1121647"/>
                  <a:ext cx="654677" cy="7059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/>
              <p:cNvSpPr/>
              <p:nvPr userDrawn="1"/>
            </p:nvSpPr>
            <p:spPr>
              <a:xfrm>
                <a:off x="1210078" y="1258596"/>
                <a:ext cx="418563" cy="44839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155619" y="207135"/>
              <a:ext cx="837127" cy="914400"/>
              <a:chOff x="991674" y="1017431"/>
              <a:chExt cx="837127" cy="914400"/>
            </a:xfrm>
          </p:grpSpPr>
          <p:grpSp>
            <p:nvGrpSpPr>
              <p:cNvPr id="10" name="Group 9"/>
              <p:cNvGrpSpPr/>
              <p:nvPr userDrawn="1"/>
            </p:nvGrpSpPr>
            <p:grpSpPr>
              <a:xfrm>
                <a:off x="991674" y="1017431"/>
                <a:ext cx="837127" cy="914400"/>
                <a:chOff x="991674" y="1017431"/>
                <a:chExt cx="837127" cy="914400"/>
              </a:xfrm>
            </p:grpSpPr>
            <p:sp>
              <p:nvSpPr>
                <p:cNvPr id="7" name="Oval 6"/>
                <p:cNvSpPr/>
                <p:nvPr userDrawn="1"/>
              </p:nvSpPr>
              <p:spPr>
                <a:xfrm>
                  <a:off x="991674" y="1017431"/>
                  <a:ext cx="837127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 userDrawn="1"/>
              </p:nvSpPr>
              <p:spPr>
                <a:xfrm>
                  <a:off x="1082898" y="1121647"/>
                  <a:ext cx="654677" cy="7059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Oval 8"/>
              <p:cNvSpPr/>
              <p:nvPr userDrawn="1"/>
            </p:nvSpPr>
            <p:spPr>
              <a:xfrm>
                <a:off x="1210078" y="1258596"/>
                <a:ext cx="418563" cy="44839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" name="Frame 4"/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11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 userDrawn="1"/>
            </p:nvSpPr>
            <p:spPr>
              <a:xfrm>
                <a:off x="155619" y="207135"/>
                <a:ext cx="11880761" cy="6443730"/>
              </a:xfrm>
              <a:prstGeom prst="frame">
                <a:avLst>
                  <a:gd name="adj1" fmla="val 311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34" y="410616"/>
            <a:ext cx="604588" cy="6349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46" b="39592"/>
          <a:stretch/>
        </p:blipFill>
        <p:spPr>
          <a:xfrm>
            <a:off x="592429" y="5702186"/>
            <a:ext cx="10607894" cy="7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3C4F-01A1-44DA-8174-66D0B64B727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6491-4F0C-4062-9CC8-5D6A9226A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3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83828"/>
            <a:ext cx="11637819" cy="6068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2199" y="1371601"/>
            <a:ext cx="1101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w</a:t>
            </a:r>
            <a:endParaRPr lang="en-US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5255" y="1407017"/>
            <a:ext cx="805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4877" y="1451658"/>
            <a:ext cx="501487" cy="160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4280" y="1443462"/>
            <a:ext cx="572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2863" y="1451658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c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92012" y="1451658"/>
            <a:ext cx="846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o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9420" y="1451658"/>
            <a:ext cx="1186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m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94917" y="1421757"/>
            <a:ext cx="805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e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481" y="1421757"/>
            <a:ext cx="611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t</a:t>
            </a:r>
            <a:endParaRPr lang="en-US" sz="9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49486" y="1421757"/>
            <a:ext cx="846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o</a:t>
            </a:r>
            <a:endParaRPr lang="en-US" sz="9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44367" y="2581823"/>
            <a:ext cx="805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e</a:t>
            </a:r>
            <a:endParaRPr lang="en-US" sz="9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0628" y="2617239"/>
            <a:ext cx="766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</a:t>
            </a:r>
            <a:endParaRPr lang="en-US" sz="9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98417" y="2576072"/>
            <a:ext cx="805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e</a:t>
            </a:r>
            <a:endParaRPr lang="en-US" sz="9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24386" y="2633143"/>
            <a:ext cx="622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r</a:t>
            </a:r>
            <a:endParaRPr lang="en-US" sz="9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51129" y="2633143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y</a:t>
            </a:r>
            <a:endParaRPr lang="en-US" sz="9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2502" y="1796993"/>
            <a:ext cx="487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7333" y="2576072"/>
            <a:ext cx="845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4775" y="264647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y</a:t>
            </a:r>
            <a:endParaRPr lang="en-US" sz="9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07676" y="2581823"/>
            <a:ext cx="845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6408" y="2574950"/>
            <a:ext cx="846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2927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6" y="1235940"/>
            <a:ext cx="2302655" cy="2764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59" y="1107786"/>
            <a:ext cx="1901721" cy="2892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/>
        </p:blipFill>
        <p:spPr>
          <a:xfrm>
            <a:off x="9800649" y="1108364"/>
            <a:ext cx="1955223" cy="2892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5"/>
          <a:stretch/>
        </p:blipFill>
        <p:spPr>
          <a:xfrm>
            <a:off x="5356989" y="1108365"/>
            <a:ext cx="1898503" cy="2892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65" y="1107785"/>
            <a:ext cx="1877639" cy="289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688853" y="332510"/>
            <a:ext cx="827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see some picture and know about this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5333" y="4257596"/>
            <a:ext cx="10601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My father is </a:t>
            </a:r>
            <a:r>
              <a:rPr lang="en-US" sz="3200" dirty="0" err="1" smtClean="0"/>
              <a:t>adoctor</a:t>
            </a:r>
            <a:r>
              <a:rPr lang="en-US" sz="3200" dirty="0" smtClean="0"/>
              <a:t> and my mother is </a:t>
            </a:r>
            <a:r>
              <a:rPr lang="en-US" sz="3200" dirty="0" err="1" smtClean="0"/>
              <a:t>ahousewife.My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grandfather was a school teacher, but he doesn’t work now.</a:t>
            </a:r>
          </a:p>
          <a:p>
            <a:r>
              <a:rPr lang="en-US" sz="3200" dirty="0" smtClean="0"/>
              <a:t>My grandfather helps me with my </a:t>
            </a:r>
            <a:r>
              <a:rPr lang="en-US" sz="3200" dirty="0" err="1" smtClean="0"/>
              <a:t>homework.He</a:t>
            </a:r>
            <a:r>
              <a:rPr lang="en-US" sz="3200" dirty="0" smtClean="0"/>
              <a:t> is very smart.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51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9" y="1190358"/>
            <a:ext cx="3485754" cy="3055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65" y="1190358"/>
            <a:ext cx="3242718" cy="3055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64" y="1190358"/>
            <a:ext cx="3810000" cy="3055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688853" y="332510"/>
            <a:ext cx="827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see some picture and know about this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6600" y="4245754"/>
            <a:ext cx="102315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My grandmother works at </a:t>
            </a:r>
            <a:r>
              <a:rPr lang="en-US" sz="3200" dirty="0" err="1" smtClean="0"/>
              <a:t>home.She</a:t>
            </a:r>
            <a:r>
              <a:rPr lang="en-US" sz="3200" dirty="0" smtClean="0"/>
              <a:t> makes the best ‘</a:t>
            </a:r>
            <a:r>
              <a:rPr lang="en-US" sz="3200" dirty="0" err="1" smtClean="0"/>
              <a:t>pithas</a:t>
            </a:r>
            <a:r>
              <a:rPr lang="en-US" sz="3200" dirty="0" smtClean="0"/>
              <a:t>’</a:t>
            </a:r>
          </a:p>
          <a:p>
            <a:r>
              <a:rPr lang="en-US" sz="3200" dirty="0" smtClean="0"/>
              <a:t>In the </a:t>
            </a:r>
            <a:r>
              <a:rPr lang="en-US" sz="3200" dirty="0" err="1" smtClean="0"/>
              <a:t>world.She</a:t>
            </a:r>
            <a:r>
              <a:rPr lang="en-US" sz="3200" dirty="0" smtClean="0"/>
              <a:t> helps my mother in the </a:t>
            </a:r>
            <a:r>
              <a:rPr lang="en-US" sz="3200" dirty="0" err="1" smtClean="0"/>
              <a:t>garden.My</a:t>
            </a:r>
            <a:r>
              <a:rPr lang="en-US" sz="3200" dirty="0" smtClean="0"/>
              <a:t> mother</a:t>
            </a:r>
          </a:p>
          <a:p>
            <a:r>
              <a:rPr lang="en-US" sz="3200" dirty="0" smtClean="0"/>
              <a:t>Has a wonderful garden.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89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" y="1262015"/>
            <a:ext cx="2899932" cy="21669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2" y="1262015"/>
            <a:ext cx="3251946" cy="21669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3" y="1262015"/>
            <a:ext cx="2528046" cy="22439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814946" y="498764"/>
            <a:ext cx="827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see some picture and know about this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0185" y="4176914"/>
            <a:ext cx="11588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 am very proud of </a:t>
            </a:r>
            <a:r>
              <a:rPr lang="en-US" sz="4000" dirty="0" err="1" smtClean="0"/>
              <a:t>it.She</a:t>
            </a:r>
            <a:r>
              <a:rPr lang="en-US" sz="4000" dirty="0" smtClean="0"/>
              <a:t> grows the best tomatoes and </a:t>
            </a:r>
          </a:p>
          <a:p>
            <a:r>
              <a:rPr lang="en-US" sz="4000" dirty="0" smtClean="0"/>
              <a:t>Cucumbers </a:t>
            </a:r>
            <a:r>
              <a:rPr lang="en-US" sz="4000" dirty="0"/>
              <a:t>i</a:t>
            </a:r>
            <a:r>
              <a:rPr lang="en-US" sz="4000" dirty="0" smtClean="0"/>
              <a:t>n the </a:t>
            </a:r>
            <a:r>
              <a:rPr lang="en-US" sz="4000" dirty="0" err="1" smtClean="0"/>
              <a:t>neighbourhood.They</a:t>
            </a:r>
            <a:r>
              <a:rPr lang="en-US" sz="4000" dirty="0" smtClean="0"/>
              <a:t> are delicious.</a:t>
            </a:r>
          </a:p>
        </p:txBody>
      </p:sp>
    </p:spTree>
    <p:extLst>
      <p:ext uri="{BB962C8B-B14F-4D97-AF65-F5344CB8AC3E}">
        <p14:creationId xmlns:p14="http://schemas.microsoft.com/office/powerpoint/2010/main" val="27628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278084" y="757646"/>
            <a:ext cx="6002384" cy="923330"/>
          </a:xfrm>
          <a:prstGeom prst="rect">
            <a:avLst/>
          </a:prstGeom>
          <a:noFill/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Teacher’s reading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18908"/>
          <a:stretch/>
        </p:blipFill>
        <p:spPr>
          <a:xfrm>
            <a:off x="875211" y="2020751"/>
            <a:ext cx="3827417" cy="292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5462448" y="2310847"/>
            <a:ext cx="5327472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 will read the text, the</a:t>
            </a:r>
          </a:p>
          <a:p>
            <a:r>
              <a:rPr lang="en-US" sz="3600" b="1" dirty="0" smtClean="0"/>
              <a:t> students will listen very</a:t>
            </a:r>
          </a:p>
          <a:p>
            <a:r>
              <a:rPr lang="en-US" sz="3600" b="1" dirty="0" smtClean="0"/>
              <a:t> attentively and will follow</a:t>
            </a:r>
          </a:p>
          <a:p>
            <a:r>
              <a:rPr lang="en-US" sz="3600" b="1" dirty="0" smtClean="0"/>
              <a:t> each line with their finger.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0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0"/>
          <a:stretch/>
        </p:blipFill>
        <p:spPr>
          <a:xfrm>
            <a:off x="735874" y="2033814"/>
            <a:ext cx="3300549" cy="292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Wave 2"/>
          <p:cNvSpPr/>
          <p:nvPr/>
        </p:nvSpPr>
        <p:spPr>
          <a:xfrm>
            <a:off x="4545874" y="770709"/>
            <a:ext cx="4572000" cy="1071154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Students readings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937760" y="2704011"/>
            <a:ext cx="5238206" cy="237744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</a:rPr>
              <a:t>I will read the text loudly</a:t>
            </a:r>
          </a:p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</a:rPr>
              <a:t> and the students will</a:t>
            </a:r>
          </a:p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</a:rPr>
              <a:t> read with after me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23489" r="12228" b="18543"/>
          <a:stretch/>
        </p:blipFill>
        <p:spPr>
          <a:xfrm>
            <a:off x="1018903" y="2207622"/>
            <a:ext cx="3324339" cy="2586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16583" y="914400"/>
            <a:ext cx="261206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Pair work</a:t>
            </a:r>
            <a:endParaRPr lang="en-US" sz="48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5630091" y="2207622"/>
            <a:ext cx="4480560" cy="282157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 will ask them to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make pair and  to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read the text with each other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906" y="860612"/>
            <a:ext cx="4652877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Individual work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5"/>
          <a:stretch/>
        </p:blipFill>
        <p:spPr>
          <a:xfrm>
            <a:off x="949418" y="2289920"/>
            <a:ext cx="2466975" cy="2752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Punched Tape 3"/>
          <p:cNvSpPr/>
          <p:nvPr/>
        </p:nvSpPr>
        <p:spPr>
          <a:xfrm>
            <a:off x="3644154" y="2195790"/>
            <a:ext cx="7772400" cy="3330951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will ask to come some students one by one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Infront</a:t>
            </a:r>
            <a:r>
              <a:rPr lang="en-US" sz="2800" b="1" dirty="0" smtClean="0">
                <a:solidFill>
                  <a:schemeClr val="tx1"/>
                </a:solidFill>
              </a:rPr>
              <a:t> of class. And I will ask to read the text </a:t>
            </a:r>
            <a:r>
              <a:rPr lang="en-US" sz="2800" b="1" dirty="0" err="1" smtClean="0">
                <a:solidFill>
                  <a:schemeClr val="tx1"/>
                </a:solidFill>
              </a:rPr>
              <a:t>them.They</a:t>
            </a:r>
            <a:r>
              <a:rPr lang="en-US" sz="2800" b="1" dirty="0" smtClean="0">
                <a:solidFill>
                  <a:schemeClr val="tx1"/>
                </a:solidFill>
              </a:rPr>
              <a:t> will read and other students will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follow with Their finger.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573" y="835849"/>
            <a:ext cx="89411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Discussion question and answer from the text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989" y="1748118"/>
            <a:ext cx="414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  How old is </a:t>
            </a:r>
            <a:r>
              <a:rPr lang="en-US" sz="3600" dirty="0" err="1" smtClean="0"/>
              <a:t>Sagar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0988" y="2567953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b)  What does his father do?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0558" y="3400757"/>
            <a:ext cx="321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c) Who is Keya?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2320" y="4220592"/>
            <a:ext cx="770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d) Who helps his mother in the garden?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0988" y="5110693"/>
            <a:ext cx="5723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e) What does his mother do?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5906" y="1771058"/>
            <a:ext cx="35213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: nine years old.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39879" y="2596896"/>
            <a:ext cx="44747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: His </a:t>
            </a:r>
            <a:r>
              <a:rPr lang="en-US" sz="2800" dirty="0" smtClean="0"/>
              <a:t>father</a:t>
            </a:r>
            <a:r>
              <a:rPr lang="en-US" sz="3200" dirty="0" smtClean="0"/>
              <a:t> is a doctor.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4258" y="3455347"/>
            <a:ext cx="38370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: Keya is his sister.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999456" y="4282147"/>
            <a:ext cx="34914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Ans</a:t>
            </a:r>
            <a:r>
              <a:rPr lang="en-US" sz="2800" dirty="0" smtClean="0"/>
              <a:t>: His grandmother.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0383" y="5120285"/>
            <a:ext cx="55906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: His mother is a housewife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3966882" y="551329"/>
            <a:ext cx="3388658" cy="497542"/>
          </a:xfrm>
          <a:prstGeom prst="snip1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Group work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627093" y="1479848"/>
            <a:ext cx="6064624" cy="576881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Sentence making game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075764" y="2931459"/>
            <a:ext cx="9852212" cy="2675964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 will make a group of each </a:t>
            </a:r>
            <a:r>
              <a:rPr lang="en-US" sz="2800" b="1" dirty="0" err="1" smtClean="0">
                <a:solidFill>
                  <a:schemeClr val="bg1"/>
                </a:solidFill>
              </a:rPr>
              <a:t>five.And</a:t>
            </a:r>
            <a:r>
              <a:rPr lang="en-US" sz="2800" b="1" dirty="0" smtClean="0">
                <a:solidFill>
                  <a:schemeClr val="bg1"/>
                </a:solidFill>
              </a:rPr>
              <a:t> I will give one word card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o each </a:t>
            </a:r>
            <a:r>
              <a:rPr lang="en-US" sz="2800" b="1" dirty="0" err="1" smtClean="0">
                <a:solidFill>
                  <a:schemeClr val="bg1"/>
                </a:solidFill>
              </a:rPr>
              <a:t>group.Every</a:t>
            </a:r>
            <a:r>
              <a:rPr lang="en-US" sz="2800" b="1" dirty="0" smtClean="0">
                <a:solidFill>
                  <a:schemeClr val="bg1"/>
                </a:solidFill>
              </a:rPr>
              <a:t> one will make a sentence of group with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help each other. I will monitoring every group and those who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Weak I will help them. That group will can finish first,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They will win.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3" y="371281"/>
            <a:ext cx="2725270" cy="2009520"/>
          </a:xfrm>
          <a:prstGeom prst="wedgeEllipseCallout">
            <a:avLst>
              <a:gd name="adj1" fmla="val -26244"/>
              <a:gd name="adj2" fmla="val 86516"/>
            </a:avLst>
          </a:prstGeom>
        </p:spPr>
      </p:pic>
    </p:spTree>
    <p:extLst>
      <p:ext uri="{BB962C8B-B14F-4D97-AF65-F5344CB8AC3E}">
        <p14:creationId xmlns:p14="http://schemas.microsoft.com/office/powerpoint/2010/main" val="14471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186953" y="605118"/>
            <a:ext cx="5177118" cy="1210235"/>
          </a:xfrm>
          <a:prstGeom prst="downArrowCallou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Assessment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6684" y="1694330"/>
            <a:ext cx="414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  How old is </a:t>
            </a:r>
            <a:r>
              <a:rPr lang="en-US" sz="3600" dirty="0" err="1" smtClean="0"/>
              <a:t>Sagar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66683" y="2514165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b)  What does his father do?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06253" y="3346969"/>
            <a:ext cx="321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c) Who is Keya?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68015" y="4166804"/>
            <a:ext cx="770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d) Who helps his mother in the garden?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66683" y="5056905"/>
            <a:ext cx="5723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e) What does his mother do?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90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955964"/>
            <a:ext cx="4336473" cy="5126181"/>
            <a:chOff x="4750516" y="738011"/>
            <a:chExt cx="3885540" cy="41350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248" l="0" r="995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8061">
              <a:off x="4625751" y="862776"/>
              <a:ext cx="4135070" cy="38855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127" y="1434589"/>
              <a:ext cx="2409581" cy="26802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533287" y="2895349"/>
            <a:ext cx="34515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Nasima Akter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Chatiachala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Gov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Primary school.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Sakhipur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Tangail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006" y="518557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2" y="1401837"/>
            <a:ext cx="1802025" cy="451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0362" y="2133988"/>
            <a:ext cx="37379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Class: Four</a:t>
            </a:r>
          </a:p>
          <a:p>
            <a:r>
              <a:rPr lang="en-US" sz="3200" b="1" dirty="0" smtClean="0"/>
              <a:t>Sub: English</a:t>
            </a:r>
          </a:p>
          <a:p>
            <a:r>
              <a:rPr lang="en-US" sz="3200" b="1" dirty="0" smtClean="0"/>
              <a:t>Lesson: </a:t>
            </a:r>
            <a:r>
              <a:rPr lang="en-US" sz="3200" b="1" dirty="0" err="1" smtClean="0"/>
              <a:t>Sagar’s</a:t>
            </a:r>
            <a:r>
              <a:rPr lang="en-US" sz="3200" b="1" dirty="0" smtClean="0"/>
              <a:t> week</a:t>
            </a:r>
          </a:p>
          <a:p>
            <a:r>
              <a:rPr lang="en-US" sz="3200" b="1" dirty="0" smtClean="0"/>
              <a:t>Activity: A</a:t>
            </a:r>
          </a:p>
          <a:p>
            <a:r>
              <a:rPr lang="en-US" sz="3200" b="1" dirty="0" smtClean="0"/>
              <a:t>Page: 32</a:t>
            </a:r>
          </a:p>
          <a:p>
            <a:r>
              <a:rPr lang="en-US" sz="3200" b="1" dirty="0" smtClean="0"/>
              <a:t>Time: 45 minute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57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70293" y="779931"/>
            <a:ext cx="2985247" cy="1035423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Home work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68991" y="1721224"/>
            <a:ext cx="3052482" cy="2783541"/>
            <a:chOff x="668991" y="1721224"/>
            <a:chExt cx="3052482" cy="2783541"/>
          </a:xfrm>
        </p:grpSpPr>
        <p:sp>
          <p:nvSpPr>
            <p:cNvPr id="3" name="Rectangle 2"/>
            <p:cNvSpPr/>
            <p:nvPr/>
          </p:nvSpPr>
          <p:spPr>
            <a:xfrm>
              <a:off x="1035424" y="2864224"/>
              <a:ext cx="2272552" cy="145228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68991" y="1721224"/>
              <a:ext cx="3052482" cy="114300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867335" y="4316506"/>
              <a:ext cx="2655794" cy="18825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12291" y="2023783"/>
            <a:ext cx="589001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Students will write a short</a:t>
            </a:r>
          </a:p>
          <a:p>
            <a:r>
              <a:rPr lang="en-US" sz="3600" b="1" dirty="0" smtClean="0"/>
              <a:t> paragraph about their family.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74409" y="3735100"/>
            <a:ext cx="78039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Thank you</a:t>
            </a:r>
            <a:endParaRPr lang="en-US" sz="13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1116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6200000">
            <a:off x="-1223746" y="3107963"/>
            <a:ext cx="4913599" cy="914400"/>
            <a:chOff x="4696691" y="4322617"/>
            <a:chExt cx="6262254" cy="914400"/>
          </a:xfrm>
        </p:grpSpPr>
        <p:sp>
          <p:nvSpPr>
            <p:cNvPr id="6" name="Up Ribbon 5"/>
            <p:cNvSpPr/>
            <p:nvPr/>
          </p:nvSpPr>
          <p:spPr>
            <a:xfrm>
              <a:off x="4696691" y="4322617"/>
              <a:ext cx="6262254" cy="914400"/>
            </a:xfrm>
            <a:prstGeom prst="ribbon2">
              <a:avLst>
                <a:gd name="adj1" fmla="val 16667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13173" y="4487429"/>
              <a:ext cx="5343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Learning outcomes:</a:t>
              </a:r>
              <a:endParaRPr lang="en-US" sz="32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38626" y="378718"/>
            <a:ext cx="5328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Students will be able to: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5064" y="1525664"/>
            <a:ext cx="858678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1.1.1- recognize sound differences in the context of word.</a:t>
            </a:r>
          </a:p>
          <a:p>
            <a:r>
              <a:rPr lang="en-US" sz="2400" b="1" dirty="0" smtClean="0"/>
              <a:t>3.2.1- understand questions about family and friends of students.</a:t>
            </a:r>
            <a:endParaRPr lang="en-US" sz="24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971361" y="894050"/>
            <a:ext cx="1785937" cy="428625"/>
          </a:xfrm>
          <a:prstGeom prst="wedgeRoundRectCallout">
            <a:avLst>
              <a:gd name="adj1" fmla="val -1928"/>
              <a:gd name="adj2" fmla="val 11194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Listening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855064" y="2506814"/>
            <a:ext cx="1785937" cy="428625"/>
          </a:xfrm>
          <a:prstGeom prst="wedgeRoundRectCallout">
            <a:avLst>
              <a:gd name="adj1" fmla="val -1928"/>
              <a:gd name="adj2" fmla="val 11194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Speaking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5063" y="3149664"/>
            <a:ext cx="858678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1.1.1- repeat after the teacher and say words, phrases and sentences with proper sounds, stress and intonation.</a:t>
            </a:r>
            <a:endParaRPr lang="en-US" sz="24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855064" y="4180426"/>
            <a:ext cx="1785937" cy="428625"/>
          </a:xfrm>
          <a:prstGeom prst="wedgeRoundRectCallout">
            <a:avLst>
              <a:gd name="adj1" fmla="val -1928"/>
              <a:gd name="adj2" fmla="val 11194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Reading: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5063" y="4808816"/>
            <a:ext cx="858678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1.5.1- read words, phrases and sentences in the text with proper pronunciation, stress and intonation.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88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436222" y="420186"/>
            <a:ext cx="5421086" cy="796835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One day one word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290752" y="1295400"/>
            <a:ext cx="1841862" cy="627017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often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84816" y="1915886"/>
            <a:ext cx="4428309" cy="5747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Every now and then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36172" y="5355769"/>
            <a:ext cx="4406537" cy="766354"/>
          </a:xfrm>
          <a:prstGeom prst="rightArrow">
            <a:avLst>
              <a:gd name="adj1" fmla="val 50000"/>
              <a:gd name="adj2" fmla="val 48296"/>
            </a:avLst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Sentence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10046" y="4519745"/>
            <a:ext cx="4432663" cy="766354"/>
          </a:xfrm>
          <a:prstGeom prst="rightArrow">
            <a:avLst>
              <a:gd name="adj1" fmla="val 50000"/>
              <a:gd name="adj2" fmla="val 48296"/>
            </a:avLst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Similar word is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50323" y="3622765"/>
            <a:ext cx="4392386" cy="766354"/>
          </a:xfrm>
          <a:prstGeom prst="rightArrow">
            <a:avLst>
              <a:gd name="adj1" fmla="val 50000"/>
              <a:gd name="adj2" fmla="val 48296"/>
            </a:avLst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Antonym word is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50323" y="2767144"/>
            <a:ext cx="4392386" cy="766354"/>
          </a:xfrm>
          <a:prstGeom prst="rightArrow">
            <a:avLst>
              <a:gd name="adj1" fmla="val 50000"/>
              <a:gd name="adj2" fmla="val 48296"/>
            </a:avLst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Bengali meaning is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50323" y="1820091"/>
            <a:ext cx="4392386" cy="766354"/>
          </a:xfrm>
          <a:prstGeom prst="rightArrow">
            <a:avLst>
              <a:gd name="adj1" fmla="val 50000"/>
              <a:gd name="adj2" fmla="val 48296"/>
            </a:avLst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English meaning is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75955" y="2847701"/>
            <a:ext cx="4428309" cy="5747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প্রায়ই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75956" y="3738153"/>
            <a:ext cx="4428309" cy="5747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Rarly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75957" y="4615540"/>
            <a:ext cx="4428309" cy="5747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Mostly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75958" y="5451564"/>
            <a:ext cx="4428309" cy="5747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 </a:t>
            </a:r>
            <a:r>
              <a:rPr lang="en-US" sz="3200" b="1" dirty="0" err="1" smtClean="0">
                <a:solidFill>
                  <a:schemeClr val="tx1"/>
                </a:solidFill>
              </a:rPr>
              <a:t>oftens</a:t>
            </a:r>
            <a:r>
              <a:rPr lang="en-US" sz="3200" b="1" dirty="0" smtClean="0">
                <a:solidFill>
                  <a:schemeClr val="tx1"/>
                </a:solidFill>
              </a:rPr>
              <a:t> come to me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 Family Song With Actions   Nursery Rhymes For Children   Pre School Learning   Action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2934" y="992777"/>
            <a:ext cx="9904556" cy="5222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029" y="160887"/>
            <a:ext cx="5024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Let’s  see a video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06240" y="160887"/>
            <a:ext cx="887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What can we  see in this video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838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4" grpId="0"/>
      <p:bldP spid="4" grpId="1"/>
      <p:bldP spid="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13021"/>
          <a:stretch/>
        </p:blipFill>
        <p:spPr>
          <a:xfrm>
            <a:off x="558163" y="1399309"/>
            <a:ext cx="3577337" cy="2313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7" t="27164" r="4546" b="18202"/>
          <a:stretch/>
        </p:blipFill>
        <p:spPr>
          <a:xfrm>
            <a:off x="4477190" y="3325091"/>
            <a:ext cx="3341447" cy="2438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28" y="1399309"/>
            <a:ext cx="3416674" cy="2452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74469" y="237380"/>
            <a:ext cx="6527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Let’s see some picture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1188" y="4190217"/>
            <a:ext cx="3574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can you see</a:t>
            </a:r>
          </a:p>
          <a:p>
            <a:r>
              <a:rPr lang="en-US" sz="3600" b="1" dirty="0" smtClean="0"/>
              <a:t> in these picture?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69518" y="4305472"/>
            <a:ext cx="3598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These picture are</a:t>
            </a:r>
          </a:p>
          <a:p>
            <a:r>
              <a:rPr lang="en-US" sz="3600" b="1" dirty="0" smtClean="0"/>
              <a:t>Family’s picture.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39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38254" y="3696749"/>
            <a:ext cx="4814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Part of the lesson:</a:t>
            </a:r>
          </a:p>
          <a:p>
            <a:r>
              <a:rPr lang="en-US" sz="4800" b="1" dirty="0" smtClean="0"/>
              <a:t>Activity- A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1272" y="2230582"/>
            <a:ext cx="5279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 smtClean="0"/>
              <a:t>Sagar</a:t>
            </a:r>
            <a:r>
              <a:rPr lang="en-US" sz="4800" b="1" u="sng" dirty="0" smtClean="0"/>
              <a:t> and his family</a:t>
            </a:r>
            <a:endParaRPr lang="en-US" sz="48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t="13935" r="26860" b="8159"/>
          <a:stretch/>
        </p:blipFill>
        <p:spPr>
          <a:xfrm>
            <a:off x="709857" y="1842585"/>
            <a:ext cx="3280252" cy="3505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2798617" y="579749"/>
            <a:ext cx="5749637" cy="1015663"/>
            <a:chOff x="2798617" y="579749"/>
            <a:chExt cx="5749637" cy="1015663"/>
          </a:xfrm>
        </p:grpSpPr>
        <p:sp>
          <p:nvSpPr>
            <p:cNvPr id="3" name="Parallelogram 2"/>
            <p:cNvSpPr/>
            <p:nvPr/>
          </p:nvSpPr>
          <p:spPr>
            <a:xfrm>
              <a:off x="2798617" y="623454"/>
              <a:ext cx="5749637" cy="928255"/>
            </a:xfrm>
            <a:prstGeom prst="parallelogram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43026" y="579749"/>
              <a:ext cx="4860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000" b="1" dirty="0" smtClean="0">
                  <a:ln/>
                  <a:solidFill>
                    <a:schemeClr val="accent3"/>
                  </a:solidFill>
                </a:rPr>
                <a:t>Today’s</a:t>
              </a:r>
              <a:r>
                <a:rPr lang="en-US" sz="5400" b="1" dirty="0" smtClean="0">
                  <a:ln/>
                  <a:solidFill>
                    <a:schemeClr val="accent3"/>
                  </a:solidFill>
                </a:rPr>
                <a:t> lesson: </a:t>
              </a:r>
              <a:endParaRPr lang="en-US" sz="5400" b="1" dirty="0">
                <a:ln/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7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376" y="358403"/>
            <a:ext cx="969533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Let’s know the meaning of some new words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5"/>
          <a:stretch/>
        </p:blipFill>
        <p:spPr>
          <a:xfrm>
            <a:off x="2476927" y="1030242"/>
            <a:ext cx="1964039" cy="1448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7638" y="1648964"/>
            <a:ext cx="1893341" cy="523220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House wife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4518800" y="1678215"/>
            <a:ext cx="31445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06" y="2933194"/>
            <a:ext cx="2195426" cy="1248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24" y="1358935"/>
            <a:ext cx="1793482" cy="1120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43" y="4505972"/>
            <a:ext cx="2285070" cy="1447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3" y="3295930"/>
            <a:ext cx="1763193" cy="1260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784041" y="1688173"/>
            <a:ext cx="1509388" cy="461665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wonderful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87" y="3295930"/>
            <a:ext cx="1077539" cy="523220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4041" y="3660440"/>
            <a:ext cx="1534394" cy="523220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Delicious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5728" y="4868357"/>
            <a:ext cx="1097160" cy="523220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World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10241217" y="3760467"/>
            <a:ext cx="31445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0241217" y="1707526"/>
            <a:ext cx="31445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530677" y="5090337"/>
            <a:ext cx="31445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96634" y="3395957"/>
            <a:ext cx="31445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 rot="5400000">
            <a:off x="2783094" y="3297078"/>
            <a:ext cx="7262949" cy="72672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1091" y="1545944"/>
            <a:ext cx="1195059" cy="646331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গৃহিণী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61784" y="3660440"/>
            <a:ext cx="1195059" cy="646331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55674" y="1595838"/>
            <a:ext cx="1396840" cy="646331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3657" y="4928754"/>
            <a:ext cx="1195059" cy="646331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6084" y="3234374"/>
            <a:ext cx="1195059" cy="646331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1449543"/>
            <a:ext cx="3388820" cy="2789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/>
          <a:stretch/>
        </p:blipFill>
        <p:spPr>
          <a:xfrm>
            <a:off x="595097" y="1449543"/>
            <a:ext cx="3090211" cy="2789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14946" y="498764"/>
            <a:ext cx="827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see some picture and know about this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9"/>
          <a:stretch/>
        </p:blipFill>
        <p:spPr>
          <a:xfrm>
            <a:off x="4156173" y="1449544"/>
            <a:ext cx="3145361" cy="2789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97527" y="4543937"/>
            <a:ext cx="10475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I’m </a:t>
            </a:r>
            <a:r>
              <a:rPr lang="en-US" sz="3600" dirty="0" err="1" smtClean="0"/>
              <a:t>Sagar</a:t>
            </a:r>
            <a:r>
              <a:rPr lang="en-US" sz="3600" dirty="0" smtClean="0"/>
              <a:t>. I’m in class 4.I’m nine years old. I have a little</a:t>
            </a:r>
          </a:p>
          <a:p>
            <a:r>
              <a:rPr lang="en-US" sz="3600" dirty="0" err="1" smtClean="0"/>
              <a:t>Sister.Her</a:t>
            </a:r>
            <a:r>
              <a:rPr lang="en-US" sz="3600" dirty="0" smtClean="0"/>
              <a:t> name is </a:t>
            </a:r>
            <a:r>
              <a:rPr lang="en-US" sz="3600" dirty="0" err="1" smtClean="0"/>
              <a:t>keya.She’s</a:t>
            </a:r>
            <a:r>
              <a:rPr lang="en-US" sz="3600" dirty="0" smtClean="0"/>
              <a:t> only three years old.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9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646</Words>
  <Application>Microsoft Office PowerPoint</Application>
  <PresentationFormat>Widescreen</PresentationFormat>
  <Paragraphs>134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61</cp:revision>
  <dcterms:created xsi:type="dcterms:W3CDTF">2021-09-26T21:41:10Z</dcterms:created>
  <dcterms:modified xsi:type="dcterms:W3CDTF">2021-11-01T22:11:44Z</dcterms:modified>
</cp:coreProperties>
</file>