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7" r:id="rId2"/>
    <p:sldId id="259" r:id="rId3"/>
    <p:sldId id="256" r:id="rId4"/>
    <p:sldId id="261" r:id="rId5"/>
    <p:sldId id="260" r:id="rId6"/>
    <p:sldId id="461" r:id="rId7"/>
    <p:sldId id="432" r:id="rId8"/>
    <p:sldId id="472" r:id="rId9"/>
    <p:sldId id="460" r:id="rId10"/>
    <p:sldId id="473" r:id="rId11"/>
    <p:sldId id="474" r:id="rId12"/>
    <p:sldId id="452" r:id="rId13"/>
    <p:sldId id="465" r:id="rId14"/>
    <p:sldId id="475" r:id="rId15"/>
    <p:sldId id="466" r:id="rId16"/>
    <p:sldId id="476" r:id="rId17"/>
    <p:sldId id="462" r:id="rId18"/>
    <p:sldId id="471" r:id="rId19"/>
    <p:sldId id="4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40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1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6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2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8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03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9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1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1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8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8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3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4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9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5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6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49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6" y="1321802"/>
            <a:ext cx="9144000" cy="4214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7F9C8C-0024-D048-B38B-358E3B579EF0}"/>
              </a:ext>
            </a:extLst>
          </p:cNvPr>
          <p:cNvSpPr txBox="1"/>
          <p:nvPr/>
        </p:nvSpPr>
        <p:spPr>
          <a:xfrm rot="10800000" flipV="1">
            <a:off x="1276866" y="295341"/>
            <a:ext cx="9144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  <a:latin typeface="NikoshBAN" pitchFamily="2" charset="0"/>
              </a:rPr>
              <a:t>স্বাগতম 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838103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5E2F9F-D03D-E74D-8D49-B4EDD37CF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42" y="259773"/>
            <a:ext cx="7580166" cy="50534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DB2A22-3378-2C44-A9ED-1E8D987A5E9C}"/>
              </a:ext>
            </a:extLst>
          </p:cNvPr>
          <p:cNvSpPr txBox="1"/>
          <p:nvPr/>
        </p:nvSpPr>
        <p:spPr>
          <a:xfrm rot="10800000" flipV="1">
            <a:off x="2205842" y="5624111"/>
            <a:ext cx="630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NikoshBAN" pitchFamily="2" charset="0"/>
              </a:rPr>
              <a:t>চাকমা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3229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4BACBE-7249-664D-90B9-9BF48F142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4" y="473653"/>
            <a:ext cx="5596246" cy="5736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D989AA-3836-5D43-8AB4-2262D05FFB79}"/>
              </a:ext>
            </a:extLst>
          </p:cNvPr>
          <p:cNvSpPr txBox="1"/>
          <p:nvPr/>
        </p:nvSpPr>
        <p:spPr>
          <a:xfrm rot="10800000" flipV="1">
            <a:off x="-1088571" y="2152402"/>
            <a:ext cx="630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NikoshBAN" pitchFamily="2" charset="0"/>
              </a:rPr>
              <a:t>চাকমাদের বাড়ি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8563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9F0A50-6F91-9C49-8D1F-404B3A97ED9A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99281-1B83-414E-97CC-8857AED09987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CC023-D31A-7D44-A7C3-51F28FDE60FD}"/>
              </a:ext>
            </a:extLst>
          </p:cNvPr>
          <p:cNvSpPr txBox="1"/>
          <p:nvPr/>
        </p:nvSpPr>
        <p:spPr>
          <a:xfrm rot="10800000" flipV="1">
            <a:off x="-364919" y="293544"/>
            <a:ext cx="13087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FF0000"/>
                </a:solidFill>
                <a:latin typeface="NikoshBAN" pitchFamily="2" charset="0"/>
              </a:rPr>
              <a:t>আমাদের দেশের সংস্কৃতি কীভাবে এমন সমৃদ্ধ হল? 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CD69C-001A-7C40-821B-A36547B1D607}"/>
              </a:ext>
            </a:extLst>
          </p:cNvPr>
          <p:cNvSpPr txBox="1"/>
          <p:nvPr/>
        </p:nvSpPr>
        <p:spPr>
          <a:xfrm>
            <a:off x="165760" y="1216994"/>
            <a:ext cx="120262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u="sng" dirty="0">
                <a:latin typeface="NikoshBAN" pitchFamily="2" charset="0"/>
              </a:rPr>
              <a:t>আমরা এই দেশে বিভিন্ন </a:t>
            </a:r>
            <a:r>
              <a:rPr lang="en-GB" sz="3600" b="1" u="sng" dirty="0">
                <a:solidFill>
                  <a:srgbClr val="FF0000"/>
                </a:solidFill>
                <a:latin typeface="NikoshBAN" pitchFamily="2" charset="0"/>
              </a:rPr>
              <a:t>ধর্মের</a:t>
            </a:r>
            <a:r>
              <a:rPr lang="en-GB" sz="3600" b="1" u="sng" dirty="0">
                <a:latin typeface="NikoshBAN" pitchFamily="2" charset="0"/>
              </a:rPr>
              <a:t>,বিভিন্ন </a:t>
            </a:r>
            <a:r>
              <a:rPr lang="en-GB" sz="3600" b="1" u="sng" dirty="0">
                <a:solidFill>
                  <a:srgbClr val="FFFF00"/>
                </a:solidFill>
                <a:latin typeface="NikoshBAN" pitchFamily="2" charset="0"/>
              </a:rPr>
              <a:t>পোশাকের</a:t>
            </a:r>
            <a:r>
              <a:rPr lang="en-GB" sz="3600" b="1" u="sng" dirty="0">
                <a:latin typeface="NikoshBAN" pitchFamily="2" charset="0"/>
              </a:rPr>
              <a:t> বিভিন্ন </a:t>
            </a:r>
            <a:r>
              <a:rPr lang="en-GB" sz="3600" b="1" u="sng" dirty="0">
                <a:solidFill>
                  <a:srgbClr val="00B050"/>
                </a:solidFill>
                <a:latin typeface="NikoshBAN" pitchFamily="2" charset="0"/>
              </a:rPr>
              <a:t>ভাষার</a:t>
            </a:r>
            <a:r>
              <a:rPr lang="en-GB" sz="3600" b="1" u="sng" dirty="0">
                <a:latin typeface="NikoshBAN" pitchFamily="2" charset="0"/>
              </a:rPr>
              <a:t> এবং বিভিন্ন </a:t>
            </a:r>
            <a:r>
              <a:rPr lang="en-GB" sz="3600" b="1" u="sng" dirty="0">
                <a:solidFill>
                  <a:srgbClr val="00B0F0"/>
                </a:solidFill>
                <a:latin typeface="NikoshBAN" pitchFamily="2" charset="0"/>
              </a:rPr>
              <a:t>পেশার</a:t>
            </a:r>
            <a:r>
              <a:rPr lang="en-GB" sz="3600" b="1" u="sng" dirty="0">
                <a:latin typeface="NikoshBAN" pitchFamily="2" charset="0"/>
              </a:rPr>
              <a:t> মানুষ  সাম্প্রদায়িক সম্প্রীতি বজায় রেখে বসবাস করে। এছাড়া আছে ৪৫ টি ক্ষুদ্র নৃ-গোষ্ঠীর বসবাস। এর সব গুলো এক সাথে মিলে মিশে </a:t>
            </a:r>
            <a:r>
              <a:rPr lang="en-GB" sz="3600" b="1" u="sng" dirty="0">
                <a:solidFill>
                  <a:srgbClr val="FFC000"/>
                </a:solidFill>
                <a:latin typeface="NikoshBAN" pitchFamily="2" charset="0"/>
              </a:rPr>
              <a:t>বৈচিত্র‍্যের</a:t>
            </a:r>
            <a:r>
              <a:rPr lang="en-GB" sz="3600" b="1" u="sng" dirty="0">
                <a:latin typeface="NikoshBAN" pitchFamily="2" charset="0"/>
              </a:rPr>
              <a:t> সৃষ্টি করেছে।অর্থাৎ বিভিন্ন ধরনের মানুষের সহাবস্থানকে বৈচিত্র্য বলা।এই বৈচিত্র্য আমাদের ভাষা,খাওয়া দাওয়া,পোশাক এবং ধর্ম অর্থাৎ সংস্কৃতিকে </a:t>
            </a:r>
            <a:r>
              <a:rPr lang="en-GB" sz="3600" b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</a:rPr>
              <a:t>সমৃদ্ধ</a:t>
            </a:r>
            <a:r>
              <a:rPr lang="en-GB" sz="3600" b="1" u="sng" dirty="0">
                <a:latin typeface="NikoshBAN" pitchFamily="2" charset="0"/>
              </a:rPr>
              <a:t> করেছে।আমাদের দেশের সিমানা নির্ধারনের আগে বিভিন্ন সামাজিক দলে এখানে এসে বসতি স্থাপন করে এবং এখনেই স্থায়ী ভাবে বসবাস করে আসছে।এভাবেই আমাদের দেশের </a:t>
            </a:r>
            <a:r>
              <a:rPr lang="en-GB" sz="3600" b="1" u="sng" dirty="0">
                <a:solidFill>
                  <a:srgbClr val="00B0F0"/>
                </a:solidFill>
                <a:latin typeface="NikoshBAN" pitchFamily="2" charset="0"/>
              </a:rPr>
              <a:t>সংস্কৃতি</a:t>
            </a:r>
            <a:r>
              <a:rPr lang="en-GB" sz="3600" b="1" u="sng" dirty="0">
                <a:latin typeface="NikoshBAN" pitchFamily="2" charset="0"/>
              </a:rPr>
              <a:t> এমন </a:t>
            </a:r>
            <a:r>
              <a:rPr lang="en-GB" sz="3600" b="1" u="sng" dirty="0">
                <a:solidFill>
                  <a:srgbClr val="FF0000"/>
                </a:solidFill>
                <a:latin typeface="NikoshBAN" pitchFamily="2" charset="0"/>
              </a:rPr>
              <a:t>সমৃদ্ধ</a:t>
            </a:r>
            <a:r>
              <a:rPr lang="en-GB" sz="3600" b="1" u="sng" dirty="0">
                <a:latin typeface="NikoshBAN" pitchFamily="2" charset="0"/>
              </a:rPr>
              <a:t> হয়েছে।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007085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48B9D6-8A47-B94F-AFF5-66570C8553CA}"/>
              </a:ext>
            </a:extLst>
          </p:cNvPr>
          <p:cNvSpPr txBox="1"/>
          <p:nvPr/>
        </p:nvSpPr>
        <p:spPr>
          <a:xfrm rot="10800000" flipV="1">
            <a:off x="208040" y="120945"/>
            <a:ext cx="1212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NikoshBAN" pitchFamily="2" charset="0"/>
              </a:rPr>
              <a:t>পাঠ্যবই এর ১০-১১ পাতা বের কর।আমি পড়ছি সবাই শুনবে।</a:t>
            </a:r>
            <a:endParaRPr lang="en-US" sz="48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7189C5F-1B4F-0C44-BBC1-9EBA4601A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6" y="1090771"/>
            <a:ext cx="4191213" cy="541866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A36BEA6-5633-CE48-8D8E-E7D2A558F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43" y="1090770"/>
            <a:ext cx="420628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8C228C-A401-8A4A-A86F-51ACF2AA1E20}"/>
              </a:ext>
            </a:extLst>
          </p:cNvPr>
          <p:cNvSpPr txBox="1"/>
          <p:nvPr/>
        </p:nvSpPr>
        <p:spPr>
          <a:xfrm>
            <a:off x="667987" y="327940"/>
            <a:ext cx="103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u="sng" dirty="0">
                <a:solidFill>
                  <a:srgbClr val="FF0000"/>
                </a:solidFill>
                <a:latin typeface="NikoshBAN" pitchFamily="2" charset="0"/>
              </a:rPr>
              <a:t>১।চাকমাদের জীবনধারা সম্পর্কে আমরা কি কি জেনেছি?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14CD3-662F-6148-ACAC-9BE13CCF0C72}"/>
              </a:ext>
            </a:extLst>
          </p:cNvPr>
          <p:cNvSpPr txBox="1"/>
          <p:nvPr/>
        </p:nvSpPr>
        <p:spPr>
          <a:xfrm>
            <a:off x="538596" y="1671221"/>
            <a:ext cx="108609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u="sng" dirty="0">
                <a:latin typeface="NikoshBAN" pitchFamily="2" charset="0"/>
              </a:rPr>
              <a:t>আমরা জানলাম চাকমাদের নিজস্ব </a:t>
            </a:r>
            <a:r>
              <a:rPr lang="en-GB" sz="4000" b="1" u="sng" dirty="0">
                <a:solidFill>
                  <a:srgbClr val="FFFF00"/>
                </a:solidFill>
                <a:latin typeface="NikoshBAN" pitchFamily="2" charset="0"/>
              </a:rPr>
              <a:t>ভাষা ও বর্ন </a:t>
            </a:r>
            <a:r>
              <a:rPr lang="en-GB" sz="4000" b="1" u="sng" dirty="0">
                <a:latin typeface="NikoshBAN" pitchFamily="2" charset="0"/>
              </a:rPr>
              <a:t>আছে এবং নিজের ভাষার </a:t>
            </a:r>
            <a:r>
              <a:rPr lang="en-GB" sz="4000" b="1" u="sng" dirty="0">
                <a:solidFill>
                  <a:srgbClr val="FF0000"/>
                </a:solidFill>
                <a:latin typeface="NikoshBAN" pitchFamily="2" charset="0"/>
              </a:rPr>
              <a:t>গান</a:t>
            </a:r>
            <a:r>
              <a:rPr lang="en-GB" sz="4000" b="1" u="sng" dirty="0">
                <a:latin typeface="NikoshBAN" pitchFamily="2" charset="0"/>
              </a:rPr>
              <a:t> আঁছে।চাকমাদের </a:t>
            </a:r>
            <a:r>
              <a:rPr lang="en-GB" sz="4000" b="1" u="sng" dirty="0">
                <a:solidFill>
                  <a:srgbClr val="00B050"/>
                </a:solidFill>
                <a:latin typeface="NikoshBAN" pitchFamily="2" charset="0"/>
              </a:rPr>
              <a:t>রাজা</a:t>
            </a:r>
            <a:r>
              <a:rPr lang="en-GB" sz="4000" b="1" u="sng" dirty="0">
                <a:latin typeface="NikoshBAN" pitchFamily="2" charset="0"/>
              </a:rPr>
              <a:t> আছে এবং প্রতি গ্রামে একজন গ্রাম প্রধান আছে যাদের “</a:t>
            </a:r>
            <a:r>
              <a:rPr lang="en-GB" sz="4000" b="1" u="sng" dirty="0">
                <a:solidFill>
                  <a:srgbClr val="FF0000"/>
                </a:solidFill>
                <a:latin typeface="NikoshBAN" pitchFamily="2" charset="0"/>
              </a:rPr>
              <a:t>কারবারি</a:t>
            </a:r>
            <a:r>
              <a:rPr lang="en-GB" sz="4000" b="1" u="sng" dirty="0">
                <a:latin typeface="NikoshBAN" pitchFamily="2" charset="0"/>
              </a:rPr>
              <a:t>”বলা হয়।বাঁশ ও কাঠ দিয়ে বাড়ি তৈরি করে আর </a:t>
            </a:r>
            <a:r>
              <a:rPr lang="en-GB" sz="4000" b="1" u="sng" dirty="0">
                <a:solidFill>
                  <a:srgbClr val="FFFF00"/>
                </a:solidFill>
                <a:latin typeface="NikoshBAN" pitchFamily="2" charset="0"/>
              </a:rPr>
              <a:t>জুম</a:t>
            </a:r>
            <a:r>
              <a:rPr lang="en-GB" sz="4000" b="1" u="sng" dirty="0">
                <a:latin typeface="NikoshBAN" pitchFamily="2" charset="0"/>
              </a:rPr>
              <a:t> পদ্ধতিতে চাষ করে অথাৎ পুরাতন ফসল পুড়িয়ে গর্ত করে নতুন বীজ  করে বপন করে।এদের প্রধান খাদ্যে </a:t>
            </a:r>
            <a:r>
              <a:rPr lang="en-GB" sz="4000" b="1" u="sng" dirty="0">
                <a:solidFill>
                  <a:srgbClr val="00B0F0"/>
                </a:solidFill>
                <a:latin typeface="NikoshBAN" pitchFamily="2" charset="0"/>
              </a:rPr>
              <a:t>ভাত</a:t>
            </a:r>
            <a:r>
              <a:rPr lang="en-GB" sz="4000" b="1" u="sng" dirty="0">
                <a:latin typeface="NikoshBAN" pitchFamily="2" charset="0"/>
              </a:rPr>
              <a:t>।</a:t>
            </a:r>
            <a:endParaRPr lang="en-US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5B489-9C01-534E-95E7-7C9BE39970F9}"/>
              </a:ext>
            </a:extLst>
          </p:cNvPr>
          <p:cNvSpPr txBox="1"/>
          <p:nvPr/>
        </p:nvSpPr>
        <p:spPr>
          <a:xfrm>
            <a:off x="538596" y="372184"/>
            <a:ext cx="103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u="sng" dirty="0">
                <a:solidFill>
                  <a:srgbClr val="FF0000"/>
                </a:solidFill>
                <a:latin typeface="NikoshBAN" pitchFamily="2" charset="0"/>
              </a:rPr>
              <a:t>২।চাকমাদের পোশাক কেমন? 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6E8187-10D3-2D46-BE6B-A4BC31F2BBA5}"/>
              </a:ext>
            </a:extLst>
          </p:cNvPr>
          <p:cNvSpPr txBox="1"/>
          <p:nvPr/>
        </p:nvSpPr>
        <p:spPr>
          <a:xfrm>
            <a:off x="667987" y="1565617"/>
            <a:ext cx="11405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u="sng" dirty="0">
                <a:latin typeface="NikoshBAN" pitchFamily="2" charset="0"/>
              </a:rPr>
              <a:t>চামারা  তাঁতে বিভিন্ন নকশার সুন্দর সুন্দর কাপড় বুনন করে।মেয়েরা কোমার থেকে নিচে পর্যন্ত এক ধরনের কাপড় পরেন এটাকে “</a:t>
            </a:r>
            <a:r>
              <a:rPr lang="en-GB" sz="4000" b="1" u="sng" dirty="0">
                <a:solidFill>
                  <a:srgbClr val="00B050"/>
                </a:solidFill>
                <a:latin typeface="NikoshBAN" pitchFamily="2" charset="0"/>
              </a:rPr>
              <a:t>পিনোন</a:t>
            </a:r>
            <a:r>
              <a:rPr lang="en-GB" sz="4000" b="1" u="sng" dirty="0">
                <a:latin typeface="NikoshBAN" pitchFamily="2" charset="0"/>
              </a:rPr>
              <a:t>” বলে।শরীর উপরের অংশে যে ওড়না পরেন তাকে “</a:t>
            </a:r>
            <a:r>
              <a:rPr lang="en-GB" sz="4000" b="1" u="sng" dirty="0">
                <a:solidFill>
                  <a:srgbClr val="FFFF00"/>
                </a:solidFill>
                <a:latin typeface="NikoshBAN" pitchFamily="2" charset="0"/>
              </a:rPr>
              <a:t>হাদি</a:t>
            </a:r>
            <a:r>
              <a:rPr lang="en-GB" sz="4000" b="1" u="sng" dirty="0">
                <a:latin typeface="NikoshBAN" pitchFamily="2" charset="0"/>
              </a:rPr>
              <a:t>” বলে।পুরুষরা সাধারণ </a:t>
            </a:r>
            <a:r>
              <a:rPr lang="en-GB" sz="4000" b="1" u="sng" dirty="0">
                <a:solidFill>
                  <a:srgbClr val="FF0000"/>
                </a:solidFill>
                <a:latin typeface="NikoshBAN" pitchFamily="2" charset="0"/>
              </a:rPr>
              <a:t>লুঙ্গি ও ফতুয়া  </a:t>
            </a:r>
            <a:r>
              <a:rPr lang="en-GB" sz="4000" b="1" u="sng" dirty="0">
                <a:latin typeface="NikoshBAN" pitchFamily="2" charset="0"/>
              </a:rPr>
              <a:t>পরে থাকেন।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A0B7B-693A-1E4D-8BBA-84584E29E979}"/>
              </a:ext>
            </a:extLst>
          </p:cNvPr>
          <p:cNvSpPr txBox="1"/>
          <p:nvPr/>
        </p:nvSpPr>
        <p:spPr>
          <a:xfrm>
            <a:off x="667987" y="570714"/>
            <a:ext cx="103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u="sng" dirty="0">
                <a:solidFill>
                  <a:srgbClr val="FF0000"/>
                </a:solidFill>
                <a:latin typeface="NikoshBAN" pitchFamily="2" charset="0"/>
              </a:rPr>
              <a:t>৩।চাকমাদের উৎসব গুলো কি কি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36F548-74C0-6449-9D19-BECACCE1A7D7}"/>
              </a:ext>
            </a:extLst>
          </p:cNvPr>
          <p:cNvSpPr txBox="1"/>
          <p:nvPr/>
        </p:nvSpPr>
        <p:spPr>
          <a:xfrm>
            <a:off x="667987" y="2095408"/>
            <a:ext cx="11729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u="sng" dirty="0">
                <a:latin typeface="NikoshBAN" pitchFamily="2" charset="0"/>
              </a:rPr>
              <a:t>চামারা  বৌদ্ধদের মূল ধর্মীয় উৎসবগুলো পালন। যেমন বৈশাখ মাসে  </a:t>
            </a:r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বৌদ্ধ পুর্নিমা</a:t>
            </a:r>
            <a:r>
              <a:rPr lang="en-GB" sz="4000" b="1" u="sng" dirty="0">
                <a:latin typeface="NikoshBAN" pitchFamily="2" charset="0"/>
              </a:rPr>
              <a:t>  এবং বাংলা নববর্ষের সময় তিনদিন ধরে পালিত হয় “</a:t>
            </a:r>
            <a:r>
              <a:rPr lang="en-GB" sz="4000" b="1" u="sng" dirty="0">
                <a:solidFill>
                  <a:srgbClr val="FFFF00"/>
                </a:solidFill>
                <a:latin typeface="NikoshBAN" pitchFamily="2" charset="0"/>
              </a:rPr>
              <a:t>বিজু</a:t>
            </a:r>
            <a:r>
              <a:rPr lang="en-GB" sz="4000" b="1" u="sng" dirty="0">
                <a:latin typeface="NikoshBAN" pitchFamily="2" charset="0"/>
              </a:rPr>
              <a:t>”।উৎসবের সময় তারা বাড়ি ফুল দিয়ে সাজায় এবং শুভেচ্ছা বিনিময় করে</a:t>
            </a:r>
          </a:p>
        </p:txBody>
      </p:sp>
    </p:spTree>
    <p:extLst>
      <p:ext uri="{BB962C8B-B14F-4D97-AF65-F5344CB8AC3E}">
        <p14:creationId xmlns:p14="http://schemas.microsoft.com/office/powerpoint/2010/main" val="411438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 tmFilter="0,0; .5, 0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F36FAB-C4DC-0F44-A426-15E6F8EB073B}"/>
              </a:ext>
            </a:extLst>
          </p:cNvPr>
          <p:cNvSpPr txBox="1"/>
          <p:nvPr/>
        </p:nvSpPr>
        <p:spPr>
          <a:xfrm rot="10800000" flipV="1">
            <a:off x="371102" y="102440"/>
            <a:ext cx="1130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ক</a:t>
            </a:r>
            <a:r>
              <a:rPr lang="en-GB" sz="4800" b="1" dirty="0">
                <a:latin typeface="NikoshBAN" pitchFamily="2" charset="0"/>
              </a:rPr>
              <a:t> এসো বলি.........</a:t>
            </a:r>
          </a:p>
          <a:p>
            <a:pPr algn="ctr"/>
            <a:r>
              <a:rPr lang="en-GB" sz="4800" b="1" dirty="0">
                <a:latin typeface="NikoshBAN" pitchFamily="2" charset="0"/>
              </a:rPr>
              <a:t>আমরা এখন কে কোন ক্ষুদ্র নৃ-গোষ্ঠী সম্পর্কে জানি তা মুখে মুখে বলব।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2223A-5E02-4548-A0FA-C2CC6144361C}"/>
              </a:ext>
            </a:extLst>
          </p:cNvPr>
          <p:cNvSpPr txBox="1"/>
          <p:nvPr/>
        </p:nvSpPr>
        <p:spPr>
          <a:xfrm rot="10800000" flipV="1">
            <a:off x="371102" y="2622452"/>
            <a:ext cx="109846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NikoshBAN" pitchFamily="2" charset="0"/>
              </a:rPr>
              <a:t>আমরা এখানে </a:t>
            </a:r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মণিপুরী</a:t>
            </a:r>
            <a:r>
              <a:rPr lang="en-GB" sz="4800" b="1" dirty="0">
                <a:latin typeface="NikoshBAN" pitchFamily="2" charset="0"/>
              </a:rPr>
              <a:t>, </a:t>
            </a:r>
            <a:r>
              <a:rPr lang="en-GB" sz="4800" b="1" dirty="0">
                <a:solidFill>
                  <a:srgbClr val="00B050"/>
                </a:solidFill>
                <a:latin typeface="NikoshBAN" pitchFamily="2" charset="0"/>
              </a:rPr>
              <a:t>মারমা</a:t>
            </a:r>
            <a:r>
              <a:rPr lang="en-GB" sz="4800" b="1" dirty="0">
                <a:latin typeface="NikoshBAN" pitchFamily="2" charset="0"/>
              </a:rPr>
              <a:t> ও </a:t>
            </a:r>
            <a:r>
              <a:rPr lang="en-GB" sz="4800" b="1" dirty="0">
                <a:solidFill>
                  <a:srgbClr val="00B0F0"/>
                </a:solidFill>
                <a:latin typeface="NikoshBAN" pitchFamily="2" charset="0"/>
              </a:rPr>
              <a:t>সাঁওতালদের</a:t>
            </a:r>
            <a:r>
              <a:rPr lang="en-GB" sz="4800" b="1" dirty="0">
                <a:latin typeface="NikoshBAN" pitchFamily="2" charset="0"/>
              </a:rPr>
              <a:t> ছবি দেখতে পাচ্ছি।এদের মধ্যে কোন ক্ষদ্র নৃ-গোষ্ঠীর নাম শুনেছ??  তাঁদের সামাজিক রীতিনীতি কিভাবে আমাদের থেকে আলাদা।</a:t>
            </a:r>
          </a:p>
        </p:txBody>
      </p:sp>
    </p:spTree>
    <p:extLst>
      <p:ext uri="{BB962C8B-B14F-4D97-AF65-F5344CB8AC3E}">
        <p14:creationId xmlns:p14="http://schemas.microsoft.com/office/powerpoint/2010/main" val="258231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FB755E-CD29-4944-99CF-C3869961BFE1}"/>
              </a:ext>
            </a:extLst>
          </p:cNvPr>
          <p:cNvSpPr txBox="1"/>
          <p:nvPr/>
        </p:nvSpPr>
        <p:spPr>
          <a:xfrm>
            <a:off x="1398814" y="1160994"/>
            <a:ext cx="96229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latin typeface="NikoshBAN" pitchFamily="2" charset="0"/>
              </a:rPr>
              <a:t>আমরা </a:t>
            </a:r>
            <a:r>
              <a:rPr lang="en-GB" sz="4000" b="1" u="sng" dirty="0">
                <a:solidFill>
                  <a:srgbClr val="00B0F0"/>
                </a:solidFill>
                <a:latin typeface="NikoshBAN" pitchFamily="2" charset="0"/>
              </a:rPr>
              <a:t> মারমা</a:t>
            </a:r>
            <a:r>
              <a:rPr lang="en-GB" sz="4000" b="1" u="sng" dirty="0">
                <a:latin typeface="NikoshBAN" pitchFamily="2" charset="0"/>
              </a:rPr>
              <a:t>,</a:t>
            </a:r>
            <a:r>
              <a:rPr lang="en-GB" sz="4000" b="1" u="sng" dirty="0">
                <a:solidFill>
                  <a:srgbClr val="FF0000"/>
                </a:solidFill>
                <a:latin typeface="NikoshBAN" pitchFamily="2" charset="0"/>
              </a:rPr>
              <a:t>মণিপুরী</a:t>
            </a:r>
            <a:r>
              <a:rPr lang="en-GB" sz="4000" b="1" u="sng" dirty="0">
                <a:latin typeface="NikoshBAN" pitchFamily="2" charset="0"/>
              </a:rPr>
              <a:t>, </a:t>
            </a:r>
            <a:r>
              <a:rPr lang="en-GB" sz="4000" b="1" u="sng" dirty="0">
                <a:solidFill>
                  <a:srgbClr val="FFFF00"/>
                </a:solidFill>
                <a:latin typeface="NikoshBAN" pitchFamily="2" charset="0"/>
              </a:rPr>
              <a:t>সাঁওতালদের</a:t>
            </a:r>
            <a:r>
              <a:rPr lang="en-GB" sz="4000" b="1" u="sng" dirty="0">
                <a:latin typeface="NikoshBAN" pitchFamily="2" charset="0"/>
              </a:rPr>
              <a:t> সম্পর্কে শুনেছি।তাদের রীতিনীতি আমাদের থেকে আলাদা।</a:t>
            </a:r>
            <a:r>
              <a:rPr lang="en-GB" sz="4000" b="1" u="sng" dirty="0">
                <a:solidFill>
                  <a:srgbClr val="00B050"/>
                </a:solidFill>
                <a:latin typeface="NikoshBAN" pitchFamily="2" charset="0"/>
              </a:rPr>
              <a:t>পোশাক</a:t>
            </a:r>
            <a:r>
              <a:rPr lang="en-GB" sz="4000" b="1" u="sng" dirty="0">
                <a:latin typeface="NikoshBAN" pitchFamily="2" charset="0"/>
              </a:rPr>
              <a:t>,</a:t>
            </a:r>
            <a:r>
              <a:rPr lang="en-GB" sz="4000" b="1" u="sng" dirty="0">
                <a:solidFill>
                  <a:srgbClr val="FF0000"/>
                </a:solidFill>
                <a:latin typeface="NikoshBAN" pitchFamily="2" charset="0"/>
              </a:rPr>
              <a:t>খাওয়া দাওয়া</a:t>
            </a:r>
            <a:r>
              <a:rPr lang="en-GB" sz="4000" b="1" u="sng" dirty="0">
                <a:solidFill>
                  <a:schemeClr val="bg1"/>
                </a:solidFill>
                <a:latin typeface="NikoshBAN" pitchFamily="2" charset="0"/>
              </a:rPr>
              <a:t>,</a:t>
            </a:r>
            <a:r>
              <a:rPr lang="en-GB" sz="4000" b="1" u="sng" dirty="0">
                <a:solidFill>
                  <a:srgbClr val="FFFF00"/>
                </a:solidFill>
                <a:latin typeface="NikoshBAN" pitchFamily="2" charset="0"/>
              </a:rPr>
              <a:t>ভাষা</a:t>
            </a:r>
            <a:r>
              <a:rPr lang="en-GB" sz="4000" b="1" u="sng" dirty="0">
                <a:latin typeface="NikoshBAN" pitchFamily="2" charset="0"/>
              </a:rPr>
              <a:t>,</a:t>
            </a:r>
            <a:r>
              <a:rPr lang="en-GB" sz="4000" b="1" u="sng" dirty="0">
                <a:solidFill>
                  <a:srgbClr val="00B050"/>
                </a:solidFill>
                <a:latin typeface="NikoshBAN" pitchFamily="2" charset="0"/>
              </a:rPr>
              <a:t>ধর্ম</a:t>
            </a:r>
            <a:r>
              <a:rPr lang="en-GB" sz="4000" b="1" u="sng" dirty="0">
                <a:latin typeface="NikoshBAN" pitchFamily="2" charset="0"/>
              </a:rPr>
              <a:t> এবং বিভিন্ন </a:t>
            </a:r>
            <a:r>
              <a:rPr lang="en-GB" sz="4000" b="1" u="sng" dirty="0">
                <a:solidFill>
                  <a:srgbClr val="00B0F0"/>
                </a:solidFill>
                <a:latin typeface="NikoshBAN" pitchFamily="2" charset="0"/>
              </a:rPr>
              <a:t>উৎসব</a:t>
            </a:r>
            <a:r>
              <a:rPr lang="en-GB" sz="4000" b="1" u="sng" dirty="0">
                <a:latin typeface="NikoshBAN" pitchFamily="2" charset="0"/>
              </a:rPr>
              <a:t> এই সব কিছুই আমাদের থেকে ভিন্ন।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6223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765EA5-573C-9E49-B338-17185460DE69}"/>
              </a:ext>
            </a:extLst>
          </p:cNvPr>
          <p:cNvSpPr txBox="1"/>
          <p:nvPr/>
        </p:nvSpPr>
        <p:spPr>
          <a:xfrm>
            <a:off x="940128" y="140418"/>
            <a:ext cx="907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এসো মুখে মুখে উত্তর বলি....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943D0D-3ECE-E14B-8538-6DBFB2749BE3}"/>
              </a:ext>
            </a:extLst>
          </p:cNvPr>
          <p:cNvSpPr txBox="1"/>
          <p:nvPr/>
        </p:nvSpPr>
        <p:spPr>
          <a:xfrm>
            <a:off x="-119745" y="2334353"/>
            <a:ext cx="907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B0F0"/>
                </a:solidFill>
                <a:latin typeface="NikoshBAN" pitchFamily="2" charset="0"/>
              </a:rPr>
              <a:t>১।চাকমাদের প্রধান খাদ্য কি?</a:t>
            </a:r>
            <a:endParaRPr lang="en-US" sz="480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FA028-4623-5A4B-A0B0-256A0BE55485}"/>
              </a:ext>
            </a:extLst>
          </p:cNvPr>
          <p:cNvSpPr txBox="1"/>
          <p:nvPr/>
        </p:nvSpPr>
        <p:spPr>
          <a:xfrm>
            <a:off x="-484265" y="2322354"/>
            <a:ext cx="11376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  <a:latin typeface="NikoshBAN" pitchFamily="2" charset="0"/>
              </a:rPr>
              <a:t>৪।চাকমা গ্রাম প্রধানকে কি বলা হয়?</a:t>
            </a:r>
            <a:endParaRPr lang="en-US" sz="480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39374-D7BF-1B47-B7A3-6307DD388F19}"/>
              </a:ext>
            </a:extLst>
          </p:cNvPr>
          <p:cNvSpPr txBox="1"/>
          <p:nvPr/>
        </p:nvSpPr>
        <p:spPr>
          <a:xfrm>
            <a:off x="655079" y="2322354"/>
            <a:ext cx="11536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  <a:latin typeface="NikoshBAN" pitchFamily="2" charset="0"/>
              </a:rPr>
              <a:t>৩।চাকমা নারী ও পুরুষদের পোশাকের নাম বল।</a:t>
            </a:r>
            <a:endParaRPr lang="en-US" sz="480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025B0-74EA-F442-914A-85322A1A696B}"/>
              </a:ext>
            </a:extLst>
          </p:cNvPr>
          <p:cNvSpPr txBox="1"/>
          <p:nvPr/>
        </p:nvSpPr>
        <p:spPr>
          <a:xfrm>
            <a:off x="408214" y="2493825"/>
            <a:ext cx="907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NikoshBAN" pitchFamily="2" charset="0"/>
              </a:rPr>
              <a:t>২।চাকমারা কোন ধর্মের অনুসারী?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409417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81A6F4-FD53-4941-AD05-F86B8259BD6A}"/>
              </a:ext>
            </a:extLst>
          </p:cNvPr>
          <p:cNvSpPr txBox="1"/>
          <p:nvPr/>
        </p:nvSpPr>
        <p:spPr>
          <a:xfrm rot="10800000" flipV="1">
            <a:off x="2097355" y="413708"/>
            <a:ext cx="7997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বাড়ির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7958C-EB2F-DD46-9E3F-1A3A4166F61C}"/>
              </a:ext>
            </a:extLst>
          </p:cNvPr>
          <p:cNvSpPr txBox="1"/>
          <p:nvPr/>
        </p:nvSpPr>
        <p:spPr>
          <a:xfrm>
            <a:off x="309253" y="1892630"/>
            <a:ext cx="113681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00B050"/>
                </a:solidFill>
                <a:latin typeface="NikoshBAN" pitchFamily="2" charset="0"/>
              </a:rPr>
              <a:t>আমিরা আমাদের শ্রেণির,আশেপাশের ও দেশের বিভিন্ন ক্ষুদ্র নৃ-গোষ্ঠীর সাথে কেমন আচরণ করব তার একটি তালিকা লিখে আনব।</a:t>
            </a:r>
            <a:endParaRPr lang="en-US" sz="48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2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5F6FE80-B632-224C-9F88-A1AEAA5C13E7}"/>
              </a:ext>
            </a:extLst>
          </p:cNvPr>
          <p:cNvSpPr txBox="1"/>
          <p:nvPr/>
        </p:nvSpPr>
        <p:spPr>
          <a:xfrm>
            <a:off x="3661248" y="5665623"/>
            <a:ext cx="461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  <a:latin typeface="NikoshBAN" pitchFamily="2" charset="0"/>
              </a:rPr>
              <a:t>সবাইকে ধন্যবাদ </a:t>
            </a:r>
            <a:endParaRPr lang="en-US" sz="480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FC53C52-3687-394D-A90C-79CAA9E6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30" y="154428"/>
            <a:ext cx="7993940" cy="530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9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9600" b="1" dirty="0">
                <a:solidFill>
                  <a:srgbClr val="00B050"/>
                </a:solidFill>
                <a:latin typeface="NikoshBAN" pitchFamily="2" charset="0"/>
              </a:rPr>
              <a:t>পরিচিতি 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53331"/>
            <a:ext cx="6803573" cy="4351338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en-GB" sz="21600" b="1" dirty="0">
                <a:solidFill>
                  <a:srgbClr val="FF0000"/>
                </a:solidFill>
                <a:latin typeface="NikoshBAN" pitchFamily="2" charset="0"/>
              </a:rPr>
              <a:t>মোঃশাখাওয়াৎ হোসেন</a:t>
            </a:r>
          </a:p>
          <a:p>
            <a:pPr marL="0" indent="0">
              <a:buNone/>
            </a:pPr>
            <a:r>
              <a:rPr lang="en-GB" sz="16000" b="1" dirty="0">
                <a:solidFill>
                  <a:srgbClr val="00B0F0"/>
                </a:solidFill>
                <a:latin typeface="NikoshBAN" pitchFamily="2" charset="0"/>
              </a:rPr>
              <a:t>সহকারী শিক্ষক</a:t>
            </a:r>
          </a:p>
          <a:p>
            <a:pPr marL="0" indent="0">
              <a:buNone/>
            </a:pPr>
            <a:r>
              <a:rPr lang="en-GB" sz="16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বড়গাংনী সরকারি প্রাথমিক বিদ্যালয়,আলমডাঙ্গা,চুয়াডাঙ্গা।</a:t>
            </a:r>
            <a:endParaRPr lang="en-US" sz="16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479" y="1727797"/>
            <a:ext cx="4875211" cy="48778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000" b="1" dirty="0">
                <a:solidFill>
                  <a:srgbClr val="00B0F0"/>
                </a:solidFill>
                <a:latin typeface="NikoshBAN" pitchFamily="2" charset="0"/>
              </a:rPr>
              <a:t>শ্রেণিঃ৪র্থ</a:t>
            </a:r>
          </a:p>
          <a:p>
            <a:pPr marL="0" indent="0">
              <a:buNone/>
            </a:pPr>
            <a:r>
              <a:rPr lang="en-GB" sz="11000" b="1" dirty="0">
                <a:solidFill>
                  <a:srgbClr val="00B0F0"/>
                </a:solidFill>
                <a:latin typeface="NikoshBAN" pitchFamily="2" charset="0"/>
              </a:rPr>
              <a:t>বিষয়ঃবাংলাদেশ ও বিশ্ব পরিচয় </a:t>
            </a:r>
          </a:p>
          <a:p>
            <a:pPr marL="0" indent="0">
              <a:buNone/>
            </a:pPr>
            <a:r>
              <a:rPr lang="en-GB" sz="11000" b="1" dirty="0">
                <a:solidFill>
                  <a:srgbClr val="00B0F0"/>
                </a:solidFill>
                <a:latin typeface="NikoshBAN" pitchFamily="2" charset="0"/>
              </a:rPr>
              <a:t>অধ্যায়ঃ৩</a:t>
            </a:r>
          </a:p>
          <a:p>
            <a:pPr marL="0" indent="0">
              <a:buNone/>
            </a:pPr>
            <a:r>
              <a:rPr lang="en-GB" sz="11000" b="1" dirty="0">
                <a:solidFill>
                  <a:srgbClr val="00B0F0"/>
                </a:solidFill>
                <a:latin typeface="NikoshBAN" pitchFamily="2" charset="0"/>
              </a:rPr>
              <a:t>পাঠ শিরোনামঃবাংলাদেশের ক্ষুদ্র নৃ-গোষ্ঠী </a:t>
            </a:r>
          </a:p>
          <a:p>
            <a:pPr marL="0" indent="0">
              <a:buNone/>
            </a:pPr>
            <a:r>
              <a:rPr lang="en-GB" sz="11000" b="1" dirty="0">
                <a:solidFill>
                  <a:srgbClr val="00B0F0"/>
                </a:solidFill>
                <a:latin typeface="NikoshBAN" pitchFamily="2" charset="0"/>
              </a:rPr>
              <a:t>পাঠঃপাঠ ১ –চাকমা</a:t>
            </a:r>
          </a:p>
          <a:p>
            <a:pPr marL="0" indent="0">
              <a:buNone/>
            </a:pPr>
            <a:r>
              <a:rPr lang="en-GB" sz="11000" b="1" dirty="0">
                <a:solidFill>
                  <a:srgbClr val="00B0F0"/>
                </a:solidFill>
                <a:latin typeface="NikoshBAN" pitchFamily="2" charset="0"/>
              </a:rPr>
              <a:t>পৃষ্ঠা ১০ ও ১১</a:t>
            </a:r>
          </a:p>
          <a:p>
            <a:pPr marL="0" indent="0">
              <a:buNone/>
            </a:pPr>
            <a:r>
              <a:rPr lang="en-GB" sz="11000" b="1" dirty="0">
                <a:solidFill>
                  <a:srgbClr val="00B0F0"/>
                </a:solidFill>
                <a:latin typeface="NikoshBAN" pitchFamily="2" charset="0"/>
              </a:rPr>
              <a:t> সময়ঃ</a:t>
            </a:r>
          </a:p>
          <a:p>
            <a:pPr marL="0" indent="0">
              <a:buNone/>
            </a:pPr>
            <a:r>
              <a:rPr lang="en-GB" sz="11000" b="1" dirty="0">
                <a:solidFill>
                  <a:srgbClr val="00B0F0"/>
                </a:solidFill>
                <a:latin typeface="NikoshBAN" pitchFamily="2" charset="0"/>
              </a:rPr>
              <a:t>তারিখঃ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0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C79B2-E6BA-774F-94FF-9329F3DBF8D1}"/>
              </a:ext>
            </a:extLst>
          </p:cNvPr>
          <p:cNvSpPr txBox="1"/>
          <p:nvPr/>
        </p:nvSpPr>
        <p:spPr>
          <a:xfrm>
            <a:off x="4784766" y="86593"/>
            <a:ext cx="36021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শিখনফলঃ</a:t>
            </a:r>
          </a:p>
          <a:p>
            <a:pPr algn="l"/>
            <a:endParaRPr lang="en-GB" sz="4800" b="1" dirty="0">
              <a:solidFill>
                <a:srgbClr val="FF0000"/>
              </a:solidFill>
              <a:latin typeface="NikoshBAN" pitchFamily="2" charset="0"/>
            </a:endParaRPr>
          </a:p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8965FC-D7B2-2B47-881B-2F212F84F11A}"/>
              </a:ext>
            </a:extLst>
          </p:cNvPr>
          <p:cNvSpPr txBox="1"/>
          <p:nvPr/>
        </p:nvSpPr>
        <p:spPr>
          <a:xfrm>
            <a:off x="306779" y="783022"/>
            <a:ext cx="120015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400" b="1" dirty="0">
                <a:solidFill>
                  <a:srgbClr val="00B0F0"/>
                </a:solidFill>
                <a:latin typeface="NikoshBAN" pitchFamily="2" charset="0"/>
              </a:rPr>
              <a:t>২.৩.১ বাংলাদেশের বিভিন্ন ক্ষুদ্র নৃ-গোষ্ঠীর নাম বলিতে পারবে।</a:t>
            </a:r>
          </a:p>
          <a:p>
            <a:pPr algn="l"/>
            <a:r>
              <a:rPr lang="en-GB" sz="4400" b="1" dirty="0">
                <a:solidFill>
                  <a:srgbClr val="00B0F0"/>
                </a:solidFill>
                <a:latin typeface="NikoshBAN" pitchFamily="2" charset="0"/>
              </a:rPr>
              <a:t>২.৩.২ চাকমা, মারমা,সাঁওতাল ও মণিপুরিদের সসংস্কৃতি (পোশাক,খাদ্য ও উৎসব) বর্ননা করতে পারবে। </a:t>
            </a:r>
          </a:p>
          <a:p>
            <a:pPr algn="l"/>
            <a:r>
              <a:rPr lang="en-GB" sz="4400" b="1" dirty="0">
                <a:solidFill>
                  <a:srgbClr val="00B0F0"/>
                </a:solidFill>
                <a:latin typeface="NikoshBAN" pitchFamily="2" charset="0"/>
              </a:rPr>
              <a:t>২.৩.৩ শিশুরা বিভিন্ন ক্ষুদ্র নৃ-গোষ্ঠী জীবনধারা ও সংস্কৃতির প্রতি শ্রদ্ধাশীল হবে।</a:t>
            </a:r>
          </a:p>
          <a:p>
            <a:pPr algn="l"/>
            <a:r>
              <a:rPr lang="en-GB" sz="4400" b="1" dirty="0">
                <a:solidFill>
                  <a:srgbClr val="00B0F0"/>
                </a:solidFill>
                <a:latin typeface="NikoshBAN" pitchFamily="2" charset="0"/>
              </a:rPr>
              <a:t>২.৩.৪ মূল ধারার বাঙালী ও ক্ষুদ্র নৃ-গোষ্ঠীর মধ্যে সসম্প্রীতির গুরুত বলতে পারবে।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25877-F641-6A4E-8D6A-60A525110339}"/>
              </a:ext>
            </a:extLst>
          </p:cNvPr>
          <p:cNvSpPr txBox="1"/>
          <p:nvPr/>
        </p:nvSpPr>
        <p:spPr>
          <a:xfrm>
            <a:off x="3287363" y="2218224"/>
            <a:ext cx="610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800" b="1" dirty="0">
              <a:solidFill>
                <a:srgbClr val="FF000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5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9F0A50-6F91-9C49-8D1F-404B3A97ED9A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CC023-D31A-7D44-A7C3-51F28FDE60FD}"/>
              </a:ext>
            </a:extLst>
          </p:cNvPr>
          <p:cNvSpPr txBox="1"/>
          <p:nvPr/>
        </p:nvSpPr>
        <p:spPr>
          <a:xfrm rot="10800000" flipV="1">
            <a:off x="2449286" y="1220344"/>
            <a:ext cx="630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NikoshBAN" pitchFamily="2" charset="0"/>
              </a:rPr>
              <a:t>এসো একটি  ছবি দেখি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95106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BACD0D2-37A6-CA42-BC6D-885D50C84A4D}"/>
              </a:ext>
            </a:extLst>
          </p:cNvPr>
          <p:cNvSpPr txBox="1"/>
          <p:nvPr/>
        </p:nvSpPr>
        <p:spPr>
          <a:xfrm rot="10800000" flipV="1">
            <a:off x="-473668" y="5878745"/>
            <a:ext cx="6138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বাংলাদেশের মানচিত্র  </a:t>
            </a:r>
            <a:endParaRPr lang="en-US" sz="44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ABAD9D2-5841-1D4D-AAF9-4B78792D0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7" y="321073"/>
            <a:ext cx="3885864" cy="541866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67F9ADB-0786-DD44-BA4B-134C56CB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31" y="421281"/>
            <a:ext cx="3434430" cy="228624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A2CEF58-39F2-B741-978B-B54F6C85D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391" y="2780283"/>
            <a:ext cx="5022443" cy="2820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2C6EF0-54EE-0B49-A706-0B17592FCDBC}"/>
              </a:ext>
            </a:extLst>
          </p:cNvPr>
          <p:cNvSpPr txBox="1"/>
          <p:nvPr/>
        </p:nvSpPr>
        <p:spPr>
          <a:xfrm rot="10800000" flipV="1">
            <a:off x="5457393" y="5600735"/>
            <a:ext cx="6121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খাগড়াছড়ি ও রাঙামাটি জেলার মানচিত্র   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504858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FE7085-F84D-F84F-BCCB-823207538588}"/>
              </a:ext>
            </a:extLst>
          </p:cNvPr>
          <p:cNvSpPr txBox="1"/>
          <p:nvPr/>
        </p:nvSpPr>
        <p:spPr>
          <a:xfrm>
            <a:off x="402027" y="1535897"/>
            <a:ext cx="111269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১।বাংলাদেশের কোন ক্ষুদ্র নৃ-গোষ্ঠী নাম কি তোমরা শুনেছ?  </a:t>
            </a:r>
            <a:endParaRPr lang="en-US" sz="4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45CD-CF05-5D4C-AFD5-47973704BD39}"/>
              </a:ext>
            </a:extLst>
          </p:cNvPr>
          <p:cNvSpPr txBox="1"/>
          <p:nvPr/>
        </p:nvSpPr>
        <p:spPr>
          <a:xfrm>
            <a:off x="402027" y="2982447"/>
            <a:ext cx="10712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  <a:latin typeface="NikoshBAN" pitchFamily="2" charset="0"/>
              </a:rPr>
              <a:t>২।দু একটি ক্ষুদ্র নৃ-গোষ্ঠীর নাম বলতে পারবে?</a:t>
            </a:r>
            <a:endParaRPr lang="en-US" sz="440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9D5D1-562A-9945-ADF1-23DA08AC1A51}"/>
              </a:ext>
            </a:extLst>
          </p:cNvPr>
          <p:cNvSpPr txBox="1"/>
          <p:nvPr/>
        </p:nvSpPr>
        <p:spPr>
          <a:xfrm>
            <a:off x="402026" y="3875554"/>
            <a:ext cx="111269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  <a:latin typeface="NikoshBAN" pitchFamily="2" charset="0"/>
              </a:rPr>
              <a:t>৩।কোন ক্ষুদ্র নৃ-গোষ্ঠীর লোকেদের সাথে কথা বলেছ? </a:t>
            </a:r>
            <a:endParaRPr lang="en-US" sz="440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5502F-F5CC-DB43-828F-472445385E23}"/>
              </a:ext>
            </a:extLst>
          </p:cNvPr>
          <p:cNvSpPr txBox="1"/>
          <p:nvPr/>
        </p:nvSpPr>
        <p:spPr>
          <a:xfrm>
            <a:off x="828796" y="493066"/>
            <a:ext cx="94136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NikoshBAN" pitchFamily="2" charset="0"/>
              </a:rPr>
              <a:t>প্রশ্নগুলোর উত্তর মুখ মুখে বলি....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2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9C69F-A97D-BF41-84CC-817585848B25}"/>
              </a:ext>
            </a:extLst>
          </p:cNvPr>
          <p:cNvSpPr txBox="1"/>
          <p:nvPr/>
        </p:nvSpPr>
        <p:spPr>
          <a:xfrm>
            <a:off x="1958686" y="2028702"/>
            <a:ext cx="693543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NikoshBAN" pitchFamily="2" charset="0"/>
              </a:rPr>
              <a:t>আজকের পাঠ</a:t>
            </a:r>
          </a:p>
          <a:p>
            <a:pPr algn="ctr"/>
            <a:r>
              <a:rPr lang="en-GB" sz="8800" b="1" u="sng" dirty="0">
                <a:solidFill>
                  <a:srgbClr val="FFFF00"/>
                </a:solidFill>
                <a:latin typeface="NikoshBAN" pitchFamily="2" charset="0"/>
              </a:rPr>
              <a:t>চাকমা</a:t>
            </a:r>
            <a:endParaRPr lang="en-GB" sz="8800" b="1" u="sng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1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22054D-3969-5A4F-8583-AF9D912423B5}"/>
              </a:ext>
            </a:extLst>
          </p:cNvPr>
          <p:cNvSpPr txBox="1"/>
          <p:nvPr/>
        </p:nvSpPr>
        <p:spPr>
          <a:xfrm rot="10800000" flipV="1">
            <a:off x="2449286" y="1220344"/>
            <a:ext cx="630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NikoshBAN" pitchFamily="2" charset="0"/>
              </a:rPr>
              <a:t>এসো একটি  ছবি দেখি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41759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41C96F-DC97-0446-977C-B8EB151A6D89}"/>
              </a:ext>
            </a:extLst>
          </p:cNvPr>
          <p:cNvSpPr txBox="1"/>
          <p:nvPr/>
        </p:nvSpPr>
        <p:spPr>
          <a:xfrm>
            <a:off x="1366065" y="5934670"/>
            <a:ext cx="8065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NikoshBAN" pitchFamily="2" charset="0"/>
              </a:rPr>
              <a:t>বিভিন্ন ক্ষুদ্র নৃ-গোষ্ঠীর মানুষ </a:t>
            </a:r>
            <a:endParaRPr lang="en-US" sz="54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03E01DC-28A3-5846-B1D3-5713A850D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16" y="201851"/>
            <a:ext cx="8726967" cy="54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5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Celestial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shakhawat041086@gmail.com</dc:creator>
  <cp:lastModifiedBy>MD.SHAKHAWAT HOSSAIN</cp:lastModifiedBy>
  <cp:revision>32</cp:revision>
  <dcterms:created xsi:type="dcterms:W3CDTF">2021-03-23T09:15:04Z</dcterms:created>
  <dcterms:modified xsi:type="dcterms:W3CDTF">2021-11-02T03:56:16Z</dcterms:modified>
</cp:coreProperties>
</file>