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1" r:id="rId3"/>
    <p:sldId id="257" r:id="rId4"/>
    <p:sldId id="260" r:id="rId5"/>
    <p:sldId id="261" r:id="rId6"/>
    <p:sldId id="312" r:id="rId7"/>
    <p:sldId id="291" r:id="rId8"/>
    <p:sldId id="294" r:id="rId9"/>
    <p:sldId id="267" r:id="rId10"/>
    <p:sldId id="262" r:id="rId11"/>
    <p:sldId id="295" r:id="rId12"/>
    <p:sldId id="266" r:id="rId13"/>
    <p:sldId id="313" r:id="rId14"/>
    <p:sldId id="287" r:id="rId15"/>
    <p:sldId id="272" r:id="rId16"/>
    <p:sldId id="274" r:id="rId17"/>
    <p:sldId id="275" r:id="rId18"/>
    <p:sldId id="310" r:id="rId19"/>
    <p:sldId id="305" r:id="rId20"/>
    <p:sldId id="296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967A-562A-4912-80D7-B78E2A674D9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B5BF-0E18-4E8F-8556-147FD21D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3476-A24E-4A48-918C-46018098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33E2F-EC5F-4D3A-8DC4-EBACC3D7F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361F-3D18-4FA6-B0DA-8E0151F5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ACA-E379-4041-A738-D140CE1E6F22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26EF3-FADC-4B27-904A-6CFCD72B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01D3-A9B7-4AEC-8759-98EBB204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E8C3-2DDA-4084-91A0-CA15B17D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2CCEB-FC72-457D-803A-E12B00D1A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7B9F-3EFE-40AE-AF5D-00647864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B742-712B-45F9-AAC6-3FFC19BC3A9E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CB24-7F38-42BD-862C-097A8EA3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3E8A-F404-4A16-ACB4-384A37F4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E1837-1113-4285-91BD-9073C67C0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4AE99-9F18-4F33-9FCB-E504DD84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56075-10F3-43CE-8890-6498239D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5941-F8BD-478C-9DF4-19700A19C7F5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6A0D-A2D1-4177-A92C-2BF7AF56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206A-4A3C-44A2-A261-63174F57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5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E0F3-ABBC-4B6C-8AC0-AE1E45F4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FB6C-7D9D-48E7-9301-84EF05B2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2A3F-9742-452E-9991-AE2C9B3F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58B-BADD-42B3-A835-7C3418A3B83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4AC1F-E191-4A4D-BE3F-603B9C70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62F0-25F2-4E90-B0B5-1B0C6DED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7249-6946-4792-8994-222C6521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9C215-ADCD-4B32-9BD8-8E6E7AD42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F1C3A-C7F9-4465-B1BB-7424B310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FA09-B6CE-49E2-AEA2-F20325AD9B24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9361-B9C6-46EA-AE76-25AB976F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8249B-CFD1-4868-8B05-68CCEA61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A191-B5B5-4169-8555-E013B0B2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418B-1CC4-4040-89C4-1B09231B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12C91-FB94-420C-90FF-1F34A38F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F0CCD-0611-4557-BA62-82991AF7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A09-A915-420A-87E7-272C10F54151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E5200-7AC0-4AF4-BDF7-E149CE0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CF13C-15DA-48D9-8D72-36AE0D24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86F8-1260-48AA-BF5D-E3356CB7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25E5A-A627-4CF3-842F-B3A0C9E8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D789C-0151-4099-88A4-DB6335AF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99449-C41F-4448-BD0C-B2C034DCF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A05DB-B165-46ED-B502-3A5BE9746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A216B-F36A-4184-95CD-8831C1C9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349-492E-4C7A-B473-AA5571128444}" type="datetime1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F32BC-7B2E-4C4E-9CF1-D849B7E9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95AEE-121C-448F-A0D7-EB0F27CD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9308-EE7D-45E6-8A69-D01BF02E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2B3CA-C195-40F1-ABC0-0724459C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5BCF-7815-45A9-982A-6FE15E557CE5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B3764-5D4F-497A-AEEE-486D55E0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82591-4A7F-4CB0-B5A6-5B13428B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FA396-ECA8-4AB4-96F2-A2CBE159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6FBB-C22C-4306-9C7A-97F2823D6B8E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6F089-A99D-41A1-878D-4ABF94E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0E1E3-7384-4CF4-80F2-2E0524D2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1A35-84AF-4073-97B3-3CDF25E1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86B7-D130-4F70-B5A9-F30E6E6BC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1B1BA-88B7-4A27-91B2-62BB0B4E5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36E2D-7D88-4B97-8B24-36B793FC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233-39C3-42AB-BED3-D075492A053B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7EAEA-E6FA-4401-A7E1-F62ED622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9573-8AB7-4420-B797-6AA1684B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E59D-F884-4A99-A71A-E447168E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1CC41-E328-4757-A0BD-AC0541983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B1614-86A4-4CB6-AB4E-0C210A74C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6265F-24F5-4174-BC48-12DE9764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5E66-C0C2-41E7-B82B-17E21F2F388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CA187-0604-4B18-8BE9-00001717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A4F5-8A6B-419D-BB74-C6482F43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26CBB-ABB2-41DD-B02E-52C5820C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D4371-39F4-435B-867A-A834A0CC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3E33F-F1C0-4EFD-9046-D8A5EEF33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8D9E-3DB9-4552-B8A4-DE9D50560855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C033E-13C4-43BC-BE8A-0B41B8D5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9928-854A-494A-92C2-2DABE3FD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D7E7-DA45-46C2-9490-39090A92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23.jpe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2.jpeg" /><Relationship Id="rId5" Type="http://schemas.openxmlformats.org/officeDocument/2006/relationships/image" Target="../media/image21.jpg" /><Relationship Id="rId4" Type="http://schemas.openxmlformats.org/officeDocument/2006/relationships/image" Target="../media/image20.g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7" Type="http://schemas.openxmlformats.org/officeDocument/2006/relationships/image" Target="../media/image29.jpe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gif" /><Relationship Id="rId5" Type="http://schemas.openxmlformats.org/officeDocument/2006/relationships/image" Target="../media/image27.gif" /><Relationship Id="rId4" Type="http://schemas.openxmlformats.org/officeDocument/2006/relationships/image" Target="../media/image26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7" Type="http://schemas.openxmlformats.org/officeDocument/2006/relationships/image" Target="../media/image38.jp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jpg" /><Relationship Id="rId5" Type="http://schemas.openxmlformats.org/officeDocument/2006/relationships/image" Target="../media/image36.jpeg" /><Relationship Id="rId4" Type="http://schemas.openxmlformats.org/officeDocument/2006/relationships/image" Target="../media/image35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7" Type="http://schemas.openxmlformats.org/officeDocument/2006/relationships/image" Target="../media/image43.jpeg" /><Relationship Id="rId2" Type="http://schemas.openxmlformats.org/officeDocument/2006/relationships/image" Target="../media/image39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jpg" /><Relationship Id="rId5" Type="http://schemas.openxmlformats.org/officeDocument/2006/relationships/image" Target="../media/image42.jpg" /><Relationship Id="rId4" Type="http://schemas.openxmlformats.org/officeDocument/2006/relationships/image" Target="../media/image41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 /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g" /><Relationship Id="rId5" Type="http://schemas.openxmlformats.org/officeDocument/2006/relationships/image" Target="../media/image8.gif" /><Relationship Id="rId4" Type="http://schemas.openxmlformats.org/officeDocument/2006/relationships/image" Target="../media/image7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5.jpg" /><Relationship Id="rId4" Type="http://schemas.openxmlformats.org/officeDocument/2006/relationships/image" Target="../media/image14.jp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rgbClr val="9F9F9F"/>
            </a:gs>
            <a:gs pos="29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16EB6E-6FC5-4165-9107-4549D9DD7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000125"/>
            <a:ext cx="11915774" cy="5756969"/>
          </a:xfrm>
          <a:prstGeom prst="rect">
            <a:avLst/>
          </a:prstGeo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rgbClr val="9F9F9F"/>
              </a:gs>
              <a:gs pos="29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100000" t="100000"/>
            </a:path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23B7B4-8BD1-4D68-8211-A844A82C73A6}"/>
              </a:ext>
            </a:extLst>
          </p:cNvPr>
          <p:cNvSpPr/>
          <p:nvPr/>
        </p:nvSpPr>
        <p:spPr>
          <a:xfrm>
            <a:off x="814388" y="55946"/>
            <a:ext cx="10729912" cy="1015663"/>
          </a:xfrm>
          <a:prstGeom prst="rect">
            <a:avLst/>
          </a:prstGeom>
          <a:noFill/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19C2A-260C-4313-A500-4A4EAA09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9E1D-E83D-4A2A-8665-04D394C265E6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DC42E-9FD6-423A-8443-211F9977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FA28-33EE-4605-8746-BB368576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BD6CCB-C40D-4F2B-816A-935C76596951}"/>
              </a:ext>
            </a:extLst>
          </p:cNvPr>
          <p:cNvSpPr/>
          <p:nvPr/>
        </p:nvSpPr>
        <p:spPr>
          <a:xfrm>
            <a:off x="0" y="108965"/>
            <a:ext cx="12090400" cy="664007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D84214-D048-4D16-A5FB-D60AD4C27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9" t="11672" b="21661"/>
          <a:stretch/>
        </p:blipFill>
        <p:spPr>
          <a:xfrm>
            <a:off x="-27945" y="108965"/>
            <a:ext cx="8067837" cy="67490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63A961-628D-4F65-9369-0064E09C4A0B}"/>
              </a:ext>
            </a:extLst>
          </p:cNvPr>
          <p:cNvGrpSpPr/>
          <p:nvPr/>
        </p:nvGrpSpPr>
        <p:grpSpPr>
          <a:xfrm>
            <a:off x="239497" y="192527"/>
            <a:ext cx="5014912" cy="842963"/>
            <a:chOff x="229972" y="-111525"/>
            <a:chExt cx="5014912" cy="8429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5CA3B5AC-3899-4CD7-A20D-44463069A274}"/>
                </a:ext>
              </a:extLst>
            </p:cNvPr>
            <p:cNvSpPr/>
            <p:nvPr/>
          </p:nvSpPr>
          <p:spPr>
            <a:xfrm>
              <a:off x="229972" y="-111525"/>
              <a:ext cx="5014912" cy="842963"/>
            </a:xfrm>
            <a:prstGeom prst="homePlate">
              <a:avLst/>
            </a:prstGeom>
            <a:grp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EC631F-ED09-4C04-8C3B-C1F2996FF632}"/>
                </a:ext>
              </a:extLst>
            </p:cNvPr>
            <p:cNvSpPr txBox="1"/>
            <p:nvPr/>
          </p:nvSpPr>
          <p:spPr>
            <a:xfrm>
              <a:off x="453570" y="-17294"/>
              <a:ext cx="2490588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সার সংক্ষেপ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B01B6-1A7D-4807-9243-4DABB5AD9534}"/>
              </a:ext>
            </a:extLst>
          </p:cNvPr>
          <p:cNvGrpSpPr/>
          <p:nvPr/>
        </p:nvGrpSpPr>
        <p:grpSpPr>
          <a:xfrm>
            <a:off x="239497" y="1174828"/>
            <a:ext cx="5014912" cy="842963"/>
            <a:chOff x="271463" y="1652085"/>
            <a:chExt cx="5014912" cy="8429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ECAC9D35-988A-4C9B-900F-8D748F66352E}"/>
                </a:ext>
              </a:extLst>
            </p:cNvPr>
            <p:cNvSpPr/>
            <p:nvPr/>
          </p:nvSpPr>
          <p:spPr>
            <a:xfrm>
              <a:off x="271463" y="1652085"/>
              <a:ext cx="5014912" cy="842963"/>
            </a:xfrm>
            <a:prstGeom prst="homePlate">
              <a:avLst/>
            </a:prstGeom>
            <a:grp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9303D3-B423-412A-B8B7-D1E7CF48EC6B}"/>
                </a:ext>
              </a:extLst>
            </p:cNvPr>
            <p:cNvSpPr txBox="1"/>
            <p:nvPr/>
          </p:nvSpPr>
          <p:spPr>
            <a:xfrm>
              <a:off x="990800" y="1714349"/>
              <a:ext cx="2490588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 কি ?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0B676A-FBF0-458D-870B-DA84D8B757A1}"/>
              </a:ext>
            </a:extLst>
          </p:cNvPr>
          <p:cNvGrpSpPr/>
          <p:nvPr/>
        </p:nvGrpSpPr>
        <p:grpSpPr>
          <a:xfrm>
            <a:off x="206068" y="2170685"/>
            <a:ext cx="10524394" cy="842963"/>
            <a:chOff x="1119919" y="2867026"/>
            <a:chExt cx="10524394" cy="8429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2248E1C3-D3D2-4786-A7F2-A6C180F13455}"/>
                </a:ext>
              </a:extLst>
            </p:cNvPr>
            <p:cNvSpPr/>
            <p:nvPr/>
          </p:nvSpPr>
          <p:spPr>
            <a:xfrm>
              <a:off x="1119919" y="2867026"/>
              <a:ext cx="10524394" cy="842963"/>
            </a:xfrm>
            <a:prstGeom prst="homePlate">
              <a:avLst/>
            </a:prstGeom>
            <a:grp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3BFA52-6B71-44F4-BD5F-3D48AA5BF8BE}"/>
                </a:ext>
              </a:extLst>
            </p:cNvPr>
            <p:cNvSpPr txBox="1"/>
            <p:nvPr/>
          </p:nvSpPr>
          <p:spPr>
            <a:xfrm>
              <a:off x="1477106" y="2965341"/>
              <a:ext cx="8624688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 হলো এমন কিছু , যা মানুষ ব্যবহার করে উপকৃত হয় ।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18914E-D3EC-456D-AA66-7B824DA35A40}"/>
              </a:ext>
            </a:extLst>
          </p:cNvPr>
          <p:cNvGrpSpPr/>
          <p:nvPr/>
        </p:nvGrpSpPr>
        <p:grpSpPr>
          <a:xfrm>
            <a:off x="239497" y="3154371"/>
            <a:ext cx="10524394" cy="842963"/>
            <a:chOff x="271463" y="4185234"/>
            <a:chExt cx="10524394" cy="842963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3143F9E1-D9A4-484D-AE0E-AC8CA00A8B29}"/>
                </a:ext>
              </a:extLst>
            </p:cNvPr>
            <p:cNvSpPr/>
            <p:nvPr/>
          </p:nvSpPr>
          <p:spPr>
            <a:xfrm>
              <a:off x="271463" y="4185234"/>
              <a:ext cx="10524394" cy="842963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82250">
                  <a:schemeClr val="bg1"/>
                </a:gs>
                <a:gs pos="64500">
                  <a:schemeClr val="tx2">
                    <a:lumMod val="40000"/>
                    <a:lumOff val="60000"/>
                  </a:schemeClr>
                </a:gs>
                <a:gs pos="2900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B9F0EB-D3A8-4E68-A4F0-A65307ADA8C2}"/>
                </a:ext>
              </a:extLst>
            </p:cNvPr>
            <p:cNvSpPr txBox="1"/>
            <p:nvPr/>
          </p:nvSpPr>
          <p:spPr>
            <a:xfrm>
              <a:off x="590550" y="4309425"/>
              <a:ext cx="9886220" cy="646331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87500">
                  <a:schemeClr val="bg1">
                    <a:lumMod val="95000"/>
                  </a:schemeClr>
                </a:gs>
                <a:gs pos="75000">
                  <a:srgbClr val="DEE0E9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সম্পদকে দুইভাগে ভাগ করা যায় । প্রাকৃতিক সম্পদ, মানবসৃষ্ঠ সম্পদ ।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FB8443-BAF2-4235-B95B-EE014A3AF081}"/>
              </a:ext>
            </a:extLst>
          </p:cNvPr>
          <p:cNvGrpSpPr/>
          <p:nvPr/>
        </p:nvGrpSpPr>
        <p:grpSpPr>
          <a:xfrm>
            <a:off x="157892" y="4232405"/>
            <a:ext cx="11057795" cy="1728332"/>
            <a:chOff x="271463" y="4185234"/>
            <a:chExt cx="10524394" cy="1324520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AE095B00-92E3-4065-9F6C-25FBC2AB77C8}"/>
                </a:ext>
              </a:extLst>
            </p:cNvPr>
            <p:cNvSpPr/>
            <p:nvPr/>
          </p:nvSpPr>
          <p:spPr>
            <a:xfrm>
              <a:off x="271463" y="4185234"/>
              <a:ext cx="10524394" cy="13245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82250">
                  <a:schemeClr val="bg1"/>
                </a:gs>
                <a:gs pos="64500">
                  <a:schemeClr val="tx2">
                    <a:lumMod val="40000"/>
                    <a:lumOff val="60000"/>
                  </a:schemeClr>
                </a:gs>
                <a:gs pos="2900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02EDFF-8457-4271-9962-CA09303F11A0}"/>
                </a:ext>
              </a:extLst>
            </p:cNvPr>
            <p:cNvSpPr txBox="1"/>
            <p:nvPr/>
          </p:nvSpPr>
          <p:spPr>
            <a:xfrm>
              <a:off x="349132" y="4371304"/>
              <a:ext cx="9578731" cy="919881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87500">
                  <a:schemeClr val="bg1">
                    <a:lumMod val="95000"/>
                  </a:schemeClr>
                </a:gs>
                <a:gs pos="75000">
                  <a:srgbClr val="DEE0E9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প্রকৃতিতে পাওয়া যে সকল সম্পদ মানুষ তার চাহিদা পূরণের জন্য ব্যবহার করে থাকে তাই প্রাকৃতিক সম্পদ ।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23" name="Picture 22" descr="123.PNG">
            <a:extLst>
              <a:ext uri="{FF2B5EF4-FFF2-40B4-BE49-F238E27FC236}">
                <a16:creationId xmlns:a16="http://schemas.microsoft.com/office/drawing/2014/main" id="{6079D949-68FE-470E-BF97-F8E702D49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7" t="11594" r="3944" b="10145"/>
          <a:stretch/>
        </p:blipFill>
        <p:spPr>
          <a:xfrm>
            <a:off x="9779680" y="64143"/>
            <a:ext cx="2313699" cy="234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810DE-F52F-467C-A5D9-9E3C1191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517-EAD4-4294-A519-311B951BFAE0}" type="datetime1">
              <a:rPr lang="en-US" smtClean="0"/>
              <a:t>11/2/2021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34F90BC-1BCB-49AE-A484-0E08ADA8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EE0A9B2-883C-47B4-B3D8-2D986726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7500">
              <a:schemeClr val="bg1">
                <a:lumMod val="95000"/>
              </a:schemeClr>
            </a:gs>
            <a:gs pos="75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25739" r="27235" b="12880"/>
          <a:stretch/>
        </p:blipFill>
        <p:spPr>
          <a:xfrm>
            <a:off x="6367025" y="975773"/>
            <a:ext cx="2712325" cy="2009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60" y="989691"/>
            <a:ext cx="2927301" cy="1968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14" y="1011846"/>
            <a:ext cx="2626716" cy="1973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94636" y="299555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795" y="5983295"/>
            <a:ext cx="6423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মানুষ তৈরি করতে পারে না।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4119" y="5383692"/>
            <a:ext cx="10762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আলো, মাটি, পানি, বায়ু, গাছপালা, পশুপাখি ইত্যাদি প্রাকৃতিক সম্পদ 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0" y="975773"/>
            <a:ext cx="2712325" cy="1968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E5D6BB-D986-4648-8E33-8D6A10323AD4}"/>
              </a:ext>
            </a:extLst>
          </p:cNvPr>
          <p:cNvSpPr/>
          <p:nvPr/>
        </p:nvSpPr>
        <p:spPr>
          <a:xfrm>
            <a:off x="126492" y="226695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মনোযোগ দিয়ে কিছু চিত্র দেখি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F:\ATAUR PICTUR\PICTURE\TREE\9.jpg">
            <a:extLst>
              <a:ext uri="{FF2B5EF4-FFF2-40B4-BE49-F238E27FC236}">
                <a16:creationId xmlns:a16="http://schemas.microsoft.com/office/drawing/2014/main" id="{0A64E898-5CBA-4491-9F99-9EDB663E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69" y="3140567"/>
            <a:ext cx="3019691" cy="169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ages(27).jpg">
            <a:extLst>
              <a:ext uri="{FF2B5EF4-FFF2-40B4-BE49-F238E27FC236}">
                <a16:creationId xmlns:a16="http://schemas.microsoft.com/office/drawing/2014/main" id="{BBAACB4C-6B66-43C7-91E6-DF4E2AFA4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653" y="3232547"/>
            <a:ext cx="2835908" cy="14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87500">
              <a:schemeClr val="bg1">
                <a:lumMod val="95000"/>
              </a:schemeClr>
            </a:gs>
            <a:gs pos="75000">
              <a:srgbClr val="DEE0E9"/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25372A-4489-4294-822D-5843C60E9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3" y="1414644"/>
            <a:ext cx="2784114" cy="221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82841-25FE-446F-AA63-57195C9E5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7" y="4089671"/>
            <a:ext cx="2606384" cy="226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32A39-97E2-4283-91A8-3CF4CC5D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1" y="3903986"/>
            <a:ext cx="1882809" cy="2435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5A81E-0DB3-414F-9603-5ADA69925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7" y="1571939"/>
            <a:ext cx="2982488" cy="1985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2CCE8-CAD0-4953-957E-9F131F2A2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49" y="1553220"/>
            <a:ext cx="2352296" cy="1955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636C7-E8E6-48FA-B33B-63AC86F8F21F}"/>
              </a:ext>
            </a:extLst>
          </p:cNvPr>
          <p:cNvSpPr txBox="1"/>
          <p:nvPr/>
        </p:nvSpPr>
        <p:spPr>
          <a:xfrm>
            <a:off x="1296729" y="3618141"/>
            <a:ext cx="122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CBD5E-DACA-41B0-823A-638AD1935F56}"/>
              </a:ext>
            </a:extLst>
          </p:cNvPr>
          <p:cNvSpPr txBox="1"/>
          <p:nvPr/>
        </p:nvSpPr>
        <p:spPr>
          <a:xfrm>
            <a:off x="3813457" y="3509134"/>
            <a:ext cx="27492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75057-12DD-4B9B-8DDA-0C6BC3546829}"/>
              </a:ext>
            </a:extLst>
          </p:cNvPr>
          <p:cNvSpPr txBox="1"/>
          <p:nvPr/>
        </p:nvSpPr>
        <p:spPr>
          <a:xfrm>
            <a:off x="7208747" y="3415050"/>
            <a:ext cx="110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099A8-79B3-41BB-B4AA-8E113AFCCAA2}"/>
              </a:ext>
            </a:extLst>
          </p:cNvPr>
          <p:cNvSpPr txBox="1"/>
          <p:nvPr/>
        </p:nvSpPr>
        <p:spPr>
          <a:xfrm>
            <a:off x="4239668" y="6339965"/>
            <a:ext cx="110254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875F7-09C7-4CF1-B9BE-0DCE4113D8EF}"/>
              </a:ext>
            </a:extLst>
          </p:cNvPr>
          <p:cNvSpPr txBox="1"/>
          <p:nvPr/>
        </p:nvSpPr>
        <p:spPr>
          <a:xfrm>
            <a:off x="834308" y="6237511"/>
            <a:ext cx="184438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22685B-D5C1-4948-BBC4-266FD47A192A}"/>
              </a:ext>
            </a:extLst>
          </p:cNvPr>
          <p:cNvSpPr/>
          <p:nvPr/>
        </p:nvSpPr>
        <p:spPr>
          <a:xfrm>
            <a:off x="8692318" y="721716"/>
            <a:ext cx="21980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0AB35-71E8-494C-BB98-DE9C63B1CEB2}"/>
              </a:ext>
            </a:extLst>
          </p:cNvPr>
          <p:cNvSpPr/>
          <p:nvPr/>
        </p:nvSpPr>
        <p:spPr>
          <a:xfrm>
            <a:off x="2020299" y="768313"/>
            <a:ext cx="67746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কথায় এগুলোকে আমরা কী বলতে পারি?  </a:t>
            </a:r>
            <a:endParaRPr 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806D22-FECC-4278-83AA-0EC48E925F89}"/>
              </a:ext>
            </a:extLst>
          </p:cNvPr>
          <p:cNvSpPr/>
          <p:nvPr/>
        </p:nvSpPr>
        <p:spPr>
          <a:xfrm>
            <a:off x="381003" y="241751"/>
            <a:ext cx="66720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চলো আরো কিছু প্রাকৃতিক সম্পদের ছবি দেখি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1" descr="C:\Users\Dpe\Desktop\Download\Download\images(11).jpg">
            <a:extLst>
              <a:ext uri="{FF2B5EF4-FFF2-40B4-BE49-F238E27FC236}">
                <a16:creationId xmlns:a16="http://schemas.microsoft.com/office/drawing/2014/main" id="{AEF8F097-F658-405D-B925-B7E3C77E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1" y="4208319"/>
            <a:ext cx="2684952" cy="1972584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0D0B86-ACBC-4487-90B2-C9487972ABB8}"/>
              </a:ext>
            </a:extLst>
          </p:cNvPr>
          <p:cNvSpPr txBox="1"/>
          <p:nvPr/>
        </p:nvSpPr>
        <p:spPr>
          <a:xfrm>
            <a:off x="6598078" y="6237511"/>
            <a:ext cx="122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417854-D976-4DAE-9C74-BF6F40532830}"/>
              </a:ext>
            </a:extLst>
          </p:cNvPr>
          <p:cNvSpPr/>
          <p:nvPr/>
        </p:nvSpPr>
        <p:spPr>
          <a:xfrm>
            <a:off x="8336415" y="4089671"/>
            <a:ext cx="2749261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জীবাশ্ম জ্বালানী এসবও প্রাকৃতিক সম্পদ ।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A24E1-840F-46F3-90ED-4994C1C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F99-19DB-4BC8-8A6C-D7FCE8CC13AB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B0ED1-3118-44E0-88A7-3D3C7D76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47AF6-CC6C-43B2-A6D0-BB5A8147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4">
                <a:lumMod val="20000"/>
                <a:lumOff val="80000"/>
              </a:schemeClr>
            </a:gs>
            <a:gs pos="87500">
              <a:schemeClr val="bg1">
                <a:lumMod val="95000"/>
              </a:schemeClr>
            </a:gs>
            <a:gs pos="75000">
              <a:schemeClr val="accent4">
                <a:lumMod val="75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AC485-C070-47DF-919F-F846755F9CF2}"/>
              </a:ext>
            </a:extLst>
          </p:cNvPr>
          <p:cNvSpPr txBox="1"/>
          <p:nvPr/>
        </p:nvSpPr>
        <p:spPr>
          <a:xfrm>
            <a:off x="805181" y="4795724"/>
            <a:ext cx="10367643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প্রাকৃতিক সম্পদ থেকে আমরা খাদ্য,বস্ত্র,বাসস্থান এবং শক্তি পেয়ে থাকি।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EDF77-B8C0-496E-92E3-C43F539DE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0" y="1408758"/>
            <a:ext cx="2642393" cy="217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14479-30A9-46FE-8210-B8C7F1C9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32" y="1408758"/>
            <a:ext cx="2668368" cy="213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E5DEA1-BB7F-4E14-B0BF-CD791D2AEDF1}"/>
              </a:ext>
            </a:extLst>
          </p:cNvPr>
          <p:cNvSpPr/>
          <p:nvPr/>
        </p:nvSpPr>
        <p:spPr>
          <a:xfrm>
            <a:off x="805181" y="3774376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4000" dirty="0">
                <a:solidFill>
                  <a:srgbClr val="BA12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BA12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0AA82-D19C-4978-9E13-E3C099CC1E34}"/>
              </a:ext>
            </a:extLst>
          </p:cNvPr>
          <p:cNvSpPr/>
          <p:nvPr/>
        </p:nvSpPr>
        <p:spPr>
          <a:xfrm>
            <a:off x="3488443" y="3774376"/>
            <a:ext cx="2019299" cy="63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bn-IN" sz="4000" dirty="0">
                <a:solidFill>
                  <a:srgbClr val="BA12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BA12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3389F-799E-49DC-946E-EDFC876DE086}"/>
              </a:ext>
            </a:extLst>
          </p:cNvPr>
          <p:cNvSpPr/>
          <p:nvPr/>
        </p:nvSpPr>
        <p:spPr>
          <a:xfrm>
            <a:off x="422452" y="259041"/>
            <a:ext cx="6476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থেকে আমরা কি কি পেয়ে থাকি?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D6B67-1A0F-4800-874C-228C32953F17}"/>
              </a:ext>
            </a:extLst>
          </p:cNvPr>
          <p:cNvSpPr/>
          <p:nvPr/>
        </p:nvSpPr>
        <p:spPr>
          <a:xfrm>
            <a:off x="6681516" y="3489606"/>
            <a:ext cx="2514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E146C-B160-480E-AEC5-B9FAB7E99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16" y="1408758"/>
            <a:ext cx="2514600" cy="199141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DA26F61-071C-474F-849A-81BDD30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98F-2BFC-459A-845E-0A75F7FD261A}" type="datetime1">
              <a:rPr lang="en-US" smtClean="0"/>
              <a:t>11/2/2021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D5ACA4-4EF8-41C1-93FD-FD100A06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7A4917-132A-4FE5-8D83-E0FE009B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0358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DAEBA-3BF9-4727-AFEA-A55C635C7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28" y="3422862"/>
            <a:ext cx="2397624" cy="1663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E710A-2A7B-43A8-B49F-AEC9310DF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9141" y="3513964"/>
            <a:ext cx="2541538" cy="15954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566294-2221-4134-A586-5B0FCE67579D}"/>
              </a:ext>
            </a:extLst>
          </p:cNvPr>
          <p:cNvSpPr txBox="1"/>
          <p:nvPr/>
        </p:nvSpPr>
        <p:spPr>
          <a:xfrm>
            <a:off x="4149538" y="128529"/>
            <a:ext cx="293706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6E17C-F9F9-444B-B489-1348CC503F17}"/>
              </a:ext>
            </a:extLst>
          </p:cNvPr>
          <p:cNvSpPr txBox="1"/>
          <p:nvPr/>
        </p:nvSpPr>
        <p:spPr>
          <a:xfrm>
            <a:off x="3264087" y="2954051"/>
            <a:ext cx="155748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94D60-5BD3-469A-AF11-1BD4A36E1756}"/>
              </a:ext>
            </a:extLst>
          </p:cNvPr>
          <p:cNvSpPr txBox="1"/>
          <p:nvPr/>
        </p:nvSpPr>
        <p:spPr>
          <a:xfrm>
            <a:off x="5910546" y="2858230"/>
            <a:ext cx="155765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88196-D182-4A97-9962-636891417CA1}"/>
              </a:ext>
            </a:extLst>
          </p:cNvPr>
          <p:cNvSpPr txBox="1"/>
          <p:nvPr/>
        </p:nvSpPr>
        <p:spPr>
          <a:xfrm>
            <a:off x="1115128" y="5206369"/>
            <a:ext cx="94088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EFC34-B67A-4383-9EAA-D9BF3182587C}"/>
              </a:ext>
            </a:extLst>
          </p:cNvPr>
          <p:cNvSpPr txBox="1"/>
          <p:nvPr/>
        </p:nvSpPr>
        <p:spPr>
          <a:xfrm>
            <a:off x="3997303" y="5157627"/>
            <a:ext cx="129037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D1577-3906-490F-849B-4BF86FAD91EE}"/>
              </a:ext>
            </a:extLst>
          </p:cNvPr>
          <p:cNvSpPr txBox="1"/>
          <p:nvPr/>
        </p:nvSpPr>
        <p:spPr>
          <a:xfrm>
            <a:off x="6207667" y="4649267"/>
            <a:ext cx="5712439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 হলো মানবসৃষ্ট সম্পদ 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DA27A-4469-4734-A3C6-6CF628072E00}"/>
              </a:ext>
            </a:extLst>
          </p:cNvPr>
          <p:cNvSpPr txBox="1"/>
          <p:nvPr/>
        </p:nvSpPr>
        <p:spPr>
          <a:xfrm>
            <a:off x="322392" y="5897435"/>
            <a:ext cx="777525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62A4AC-6025-4F18-8980-928C6E26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97" y="994496"/>
            <a:ext cx="2300114" cy="17228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404E3D-BC9B-4DB6-BFD8-7956FB31705B}"/>
              </a:ext>
            </a:extLst>
          </p:cNvPr>
          <p:cNvSpPr txBox="1"/>
          <p:nvPr/>
        </p:nvSpPr>
        <p:spPr>
          <a:xfrm>
            <a:off x="8694729" y="2954051"/>
            <a:ext cx="129037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5F8CA0-DE80-4931-8AC5-035EAE4678BA}"/>
              </a:ext>
            </a:extLst>
          </p:cNvPr>
          <p:cNvSpPr txBox="1"/>
          <p:nvPr/>
        </p:nvSpPr>
        <p:spPr>
          <a:xfrm>
            <a:off x="741541" y="2777724"/>
            <a:ext cx="81042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C3253-7329-4E24-B5D4-163BDF040B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090" y="960565"/>
            <a:ext cx="3300123" cy="18171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D7A656-5012-408D-BE73-A50A36C77082}"/>
              </a:ext>
            </a:extLst>
          </p:cNvPr>
          <p:cNvSpPr/>
          <p:nvPr/>
        </p:nvSpPr>
        <p:spPr>
          <a:xfrm>
            <a:off x="369897" y="179475"/>
            <a:ext cx="3281668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chemeClr val="accent6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9A45F9-21F4-4595-8AD3-2C28920F4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1" y="994496"/>
            <a:ext cx="1761800" cy="19036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27398E-527B-421A-B29E-76D94D1FB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63" y="1010455"/>
            <a:ext cx="2028400" cy="19036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C863C9-EE20-4A3D-BFA9-A498B46F66B0}"/>
              </a:ext>
            </a:extLst>
          </p:cNvPr>
          <p:cNvSpPr txBox="1"/>
          <p:nvPr/>
        </p:nvSpPr>
        <p:spPr>
          <a:xfrm>
            <a:off x="6261323" y="3401601"/>
            <a:ext cx="425078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কারা তৈরি করেছে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B5E239-1C4A-4B7D-B943-F39DDB6527B0}"/>
              </a:ext>
            </a:extLst>
          </p:cNvPr>
          <p:cNvSpPr/>
          <p:nvPr/>
        </p:nvSpPr>
        <p:spPr>
          <a:xfrm>
            <a:off x="6451395" y="4035093"/>
            <a:ext cx="3281668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chemeClr val="accent6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কি 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7927B6-5750-4CA8-A438-6BB3877FA6E7}"/>
              </a:ext>
            </a:extLst>
          </p:cNvPr>
          <p:cNvSpPr txBox="1"/>
          <p:nvPr/>
        </p:nvSpPr>
        <p:spPr>
          <a:xfrm>
            <a:off x="8500019" y="5791144"/>
            <a:ext cx="246608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 থেকে 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6D8F7-56EC-40F2-AB9A-693AC694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8E8-27D6-4EAB-B99F-1F544C02DFEF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A331C-B2FC-4A9D-9626-F28C8EE2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2486B-FC93-4D60-B9EB-F3B16839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0" grpId="0" animBg="1"/>
      <p:bldP spid="24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0358">
              <a:schemeClr val="bg1">
                <a:lumMod val="75000"/>
              </a:schemeClr>
            </a:gs>
            <a:gs pos="29000">
              <a:schemeClr val="bg1">
                <a:lumMod val="6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8C1E9-6CDB-4CDE-B51C-E5DA0361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0" y="1262914"/>
            <a:ext cx="1817707" cy="2166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F4463-EAC0-4674-A604-3C5C488F6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1" y="3941999"/>
            <a:ext cx="1723682" cy="1344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DE98E-6E74-4DD1-8B73-EB8A77DDF2E8}"/>
              </a:ext>
            </a:extLst>
          </p:cNvPr>
          <p:cNvSpPr txBox="1"/>
          <p:nvPr/>
        </p:nvSpPr>
        <p:spPr>
          <a:xfrm>
            <a:off x="8534075" y="320604"/>
            <a:ext cx="295459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7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গাছ কেটে তৈরি করা হয়েছে</a:t>
            </a:r>
            <a:endParaRPr lang="en-US" sz="37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0449B5-476C-443B-A847-DFBD803FB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61" y="3871141"/>
            <a:ext cx="1684771" cy="148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4B5B2-B40D-465E-BD38-D2CCD5062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34" y="1262914"/>
            <a:ext cx="1430063" cy="23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096B8F-56B6-4027-91EF-B595F0F2A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893" y="1282221"/>
            <a:ext cx="2866061" cy="2146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069E76-74EF-4862-85D3-46EC8B233C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221" y="1694507"/>
            <a:ext cx="2842124" cy="2131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8EB16B5-5C62-4958-85B5-2F081EA12399}"/>
              </a:ext>
            </a:extLst>
          </p:cNvPr>
          <p:cNvSpPr/>
          <p:nvPr/>
        </p:nvSpPr>
        <p:spPr>
          <a:xfrm>
            <a:off x="126492" y="226695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মনোযোগ দিয়ে কিছু চিত্র দেখি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586D2-7686-4160-990C-7A7569896A40}"/>
              </a:ext>
            </a:extLst>
          </p:cNvPr>
          <p:cNvSpPr/>
          <p:nvPr/>
        </p:nvSpPr>
        <p:spPr>
          <a:xfrm>
            <a:off x="4404823" y="315948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 দিয়ে তৈরি করা হয়েছে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77854-42C5-4194-AE33-05ECDC24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2AFD-7A55-4C3A-8776-E1B18DFCFC15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7CC0D-CE8B-47BA-8647-BE66E928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FE8A6-ECE5-4EAB-8FC0-FCEF81F2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0358">
              <a:schemeClr val="bg1">
                <a:lumMod val="75000"/>
              </a:schemeClr>
            </a:gs>
            <a:gs pos="29000">
              <a:schemeClr val="bg1">
                <a:lumMod val="6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523CE-5BB7-40C8-804F-C6778E22A16D}"/>
              </a:ext>
            </a:extLst>
          </p:cNvPr>
          <p:cNvSpPr txBox="1"/>
          <p:nvPr/>
        </p:nvSpPr>
        <p:spPr>
          <a:xfrm>
            <a:off x="793625" y="5591845"/>
            <a:ext cx="285750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জানালার কাচ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D519C-4213-4643-B059-9C130856227F}"/>
              </a:ext>
            </a:extLst>
          </p:cNvPr>
          <p:cNvSpPr txBox="1"/>
          <p:nvPr/>
        </p:nvSpPr>
        <p:spPr>
          <a:xfrm>
            <a:off x="7371662" y="5752904"/>
            <a:ext cx="187928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বালুকণা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93004-D162-4B3B-B27E-82CB8EBF33FA}"/>
              </a:ext>
            </a:extLst>
          </p:cNvPr>
          <p:cNvSpPr txBox="1"/>
          <p:nvPr/>
        </p:nvSpPr>
        <p:spPr>
          <a:xfrm>
            <a:off x="332058" y="286518"/>
            <a:ext cx="11066317" cy="2169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 কেউ তৈরি করেনা,এটি প্রকৃতিতে পাওয়া যায়।আর এই বালি থেকে কাঁচ তৈরি হয়।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বালু </a:t>
            </a:r>
            <a:r>
              <a:rPr lang="en-US" sz="4500" b="1" dirty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এবং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সম্পদ।</a:t>
            </a:r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FE11ED27-A1E7-41A5-BA0D-8B556EE10C93}"/>
              </a:ext>
            </a:extLst>
          </p:cNvPr>
          <p:cNvSpPr/>
          <p:nvPr/>
        </p:nvSpPr>
        <p:spPr>
          <a:xfrm>
            <a:off x="4947957" y="3947315"/>
            <a:ext cx="917258" cy="45434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CBF7E-F4E5-40DE-B871-F1DF1706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0" y="2624816"/>
            <a:ext cx="2798556" cy="2798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266AA-7857-4868-8006-6569191AE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86" y="2710559"/>
            <a:ext cx="3299286" cy="278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94070-20DC-4586-BD65-78D0B746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B7CB-E6DE-4F4A-B23F-68B562E01E33}" type="datetime1">
              <a:rPr lang="en-US" smtClean="0"/>
              <a:t>11/2/2021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14B7408-B43D-491A-9792-1F841F7B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B8840B-3110-451E-8512-BDD2202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0358">
              <a:schemeClr val="bg1">
                <a:lumMod val="75000"/>
              </a:schemeClr>
            </a:gs>
            <a:gs pos="29000">
              <a:schemeClr val="bg1">
                <a:lumMod val="6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E9E252-B097-4704-9518-B4DADB287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8398" r="9090" b="5814"/>
          <a:stretch/>
        </p:blipFill>
        <p:spPr>
          <a:xfrm>
            <a:off x="228053" y="1237360"/>
            <a:ext cx="6432527" cy="486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26869-D07C-4272-BE1A-6873A7A7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569" y="263675"/>
            <a:ext cx="5237378" cy="6496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4CAA0F-52C3-47AD-89D6-BC555D67287C}"/>
              </a:ext>
            </a:extLst>
          </p:cNvPr>
          <p:cNvSpPr txBox="1"/>
          <p:nvPr/>
        </p:nvSpPr>
        <p:spPr>
          <a:xfrm>
            <a:off x="228053" y="263675"/>
            <a:ext cx="4435708" cy="6463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09FC56-4660-418A-BA98-90E266A0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A62-F06E-4DCB-92DB-2FA1A3D12C29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D8C8-5A7F-40DD-99D3-CB10AE29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BA16D-00C4-4A68-942A-ECC7FBBC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6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2028686" y="1376451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>
              <a:buFont typeface="Wingdings" panose="05000000000000000000" pitchFamily="2" charset="2"/>
              <a:buChar char="q"/>
            </a:pPr>
            <a:r>
              <a:rPr lang="bn-I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1533390" y="3125923"/>
            <a:ext cx="888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 তৈরি করতে পারেনা।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1157757" y="2305002"/>
            <a:ext cx="105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সৃষ্ঠ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-----------সম্পদ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2361476" y="4061546"/>
            <a:ext cx="801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কাগজ, প্লাষ্টিক, কাঁচ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সম্পদ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6781545" y="2098417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6604774" y="4678934"/>
            <a:ext cx="149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bn-IN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5028524" y="2899954"/>
            <a:ext cx="189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9B60B-0086-46EF-9C4D-286AE1CE1D3B}"/>
              </a:ext>
            </a:extLst>
          </p:cNvPr>
          <p:cNvSpPr txBox="1"/>
          <p:nvPr/>
        </p:nvSpPr>
        <p:spPr>
          <a:xfrm>
            <a:off x="1386717" y="4894384"/>
            <a:ext cx="902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কাঁচ তৈরি হয় প্রাকৃতিক সম্পদ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 ব্যবহার করে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D046D-1A34-459A-9C53-136CB2AB2417}"/>
              </a:ext>
            </a:extLst>
          </p:cNvPr>
          <p:cNvSpPr txBox="1"/>
          <p:nvPr/>
        </p:nvSpPr>
        <p:spPr>
          <a:xfrm>
            <a:off x="6375594" y="3768564"/>
            <a:ext cx="236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5EE9-ABD7-4531-8690-6F07C964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7B8-8B01-4797-B36A-437C447893D7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89FBF-BF55-4EAE-BE4A-0DF98316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786858-9579-4782-A9CA-3DEAF24F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18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F4125D-F1B2-43D1-9835-661EA05B604E}"/>
              </a:ext>
            </a:extLst>
          </p:cNvPr>
          <p:cNvGrpSpPr/>
          <p:nvPr/>
        </p:nvGrpSpPr>
        <p:grpSpPr>
          <a:xfrm>
            <a:off x="210147" y="247042"/>
            <a:ext cx="11125775" cy="904482"/>
            <a:chOff x="4360982" y="660680"/>
            <a:chExt cx="15489829" cy="1033694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71F6DF-AC5D-4F4C-BF44-1C06D1671352}"/>
                </a:ext>
              </a:extLst>
            </p:cNvPr>
            <p:cNvSpPr txBox="1"/>
            <p:nvPr/>
          </p:nvSpPr>
          <p:spPr>
            <a:xfrm>
              <a:off x="17188053" y="878815"/>
              <a:ext cx="2662758" cy="7386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bn-IN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r>
                <a:rPr lang="en-US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1" name="Rectangle: Beveled 20">
              <a:extLst>
                <a:ext uri="{FF2B5EF4-FFF2-40B4-BE49-F238E27FC236}">
                  <a16:creationId xmlns:a16="http://schemas.microsoft.com/office/drawing/2014/main" id="{5FEECFDC-398D-4B51-BF1D-5CA274E747F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>
                <a:lumMod val="50000"/>
              </a:schemeClr>
            </a:gs>
            <a:gs pos="22000">
              <a:schemeClr val="bg1">
                <a:lumMod val="6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35000">
              <a:schemeClr val="bg2">
                <a:lumMod val="50000"/>
              </a:schemeClr>
            </a:gs>
            <a:gs pos="97875">
              <a:srgbClr val="B5BFCE"/>
            </a:gs>
            <a:gs pos="95750">
              <a:srgbClr val="BCC5D1"/>
            </a:gs>
            <a:gs pos="58000">
              <a:srgbClr val="CAD0D8"/>
            </a:gs>
            <a:gs pos="41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99212E-E4B3-43B4-8FCB-A03F486B0FB8}"/>
              </a:ext>
            </a:extLst>
          </p:cNvPr>
          <p:cNvSpPr/>
          <p:nvPr/>
        </p:nvSpPr>
        <p:spPr>
          <a:xfrm>
            <a:off x="314325" y="271463"/>
            <a:ext cx="11344275" cy="6257925"/>
          </a:xfrm>
          <a:prstGeom prst="rect">
            <a:avLst/>
          </a:prstGeom>
          <a:gradFill>
            <a:gsLst>
              <a:gs pos="10000">
                <a:schemeClr val="bg1">
                  <a:lumMod val="50000"/>
                </a:schemeClr>
              </a:gs>
              <a:gs pos="22000">
                <a:schemeClr val="bg1">
                  <a:lumMod val="6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95000"/>
                </a:schemeClr>
              </a:gs>
              <a:gs pos="35000">
                <a:schemeClr val="bg2">
                  <a:lumMod val="50000"/>
                </a:schemeClr>
              </a:gs>
              <a:gs pos="97875">
                <a:srgbClr val="B5BFCE"/>
              </a:gs>
              <a:gs pos="95750">
                <a:srgbClr val="BCC5D1"/>
              </a:gs>
              <a:gs pos="58000">
                <a:srgbClr val="CAD0D8"/>
              </a:gs>
              <a:gs pos="41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21831" y="522815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930" y="1922930"/>
            <a:ext cx="39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929" y="2744570"/>
            <a:ext cx="75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উদাহরণ বল।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928" y="3566210"/>
            <a:ext cx="90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বিকল্প সম্পদের নাম বল।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928" y="4387850"/>
            <a:ext cx="90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 থেকে আসে?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C49A2-B4B9-45E5-AF2A-60756DA6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761209"/>
            <a:ext cx="11839575" cy="20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4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0BC1B034-0BA6-4277-84FE-549C430C666D}"/>
              </a:ext>
            </a:extLst>
          </p:cNvPr>
          <p:cNvSpPr/>
          <p:nvPr/>
        </p:nvSpPr>
        <p:spPr>
          <a:xfrm>
            <a:off x="-27945" y="0"/>
            <a:ext cx="12192000" cy="6637254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D6771C-FB88-4745-9887-896D38F86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9" t="11672" b="21661"/>
          <a:stretch/>
        </p:blipFill>
        <p:spPr>
          <a:xfrm>
            <a:off x="151991" y="220022"/>
            <a:ext cx="8067837" cy="641792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A7E8CD7-3BCB-4783-9C39-FBA57CC75A5C}"/>
              </a:ext>
            </a:extLst>
          </p:cNvPr>
          <p:cNvSpPr/>
          <p:nvPr/>
        </p:nvSpPr>
        <p:spPr>
          <a:xfrm>
            <a:off x="333829" y="798286"/>
            <a:ext cx="7097485" cy="55444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25400" h="95250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6C76DE-6D91-4830-9AEC-D13103C08E6A}"/>
              </a:ext>
            </a:extLst>
          </p:cNvPr>
          <p:cNvSpPr/>
          <p:nvPr/>
        </p:nvSpPr>
        <p:spPr>
          <a:xfrm>
            <a:off x="2300465" y="1235014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5E6D04-CA3D-4C84-BF06-FF1F41193214}"/>
              </a:ext>
            </a:extLst>
          </p:cNvPr>
          <p:cNvSpPr txBox="1"/>
          <p:nvPr/>
        </p:nvSpPr>
        <p:spPr>
          <a:xfrm>
            <a:off x="806020" y="2441183"/>
            <a:ext cx="5945148" cy="210070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4000">
                <a:schemeClr val="bg1"/>
              </a:gs>
              <a:gs pos="83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1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4051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051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bn-IN" sz="4051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pPr algn="ctr"/>
            <a:r>
              <a:rPr lang="bn-BD" sz="3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endParaRPr lang="en-US" sz="3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bn-IN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,সুনামগঞ্জ।</a:t>
            </a:r>
            <a:endParaRPr lang="en-US" sz="3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5E04F-8382-4F6C-978E-9E5617824563}"/>
              </a:ext>
            </a:extLst>
          </p:cNvPr>
          <p:cNvGrpSpPr/>
          <p:nvPr/>
        </p:nvGrpSpPr>
        <p:grpSpPr>
          <a:xfrm>
            <a:off x="8219828" y="47360"/>
            <a:ext cx="3856018" cy="6590243"/>
            <a:chOff x="8548689" y="604912"/>
            <a:chExt cx="3354918" cy="54195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A3C799-F749-43A8-9D18-BBE88A2E5C36}"/>
                </a:ext>
              </a:extLst>
            </p:cNvPr>
            <p:cNvGrpSpPr/>
            <p:nvPr/>
          </p:nvGrpSpPr>
          <p:grpSpPr>
            <a:xfrm>
              <a:off x="8548689" y="604912"/>
              <a:ext cx="3354918" cy="5419578"/>
              <a:chOff x="745588" y="801858"/>
              <a:chExt cx="2715064" cy="5190979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24ADE1E-3B8C-4A5B-A397-5728E486EA82}"/>
                  </a:ext>
                </a:extLst>
              </p:cNvPr>
              <p:cNvSpPr/>
              <p:nvPr/>
            </p:nvSpPr>
            <p:spPr>
              <a:xfrm>
                <a:off x="745588" y="801858"/>
                <a:ext cx="2715064" cy="519097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softEdge rad="317500"/>
              </a:effectLst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596682-199A-4FC1-8FA9-3A3386BC88D2}"/>
                  </a:ext>
                </a:extLst>
              </p:cNvPr>
              <p:cNvSpPr/>
              <p:nvPr/>
            </p:nvSpPr>
            <p:spPr>
              <a:xfrm>
                <a:off x="942535" y="1065628"/>
                <a:ext cx="2293034" cy="461420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0000" endA="275" endPos="40000" dist="101600" dir="5400000" sy="-100000" algn="bl" rotWithShape="0"/>
                <a:softEdge rad="635000"/>
              </a:effectLst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AE9E8-313B-45A9-8E02-2E115739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050" y="1054123"/>
              <a:ext cx="2720629" cy="45211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  <a:softEdge rad="112500"/>
            </a:effectLst>
            <a:sp3d prstMaterial="metal">
              <a:bevelT w="38100" h="57150" prst="angle"/>
            </a:sp3d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94CEE-802A-403B-BA9D-E9ED284A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BF40-6B92-47FC-9A88-B749E1978A13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D6DA8-5B54-4A59-8BE7-F1C632A5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97DE-5BFD-45DE-AD62-EC686D9A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BECEEA"/>
            </a:gs>
            <a:gs pos="2200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10F25-DB93-4FE4-A187-0D7C08E69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82880"/>
            <a:ext cx="11760591" cy="6485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F4B79-1E25-41FD-B939-E43BCC879971}"/>
              </a:ext>
            </a:extLst>
          </p:cNvPr>
          <p:cNvSpPr txBox="1"/>
          <p:nvPr/>
        </p:nvSpPr>
        <p:spPr>
          <a:xfrm>
            <a:off x="1897782" y="2211046"/>
            <a:ext cx="839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ৃষ্ট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কটা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9D2BB-9BD6-442E-864F-05A3FADA4A5A}"/>
              </a:ext>
            </a:extLst>
          </p:cNvPr>
          <p:cNvSpPr/>
          <p:nvPr/>
        </p:nvSpPr>
        <p:spPr>
          <a:xfrm>
            <a:off x="519611" y="487505"/>
            <a:ext cx="3113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09E381-C637-4ACC-B320-A26D9C28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4655-27E6-4BCB-80E0-03B639DC6ADB}" type="datetime1">
              <a:rPr lang="en-US" smtClean="0"/>
              <a:t>11/2/2021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EEAB00-F7A7-4B73-A6C0-CB0763AA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094DC4-3C86-4D5A-9904-7BB28E7B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5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1AC945-081C-44D3-875F-B9EB3BD6E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16470"/>
            <a:ext cx="11959771" cy="564686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7D2119-7FD0-4FB1-AB37-915A3C297AD1}"/>
              </a:ext>
            </a:extLst>
          </p:cNvPr>
          <p:cNvSpPr/>
          <p:nvPr/>
        </p:nvSpPr>
        <p:spPr>
          <a:xfrm>
            <a:off x="684479" y="247029"/>
            <a:ext cx="10823042" cy="769441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 সকল সোনামনিদের ধন্যবাদ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F30B845-4EF1-4FFC-B4F3-A340650A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85B-5A9F-43D6-A3A3-409044135A94}" type="datetime1">
              <a:rPr lang="en-US" smtClean="0"/>
              <a:t>11/2/2021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D2A4F61-0F95-4812-8A2F-E337742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40C589-724D-42DB-919D-19DB8306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59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0BC1B034-0BA6-4277-84FE-549C430C666D}"/>
              </a:ext>
            </a:extLst>
          </p:cNvPr>
          <p:cNvSpPr/>
          <p:nvPr/>
        </p:nvSpPr>
        <p:spPr>
          <a:xfrm>
            <a:off x="-27945" y="0"/>
            <a:ext cx="12192000" cy="6637254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D6771C-FB88-4745-9887-896D38F86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9" t="11672" b="21661"/>
          <a:stretch/>
        </p:blipFill>
        <p:spPr>
          <a:xfrm>
            <a:off x="151991" y="220022"/>
            <a:ext cx="8067837" cy="641792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A7E8CD7-3BCB-4783-9C39-FBA57CC75A5C}"/>
              </a:ext>
            </a:extLst>
          </p:cNvPr>
          <p:cNvSpPr/>
          <p:nvPr/>
        </p:nvSpPr>
        <p:spPr>
          <a:xfrm>
            <a:off x="333829" y="798286"/>
            <a:ext cx="7097485" cy="55444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25400" h="95250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617DD-3FB2-4889-8B81-9EB1030A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9" t="11672" b="21661"/>
          <a:stretch/>
        </p:blipFill>
        <p:spPr>
          <a:xfrm>
            <a:off x="1238194" y="109662"/>
            <a:ext cx="8067837" cy="6417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79DE23-9F50-4FE2-87DE-70A00D12A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9" t="11672" b="21661"/>
          <a:stretch/>
        </p:blipFill>
        <p:spPr>
          <a:xfrm>
            <a:off x="-27945" y="108965"/>
            <a:ext cx="8067837" cy="64179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6B8638-A97D-4410-8B68-E1A1FCB53FDA}"/>
              </a:ext>
            </a:extLst>
          </p:cNvPr>
          <p:cNvSpPr/>
          <p:nvPr/>
        </p:nvSpPr>
        <p:spPr>
          <a:xfrm>
            <a:off x="696687" y="1730446"/>
            <a:ext cx="642982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>
              <a:spcAft>
                <a:spcPts val="600"/>
              </a:spcAft>
            </a:pP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endParaRPr lang="bn-I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– প্রাকৃতিক সম্পদ</a:t>
            </a:r>
          </a:p>
          <a:p>
            <a:pPr algn="ctr">
              <a:spcAft>
                <a:spcPts val="600"/>
              </a:spcAft>
            </a:pP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চারপাশে থাকালে....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6C76DE-6D91-4830-9AEC-D13103C08E6A}"/>
              </a:ext>
            </a:extLst>
          </p:cNvPr>
          <p:cNvSpPr/>
          <p:nvPr/>
        </p:nvSpPr>
        <p:spPr>
          <a:xfrm>
            <a:off x="1043166" y="555154"/>
            <a:ext cx="2454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5647A-C87D-4231-A16F-CA07BD7EE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C6F9-0DC1-48E3-B060-80DEE96BB80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8A454-B476-496C-AAE1-7C3E9215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27581-AE65-4B46-BC31-26486177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9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1D07DE-7A1A-4FB7-BEA6-ADA29E3A9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133282"/>
            <a:ext cx="11945256" cy="6591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10E6E-6199-454D-AF65-ADFBB3D9B621}"/>
              </a:ext>
            </a:extLst>
          </p:cNvPr>
          <p:cNvSpPr txBox="1"/>
          <p:nvPr/>
        </p:nvSpPr>
        <p:spPr>
          <a:xfrm>
            <a:off x="881350" y="2400864"/>
            <a:ext cx="1084619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১৭.১.১ প্রাকৃতিক ও কৃত্রিম সম্পদের গুরুত্ব ও সীমাব্ধতা বর্ণনা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686B18-FDBC-48A0-A202-A10798651EE6}"/>
              </a:ext>
            </a:extLst>
          </p:cNvPr>
          <p:cNvSpPr/>
          <p:nvPr/>
        </p:nvSpPr>
        <p:spPr>
          <a:xfrm>
            <a:off x="562239" y="631920"/>
            <a:ext cx="212269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GB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B3F79-4405-4659-BC52-E03DE607F40E}"/>
              </a:ext>
            </a:extLst>
          </p:cNvPr>
          <p:cNvSpPr/>
          <p:nvPr/>
        </p:nvSpPr>
        <p:spPr>
          <a:xfrm>
            <a:off x="2920436" y="1404297"/>
            <a:ext cx="4158511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33098-10CF-4C2C-AAD5-8689D7C7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67D1-6DE3-4327-9E4D-0652B67A0B8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4CF7F-93C8-4A47-92FE-D7AC5AC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75F012-D76C-47B1-ACA7-B290BAA9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9000">
              <a:schemeClr val="accent5">
                <a:lumMod val="20000"/>
                <a:lumOff val="8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CD7D4B-3441-4204-926D-19883C60E9EA}"/>
              </a:ext>
            </a:extLst>
          </p:cNvPr>
          <p:cNvSpPr txBox="1"/>
          <p:nvPr/>
        </p:nvSpPr>
        <p:spPr>
          <a:xfrm>
            <a:off x="415204" y="3392713"/>
            <a:ext cx="114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300CB-37F3-48C0-AC66-A17FDB377A21}"/>
              </a:ext>
            </a:extLst>
          </p:cNvPr>
          <p:cNvSpPr txBox="1"/>
          <p:nvPr/>
        </p:nvSpPr>
        <p:spPr>
          <a:xfrm>
            <a:off x="10023980" y="3311818"/>
            <a:ext cx="114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6E7F6-FAFB-4823-9D77-C7368004512C}"/>
              </a:ext>
            </a:extLst>
          </p:cNvPr>
          <p:cNvSpPr txBox="1"/>
          <p:nvPr/>
        </p:nvSpPr>
        <p:spPr>
          <a:xfrm>
            <a:off x="1524804" y="6301571"/>
            <a:ext cx="100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F12CD-6AD9-4EC3-8155-A4E4DD44FFC8}"/>
              </a:ext>
            </a:extLst>
          </p:cNvPr>
          <p:cNvSpPr txBox="1"/>
          <p:nvPr/>
        </p:nvSpPr>
        <p:spPr>
          <a:xfrm>
            <a:off x="5896014" y="3392713"/>
            <a:ext cx="125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0FEB5-BEAD-4390-89DE-F99FCF3F27FA}"/>
              </a:ext>
            </a:extLst>
          </p:cNvPr>
          <p:cNvSpPr txBox="1"/>
          <p:nvPr/>
        </p:nvSpPr>
        <p:spPr>
          <a:xfrm>
            <a:off x="2776974" y="3319662"/>
            <a:ext cx="91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CDAD0-8656-4094-A684-832EB4FC8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4" y="1396440"/>
            <a:ext cx="3182965" cy="1799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F46A32-695B-4FCC-B3BC-B5931519E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9" y="1376178"/>
            <a:ext cx="2704789" cy="177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CF1F1-D64D-4EE1-8813-F1E3994BBA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1" r="7533"/>
          <a:stretch/>
        </p:blipFill>
        <p:spPr>
          <a:xfrm>
            <a:off x="2251730" y="1413775"/>
            <a:ext cx="3015564" cy="1733735"/>
          </a:xfrm>
          <a:prstGeom prst="rect">
            <a:avLst/>
          </a:prstGeom>
        </p:spPr>
      </p:pic>
      <p:pic>
        <p:nvPicPr>
          <p:cNvPr id="12" name="Picture 2" descr="Image result for raining gif picture">
            <a:extLst>
              <a:ext uri="{FF2B5EF4-FFF2-40B4-BE49-F238E27FC236}">
                <a16:creationId xmlns:a16="http://schemas.microsoft.com/office/drawing/2014/main" id="{16F04924-4488-4E88-AABF-A3C5F94F8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95" y="1396440"/>
            <a:ext cx="1901729" cy="17337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76EE7-8F58-4B06-8C29-55C2CBC18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4" y="4035047"/>
            <a:ext cx="3513728" cy="21514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89A148-B533-4F51-92F6-FDB89CCAA0B6}"/>
              </a:ext>
            </a:extLst>
          </p:cNvPr>
          <p:cNvSpPr/>
          <p:nvPr/>
        </p:nvSpPr>
        <p:spPr>
          <a:xfrm>
            <a:off x="306113" y="423195"/>
            <a:ext cx="4453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মনোযোগ দিয়ে কিছু ছবি দেখি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D42F449-8F0D-4E71-A40B-6616CFC8C37E}"/>
              </a:ext>
            </a:extLst>
          </p:cNvPr>
          <p:cNvSpPr txBox="1">
            <a:spLocks/>
          </p:cNvSpPr>
          <p:nvPr/>
        </p:nvSpPr>
        <p:spPr>
          <a:xfrm>
            <a:off x="5490199" y="4082563"/>
            <a:ext cx="5236003" cy="578834"/>
          </a:xfrm>
          <a:prstGeom prst="rect">
            <a:avLst/>
          </a:prstGeom>
          <a:noFill/>
        </p:spPr>
        <p:txBody>
          <a:bodyPr vert="horz" lIns="85725" tIns="42863" rIns="85725" bIns="4286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দ্বারা সৃষ্টি সম্পদেকে কী বলে?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E6E59-F185-4AC7-A9A8-D09664703196}"/>
              </a:ext>
            </a:extLst>
          </p:cNvPr>
          <p:cNvSpPr/>
          <p:nvPr/>
        </p:nvSpPr>
        <p:spPr>
          <a:xfrm>
            <a:off x="4027956" y="4696992"/>
            <a:ext cx="7927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পাওয়া যে সকল সম্পদ মানুষ তার চাহিদা পূরণের জন্য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থকে তাকে প্রাকৃতিক সম্পদ বলে।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62133-69DC-4EB1-B69A-F7176F5A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5320-3A87-4C88-AAD1-C252FA866561}" type="datetime1">
              <a:rPr lang="en-US" smtClean="0"/>
              <a:t>11/2/2021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2C8711-8E8F-4E01-803D-2039E68D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C8E4B2C-5AF9-4F03-8953-AE9C082A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9000">
              <a:schemeClr val="accent6">
                <a:lumMod val="60000"/>
                <a:lumOff val="4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4FF8003-D38B-43B0-A352-63354D90358B}"/>
              </a:ext>
            </a:extLst>
          </p:cNvPr>
          <p:cNvSpPr txBox="1">
            <a:spLocks/>
          </p:cNvSpPr>
          <p:nvPr/>
        </p:nvSpPr>
        <p:spPr>
          <a:xfrm>
            <a:off x="3271837" y="1185862"/>
            <a:ext cx="5648328" cy="1097881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53F551-759B-4088-8057-573246D254F8}"/>
              </a:ext>
            </a:extLst>
          </p:cNvPr>
          <p:cNvSpPr txBox="1">
            <a:spLocks/>
          </p:cNvSpPr>
          <p:nvPr/>
        </p:nvSpPr>
        <p:spPr>
          <a:xfrm>
            <a:off x="609598" y="442259"/>
            <a:ext cx="3617121" cy="879335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003E6F29-2485-4BA4-8347-231E84BD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1101" y="2283743"/>
            <a:ext cx="2970971" cy="264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age result for raining gif picture">
            <a:extLst>
              <a:ext uri="{FF2B5EF4-FFF2-40B4-BE49-F238E27FC236}">
                <a16:creationId xmlns:a16="http://schemas.microsoft.com/office/drawing/2014/main" id="{DF6BD9B4-E1E0-4F73-88B0-85D6961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805" y="2283743"/>
            <a:ext cx="2883900" cy="264479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5502F-1292-4B92-AEC8-8C8D1865F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17" y="2283743"/>
            <a:ext cx="3730171" cy="26447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74057-1386-4643-8BCE-0C51D0F7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5C4-09C1-4A8D-9EE3-4B58F3EFB532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41DCC-75BD-4275-9AE3-A9C5C858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8B5DD-E934-485D-AAC4-DAA777C1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6">
                <a:lumMod val="20000"/>
                <a:lumOff val="80000"/>
              </a:schemeClr>
            </a:gs>
            <a:gs pos="29000">
              <a:schemeClr val="accent6">
                <a:lumMod val="60000"/>
                <a:lumOff val="4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052" y="200602"/>
            <a:ext cx="4453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মনোযোগ দিয়ে কিছু ছবি দেখি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988" y="3153408"/>
            <a:ext cx="170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গাছপালা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9610" y="5347440"/>
            <a:ext cx="2662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সামগ্রী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419" y="4484895"/>
            <a:ext cx="5247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তাকালে আমরা অনেক কিছু দেখতে পাই।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E4CA5-0980-42B6-980C-F8217F46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9" y="848603"/>
            <a:ext cx="3279844" cy="2222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95D62-1151-44B3-BE72-1C3C1B49F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46" y="766533"/>
            <a:ext cx="3758347" cy="231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1AAD6-774B-472C-A73D-8E34012C3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96" y="4375975"/>
            <a:ext cx="3415814" cy="196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84C3D-E691-4876-85CF-572562FA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87" y="766533"/>
            <a:ext cx="4433605" cy="2351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F128CE-7F59-48E1-A093-A4C3A9F74759}"/>
              </a:ext>
            </a:extLst>
          </p:cNvPr>
          <p:cNvSpPr/>
          <p:nvPr/>
        </p:nvSpPr>
        <p:spPr>
          <a:xfrm>
            <a:off x="4575022" y="3305808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EED4C-9F42-4628-8F9C-F5F8D3CD5463}"/>
              </a:ext>
            </a:extLst>
          </p:cNvPr>
          <p:cNvSpPr/>
          <p:nvPr/>
        </p:nvSpPr>
        <p:spPr>
          <a:xfrm>
            <a:off x="9417212" y="3305808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0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accent2">
                <a:lumMod val="75000"/>
              </a:schemeClr>
            </a:gs>
            <a:gs pos="29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23" y="804158"/>
            <a:ext cx="6203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দুইভাগে ভাগ করতে পারি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660" y="4454769"/>
            <a:ext cx="3281668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chemeClr val="accent6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8359" y="4483805"/>
            <a:ext cx="3281668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chemeClr val="accent6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74119" y="2881488"/>
            <a:ext cx="7243762" cy="1417939"/>
            <a:chOff x="2093119" y="1714224"/>
            <a:chExt cx="7243762" cy="1417939"/>
          </a:xfr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chemeClr val="accent6">
                  <a:lumMod val="20000"/>
                  <a:lumOff val="80000"/>
                </a:schemeClr>
              </a:gs>
              <a:gs pos="29000">
                <a:srgbClr val="FFFF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7" name="Down Arrow 6"/>
            <p:cNvSpPr/>
            <p:nvPr/>
          </p:nvSpPr>
          <p:spPr>
            <a:xfrm>
              <a:off x="8001000" y="2500312"/>
              <a:ext cx="500063" cy="631851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781301" y="2500311"/>
              <a:ext cx="500063" cy="631851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32491" y="1714224"/>
              <a:ext cx="500063" cy="539311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93119" y="2152872"/>
              <a:ext cx="7243762" cy="314325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4AE4FE1-5AB4-431C-85B7-B5A60651804D}"/>
              </a:ext>
            </a:extLst>
          </p:cNvPr>
          <p:cNvSpPr/>
          <p:nvPr/>
        </p:nvSpPr>
        <p:spPr>
          <a:xfrm>
            <a:off x="4455166" y="1992978"/>
            <a:ext cx="3281668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82250">
                <a:schemeClr val="bg1"/>
              </a:gs>
              <a:gs pos="64500">
                <a:schemeClr val="accent6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সম্পদ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5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2250">
              <a:schemeClr val="bg1"/>
            </a:gs>
            <a:gs pos="64500">
              <a:schemeClr val="tx2">
                <a:lumMod val="40000"/>
                <a:lumOff val="60000"/>
              </a:schemeClr>
            </a:gs>
            <a:gs pos="29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48088" y="142937"/>
            <a:ext cx="179506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884807" y="1876395"/>
            <a:ext cx="405617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038419" y="4517717"/>
            <a:ext cx="736969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থেকে নিচের ছকটি তৈরি কর-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758765" y="3854724"/>
            <a:ext cx="465350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FB433-0FA1-4D6E-ABD6-CBD9A889C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/>
          <a:stretch/>
        </p:blipFill>
        <p:spPr>
          <a:xfrm>
            <a:off x="714376" y="982902"/>
            <a:ext cx="10501312" cy="33411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568B7-7D42-4483-866C-3A5DB5BB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87" y="5074829"/>
            <a:ext cx="7716008" cy="15164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742E-9DC3-47B4-925F-94C13866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D3B3-50B6-4567-ADFB-4B0BB420BD1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58945-4B12-43A7-94A7-216E8272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60DDD-9C68-4177-87D8-39E3CB12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619</Words>
  <Application>Microsoft Office PowerPoint</Application>
  <PresentationFormat>Widescreen</PresentationFormat>
  <Paragraphs>154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41</cp:revision>
  <dcterms:created xsi:type="dcterms:W3CDTF">2021-10-05T15:49:35Z</dcterms:created>
  <dcterms:modified xsi:type="dcterms:W3CDTF">2021-11-02T09:19:46Z</dcterms:modified>
</cp:coreProperties>
</file>