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88" r:id="rId3"/>
    <p:sldId id="261" r:id="rId4"/>
    <p:sldId id="282" r:id="rId5"/>
    <p:sldId id="260" r:id="rId6"/>
    <p:sldId id="262" r:id="rId7"/>
    <p:sldId id="271" r:id="rId8"/>
    <p:sldId id="272" r:id="rId9"/>
    <p:sldId id="283" r:id="rId10"/>
    <p:sldId id="274" r:id="rId11"/>
    <p:sldId id="275" r:id="rId12"/>
    <p:sldId id="281" r:id="rId13"/>
    <p:sldId id="273" r:id="rId14"/>
    <p:sldId id="276" r:id="rId15"/>
    <p:sldId id="285" r:id="rId16"/>
    <p:sldId id="269" r:id="rId17"/>
    <p:sldId id="280" r:id="rId18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3" autoAdjust="0"/>
    <p:restoredTop sz="94660"/>
  </p:normalViewPr>
  <p:slideViewPr>
    <p:cSldViewPr>
      <p:cViewPr varScale="1">
        <p:scale>
          <a:sx n="57" d="100"/>
          <a:sy n="57" d="100"/>
        </p:scale>
        <p:origin x="-750" y="-90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5B9F9-F30A-4268-8D49-5A199C6BF88D}" type="datetimeFigureOut">
              <a:rPr lang="en-US" smtClean="0"/>
              <a:pPr/>
              <a:t>11/02/21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8C381-49B8-4B21-8B0F-8A2DEB7B4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9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D6FADD-F0BB-4B44-999A-5F398A44CD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D6FADD-F0BB-4B44-999A-5F398A44CDB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6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9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9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6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6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9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6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2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3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4.jpe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WINDOWS\clock.avi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795549" y="8312"/>
            <a:ext cx="11948160" cy="347472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lvl="0" algn="ctr"/>
            <a:r>
              <a:rPr lang="bn-BD" sz="16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549" y="3291841"/>
            <a:ext cx="12469091" cy="4663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819400"/>
            <a:ext cx="14101849" cy="472440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bn-BD" sz="57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সেট প্রকাশের ২ টি পদ্ধতি রয়েছে </a:t>
            </a:r>
            <a:r>
              <a:rPr lang="en-US" sz="57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57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5700" dirty="0">
                <a:latin typeface="NikoshBAN" pitchFamily="2" charset="0"/>
                <a:cs typeface="NikoshBAN" pitchFamily="2" charset="0"/>
              </a:rPr>
            </a:br>
            <a:r>
              <a:rPr lang="bn-BD" sz="57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5700" dirty="0" smtClean="0">
                <a:latin typeface="NikoshBAN" pitchFamily="2" charset="0"/>
                <a:cs typeface="NikoshBAN" pitchFamily="2" charset="0"/>
              </a:rPr>
              <a:t>। টেব্যুলার </a:t>
            </a:r>
            <a:r>
              <a:rPr lang="en-US" sz="57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57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57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5700" dirty="0" smtClean="0">
                <a:latin typeface="NikoshBAN" pitchFamily="2" charset="0"/>
                <a:cs typeface="NikoshBAN" pitchFamily="2" charset="0"/>
              </a:rPr>
              <a:t>পদ্ধতি  </a:t>
            </a:r>
            <a:r>
              <a:rPr lang="bn-BD" sz="5700" dirty="0">
                <a:latin typeface="NikoshBAN" pitchFamily="2" charset="0"/>
                <a:cs typeface="NikoshBAN" pitchFamily="2" charset="0"/>
              </a:rPr>
              <a:t>- ক = { ১,২,৩}</a:t>
            </a:r>
            <a:br>
              <a:rPr lang="bn-BD" sz="5700" dirty="0">
                <a:latin typeface="NikoshBAN" pitchFamily="2" charset="0"/>
                <a:cs typeface="NikoshBAN" pitchFamily="2" charset="0"/>
              </a:rPr>
            </a:br>
            <a:r>
              <a:rPr lang="bn-BD" sz="5700" dirty="0">
                <a:latin typeface="NikoshBAN" pitchFamily="2" charset="0"/>
                <a:cs typeface="NikoshBAN" pitchFamily="2" charset="0"/>
              </a:rPr>
              <a:t>২।  সেট গঠন পদ্ধতি - ক= { </a:t>
            </a:r>
            <a:r>
              <a:rPr lang="en-US" sz="5700" dirty="0">
                <a:latin typeface="NikoshBAN" pitchFamily="2" charset="0"/>
                <a:cs typeface="NikoshBAN" pitchFamily="2" charset="0"/>
              </a:rPr>
              <a:t>x : x </a:t>
            </a:r>
            <a:r>
              <a:rPr lang="en-US" sz="57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5700" dirty="0" smtClean="0">
                <a:latin typeface="NikoshBAN" pitchFamily="2" charset="0"/>
                <a:cs typeface="NikoshBAN" pitchFamily="2" charset="0"/>
              </a:rPr>
              <a:t>জোড় </a:t>
            </a:r>
            <a:r>
              <a:rPr lang="bn-BD" sz="5700" dirty="0">
                <a:latin typeface="NikoshBAN" pitchFamily="2" charset="0"/>
                <a:cs typeface="NikoshBAN" pitchFamily="2" charset="0"/>
              </a:rPr>
              <a:t>সংখ্যা}</a:t>
            </a:r>
            <a:r>
              <a:rPr lang="en-US" sz="57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7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endParaRPr lang="en-US" sz="57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533400"/>
            <a:ext cx="13487400" cy="16092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lIns="130622" tIns="65311" rIns="130622" bIns="65311">
            <a:spAutoFit/>
          </a:bodyPr>
          <a:lstStyle/>
          <a:p>
            <a:r>
              <a:rPr lang="bn-BD" sz="9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সেট প্রকাশের পদ্ধতি -</a:t>
            </a:r>
            <a:endParaRPr lang="en-US" sz="9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66800" y="381000"/>
            <a:ext cx="12031980" cy="20708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bn-BD" sz="12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 - </a:t>
            </a:r>
            <a:endParaRPr lang="en-US" sz="51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53600" y="4008864"/>
            <a:ext cx="4511040" cy="131683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bn-BD" sz="77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77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7700" dirty="0">
                <a:latin typeface="NikoshBAN" pitchFamily="2" charset="0"/>
                <a:cs typeface="NikoshBAN" pitchFamily="2" charset="0"/>
              </a:rPr>
              <a:t> মিনিট</a:t>
            </a:r>
            <a:endParaRPr lang="en-US" sz="5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823924"/>
            <a:ext cx="14036040" cy="2501777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bn-BD" sz="7700" dirty="0">
                <a:latin typeface="NikoshBAN" pitchFamily="2" charset="0"/>
                <a:cs typeface="NikoshBAN" pitchFamily="2" charset="0"/>
              </a:rPr>
              <a:t>সেট গঠন পদ্ধতির ২ টি উদাহরণ লিখ। </a:t>
            </a:r>
            <a:endParaRPr lang="en-US" sz="7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7586"/>
            <a:ext cx="13411200" cy="13716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bn-BD" sz="9400" b="1" u="sng" dirty="0">
                <a:solidFill>
                  <a:srgbClr val="C00000"/>
                </a:solidFill>
              </a:rPr>
              <a:t>বিভিন্ন প্রকার সেট -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3886200" cy="5760720"/>
          </a:xfrm>
        </p:spPr>
        <p:txBody>
          <a:bodyPr>
            <a:normAutofit fontScale="85000" lnSpcReduction="10000"/>
          </a:bodyPr>
          <a:lstStyle/>
          <a:p>
            <a:r>
              <a:rPr lang="bn-BD" sz="5100" dirty="0">
                <a:latin typeface="NikoshBAN" pitchFamily="2" charset="0"/>
                <a:cs typeface="NikoshBAN" pitchFamily="2" charset="0"/>
              </a:rPr>
              <a:t>সসীম সেট</a:t>
            </a:r>
          </a:p>
          <a:p>
            <a:r>
              <a:rPr lang="bn-BD" sz="5100" dirty="0">
                <a:latin typeface="NikoshBAN" pitchFamily="2" charset="0"/>
                <a:cs typeface="NikoshBAN" pitchFamily="2" charset="0"/>
              </a:rPr>
              <a:t>অসীম সেট</a:t>
            </a:r>
          </a:p>
          <a:p>
            <a:r>
              <a:rPr lang="bn-BD" sz="5100" dirty="0">
                <a:latin typeface="NikoshBAN" pitchFamily="2" charset="0"/>
                <a:cs typeface="NikoshBAN" pitchFamily="2" charset="0"/>
              </a:rPr>
              <a:t>ফাঁকা সেট</a:t>
            </a:r>
          </a:p>
          <a:p>
            <a:r>
              <a:rPr lang="bn-BD" sz="5100" dirty="0">
                <a:latin typeface="NikoshBAN" pitchFamily="2" charset="0"/>
                <a:cs typeface="NikoshBAN" pitchFamily="2" charset="0"/>
              </a:rPr>
              <a:t>সেটের সমতা</a:t>
            </a:r>
          </a:p>
          <a:p>
            <a:r>
              <a:rPr lang="bn-BD" sz="5100" dirty="0">
                <a:latin typeface="NikoshBAN" pitchFamily="2" charset="0"/>
                <a:cs typeface="NikoshBAN" pitchFamily="2" charset="0"/>
              </a:rPr>
              <a:t>সেটের অন্তর</a:t>
            </a:r>
          </a:p>
          <a:p>
            <a:r>
              <a:rPr lang="bn-BD" sz="5100" dirty="0">
                <a:latin typeface="NikoshBAN" pitchFamily="2" charset="0"/>
                <a:cs typeface="NikoshBAN" pitchFamily="2" charset="0"/>
              </a:rPr>
              <a:t>সার্বিক সেট</a:t>
            </a:r>
          </a:p>
          <a:p>
            <a:r>
              <a:rPr lang="bn-BD" sz="5100" dirty="0">
                <a:latin typeface="NikoshBAN" pitchFamily="2" charset="0"/>
                <a:cs typeface="NikoshBAN" pitchFamily="2" charset="0"/>
              </a:rPr>
              <a:t> পূরক সেট</a:t>
            </a:r>
            <a:endParaRPr lang="en-US" sz="5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38600" y="1584960"/>
            <a:ext cx="10439400" cy="5760720"/>
          </a:xfrm>
          <a:prstGeom prst="rect">
            <a:avLst/>
          </a:prstGeom>
        </p:spPr>
        <p:txBody>
          <a:bodyPr lIns="130622" tIns="65311" rIns="130622" bIns="65311">
            <a:normAutofit fontScale="92500" lnSpcReduction="10000"/>
          </a:bodyPr>
          <a:lstStyle/>
          <a:p>
            <a:pPr marL="522488" indent="-404928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en-US" sz="5100" dirty="0">
                <a:latin typeface="NikoshBAN" pitchFamily="2" charset="0"/>
                <a:cs typeface="NikoshBAN" pitchFamily="2" charset="0"/>
              </a:rPr>
              <a:t>A </a:t>
            </a:r>
            <a:r>
              <a:rPr lang="bn-BD" sz="5100" dirty="0">
                <a:latin typeface="NikoshBAN" pitchFamily="2" charset="0"/>
                <a:cs typeface="NikoshBAN" pitchFamily="2" charset="0"/>
              </a:rPr>
              <a:t>={১,২,৩}</a:t>
            </a:r>
          </a:p>
          <a:p>
            <a:pPr marL="522488" indent="-404928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en-US" sz="5100" dirty="0">
                <a:latin typeface="NikoshBAN" pitchFamily="2" charset="0"/>
                <a:cs typeface="NikoshBAN" pitchFamily="2" charset="0"/>
              </a:rPr>
              <a:t>A </a:t>
            </a:r>
            <a:r>
              <a:rPr lang="bn-BD" sz="5100" dirty="0">
                <a:latin typeface="NikoshBAN" pitchFamily="2" charset="0"/>
                <a:cs typeface="NikoshBAN" pitchFamily="2" charset="0"/>
              </a:rPr>
              <a:t>={১,২,৩,......}</a:t>
            </a:r>
          </a:p>
          <a:p>
            <a:pPr marL="522488" indent="-404928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en-US" sz="5100" dirty="0">
                <a:latin typeface="NikoshBAN" pitchFamily="2" charset="0"/>
                <a:cs typeface="NikoshBAN" pitchFamily="2" charset="0"/>
              </a:rPr>
              <a:t>A </a:t>
            </a:r>
            <a:r>
              <a:rPr lang="bn-BD" sz="5100" dirty="0">
                <a:latin typeface="NikoshBAN" pitchFamily="2" charset="0"/>
                <a:cs typeface="NikoshBAN" pitchFamily="2" charset="0"/>
              </a:rPr>
              <a:t>={ }</a:t>
            </a:r>
          </a:p>
          <a:p>
            <a:pPr marL="522488" indent="-404928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en-US" sz="5100" dirty="0">
                <a:latin typeface="NikoshBAN" pitchFamily="2" charset="0"/>
                <a:cs typeface="NikoshBAN" pitchFamily="2" charset="0"/>
              </a:rPr>
              <a:t>A</a:t>
            </a:r>
            <a:r>
              <a:rPr lang="bn-BD" sz="5100" dirty="0">
                <a:latin typeface="NikoshBAN" pitchFamily="2" charset="0"/>
                <a:cs typeface="NikoshBAN" pitchFamily="2" charset="0"/>
              </a:rPr>
              <a:t>={৭,৮,৯} ও </a:t>
            </a:r>
            <a:r>
              <a:rPr lang="en-US" sz="5100" dirty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5100" dirty="0">
                <a:latin typeface="NikoshBAN" pitchFamily="2" charset="0"/>
                <a:cs typeface="NikoshBAN" pitchFamily="2" charset="0"/>
              </a:rPr>
              <a:t>={৭,৮,৭,৯,৯}</a:t>
            </a:r>
            <a:endParaRPr lang="en-US" sz="5100" dirty="0">
              <a:latin typeface="NikoshBAN" pitchFamily="2" charset="0"/>
              <a:cs typeface="NikoshBAN" pitchFamily="2" charset="0"/>
            </a:endParaRPr>
          </a:p>
          <a:p>
            <a:pPr marL="522488" indent="-404928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en-US" sz="5100" dirty="0">
                <a:latin typeface="NikoshBAN" pitchFamily="2" charset="0"/>
                <a:cs typeface="NikoshBAN" pitchFamily="2" charset="0"/>
              </a:rPr>
              <a:t>A</a:t>
            </a:r>
            <a:r>
              <a:rPr lang="bn-BD" sz="5100" dirty="0">
                <a:latin typeface="NikoshBAN" pitchFamily="2" charset="0"/>
                <a:cs typeface="NikoshBAN" pitchFamily="2" charset="0"/>
              </a:rPr>
              <a:t>={৭,৮,৯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,১0</a:t>
            </a:r>
            <a:r>
              <a:rPr lang="bn-BD" sz="5100" dirty="0">
                <a:latin typeface="NikoshBAN" pitchFamily="2" charset="0"/>
                <a:cs typeface="NikoshBAN" pitchFamily="2" charset="0"/>
              </a:rPr>
              <a:t>},</a:t>
            </a:r>
            <a:r>
              <a:rPr lang="en-US" sz="5100" dirty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5100" dirty="0">
                <a:latin typeface="NikoshBAN" pitchFamily="2" charset="0"/>
                <a:cs typeface="NikoshBAN" pitchFamily="2" charset="0"/>
              </a:rPr>
              <a:t>={৬,৭,৮},</a:t>
            </a:r>
            <a:r>
              <a:rPr lang="en-US" sz="5100" dirty="0">
                <a:latin typeface="NikoshBAN" pitchFamily="2" charset="0"/>
                <a:cs typeface="NikoshBAN" pitchFamily="2" charset="0"/>
              </a:rPr>
              <a:t>A-B</a:t>
            </a:r>
            <a:r>
              <a:rPr lang="bn-BD" sz="5100" dirty="0">
                <a:latin typeface="NikoshBAN" pitchFamily="2" charset="0"/>
                <a:cs typeface="NikoshBAN" pitchFamily="2" charset="0"/>
              </a:rPr>
              <a:t>={৯,১০}</a:t>
            </a:r>
          </a:p>
          <a:p>
            <a:pPr marL="522488" indent="-404928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en-US" sz="5100" dirty="0">
                <a:latin typeface="NikoshBAN" pitchFamily="2" charset="0"/>
                <a:cs typeface="NikoshBAN" pitchFamily="2" charset="0"/>
              </a:rPr>
              <a:t>U</a:t>
            </a:r>
            <a:r>
              <a:rPr lang="bn-BD" sz="5100" dirty="0">
                <a:latin typeface="NikoshBAN" pitchFamily="2" charset="0"/>
                <a:cs typeface="NikoshBAN" pitchFamily="2" charset="0"/>
              </a:rPr>
              <a:t> = {১,২,৩,৪,৫,৬,৭,৮,৯}</a:t>
            </a:r>
          </a:p>
          <a:p>
            <a:pPr marL="522488" indent="-404928">
              <a:spcBef>
                <a:spcPts val="857"/>
              </a:spcBef>
              <a:buClr>
                <a:schemeClr val="accent1"/>
              </a:buClr>
              <a:buSzPct val="80000"/>
            </a:pPr>
            <a:r>
              <a:rPr lang="en-US" sz="5100" dirty="0">
                <a:latin typeface="NikoshBAN" pitchFamily="2" charset="0"/>
                <a:cs typeface="NikoshBAN" pitchFamily="2" charset="0"/>
              </a:rPr>
              <a:t>U</a:t>
            </a:r>
            <a:r>
              <a:rPr lang="bn-BD" sz="5100" dirty="0">
                <a:latin typeface="NikoshBAN" pitchFamily="2" charset="0"/>
                <a:cs typeface="NikoshBAN" pitchFamily="2" charset="0"/>
              </a:rPr>
              <a:t>={৭,৮,৯,১০},</a:t>
            </a:r>
            <a:r>
              <a:rPr lang="en-US" sz="5100" dirty="0">
                <a:latin typeface="NikoshBAN" pitchFamily="2" charset="0"/>
                <a:cs typeface="NikoshBAN" pitchFamily="2" charset="0"/>
              </a:rPr>
              <a:t> A</a:t>
            </a:r>
            <a:r>
              <a:rPr lang="bn-BD" sz="5100" dirty="0">
                <a:latin typeface="NikoshBAN" pitchFamily="2" charset="0"/>
                <a:cs typeface="NikoshBAN" pitchFamily="2" charset="0"/>
              </a:rPr>
              <a:t>={৭,৮},</a:t>
            </a:r>
            <a:r>
              <a:rPr lang="en-US" sz="51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5100" dirty="0" smtClean="0">
                <a:latin typeface="NikoshBAN" pitchFamily="2" charset="0"/>
                <a:cs typeface="NikoshBAN" pitchFamily="2" charset="0"/>
                <a:sym typeface="SutonnyTC"/>
              </a:rPr>
              <a:t>’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bn-BD" sz="5100" dirty="0">
                <a:latin typeface="NikoshBAN" pitchFamily="2" charset="0"/>
                <a:cs typeface="NikoshBAN" pitchFamily="2" charset="0"/>
              </a:rPr>
              <a:t>{৯,১০}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096" y="3614044"/>
            <a:ext cx="14114585" cy="457200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লক্ষ্য কর-</a:t>
            </a:r>
            <a:br>
              <a:rPr lang="bn-BD" sz="4800" dirty="0">
                <a:latin typeface="NikoshBAN" pitchFamily="2" charset="0"/>
                <a:cs typeface="NikoshBAN" pitchFamily="2" charset="0"/>
              </a:rPr>
            </a:br>
            <a:r>
              <a:rPr lang="en-US" sz="4800" dirty="0">
                <a:latin typeface="NikoshBAN" pitchFamily="2" charset="0"/>
                <a:cs typeface="NikoshBAN" pitchFamily="2" charset="0"/>
              </a:rPr>
              <a:t>A ={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কাঠাল,আম,লিচু,পেয়ারা}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dirty="0">
                <a:latin typeface="NikoshBAN" pitchFamily="2" charset="0"/>
                <a:cs typeface="NikoshBAN" pitchFamily="2" charset="0"/>
              </a:rPr>
              <a:t>B={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লিচু,পেয়ারা} </a:t>
            </a:r>
            <a:br>
              <a:rPr lang="bn-BD" sz="4800" dirty="0">
                <a:latin typeface="NikoshBAN" pitchFamily="2" charset="0"/>
                <a:cs typeface="NikoshBAN" pitchFamily="2" charset="0"/>
              </a:rPr>
            </a:br>
            <a:r>
              <a:rPr lang="en-US" sz="4800" dirty="0">
                <a:latin typeface="NikoshBAN" pitchFamily="2" charset="0"/>
                <a:cs typeface="NikoshBAN" pitchFamily="2" charset="0"/>
              </a:rPr>
              <a:t>C ={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কাঠাল,তেঁতুল}</a:t>
            </a:r>
            <a:br>
              <a:rPr lang="bn-BD" sz="4800" dirty="0">
                <a:latin typeface="NikoshBAN" pitchFamily="2" charset="0"/>
                <a:cs typeface="NikoshBAN" pitchFamily="2" charset="0"/>
              </a:rPr>
            </a:br>
            <a:r>
              <a:rPr lang="bn-BD" sz="4800" dirty="0">
                <a:latin typeface="NikoshBAN" pitchFamily="2" charset="0"/>
                <a:cs typeface="NikoshBAN" pitchFamily="2" charset="0"/>
              </a:rPr>
              <a:t>অতএব,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B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;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A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এর উপসেট, কিন্তু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;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A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এর উপসেট নয়।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0" y="1"/>
            <a:ext cx="4511040" cy="3620363"/>
            <a:chOff x="0" y="0"/>
            <a:chExt cx="2819400" cy="3016969"/>
          </a:xfrm>
        </p:grpSpPr>
        <p:grpSp>
          <p:nvGrpSpPr>
            <p:cNvPr id="20" name="Group 19"/>
            <p:cNvGrpSpPr/>
            <p:nvPr/>
          </p:nvGrpSpPr>
          <p:grpSpPr>
            <a:xfrm>
              <a:off x="0" y="0"/>
              <a:ext cx="2819400" cy="2362200"/>
              <a:chOff x="0" y="0"/>
              <a:chExt cx="2990850" cy="2971800"/>
            </a:xfrm>
          </p:grpSpPr>
          <p:pic>
            <p:nvPicPr>
              <p:cNvPr id="43010" name="Picture 2" descr="H:\tr-sup-file\i10 mages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1428750" cy="1371600"/>
              </a:xfrm>
              <a:prstGeom prst="rect">
                <a:avLst/>
              </a:prstGeom>
              <a:noFill/>
            </p:spPr>
          </p:pic>
          <p:pic>
            <p:nvPicPr>
              <p:cNvPr id="43012" name="Picture 4" descr="H:\tr-sup-file\i12 mages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1295400"/>
                <a:ext cx="1600200" cy="1657350"/>
              </a:xfrm>
              <a:prstGeom prst="rect">
                <a:avLst/>
              </a:prstGeom>
              <a:noFill/>
            </p:spPr>
          </p:pic>
          <p:pic>
            <p:nvPicPr>
              <p:cNvPr id="49153" name="Picture 1" descr="C:\Documents and Settings\User\Desktop\sk-training-ttc\photo-tr\aam-2.jp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295400" y="0"/>
                <a:ext cx="1695450" cy="1533832"/>
              </a:xfrm>
              <a:prstGeom prst="rect">
                <a:avLst/>
              </a:prstGeom>
              <a:noFill/>
            </p:spPr>
          </p:pic>
          <p:pic>
            <p:nvPicPr>
              <p:cNvPr id="16" name="Picture 1" descr="H:\tr-sup-file\i6 mages.jp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374174" y="1246239"/>
                <a:ext cx="1601057" cy="1725561"/>
              </a:xfrm>
              <a:prstGeom prst="rect">
                <a:avLst/>
              </a:prstGeom>
              <a:noFill/>
            </p:spPr>
          </p:pic>
        </p:grpSp>
        <p:sp>
          <p:nvSpPr>
            <p:cNvPr id="14" name="Rectangle 13"/>
            <p:cNvSpPr/>
            <p:nvPr/>
          </p:nvSpPr>
          <p:spPr>
            <a:xfrm>
              <a:off x="1066800" y="2286000"/>
              <a:ext cx="685800" cy="7309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100" dirty="0">
                  <a:latin typeface="NikoshBAN" pitchFamily="2" charset="0"/>
                  <a:cs typeface="NikoshBAN" pitchFamily="2" charset="0"/>
                </a:rPr>
                <a:t>A </a:t>
              </a:r>
              <a:endParaRPr lang="en-US" sz="51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115149" y="1"/>
            <a:ext cx="4150771" cy="3620363"/>
            <a:chOff x="3196968" y="0"/>
            <a:chExt cx="2594232" cy="3016969"/>
          </a:xfrm>
        </p:grpSpPr>
        <p:grpSp>
          <p:nvGrpSpPr>
            <p:cNvPr id="21" name="Group 20"/>
            <p:cNvGrpSpPr/>
            <p:nvPr/>
          </p:nvGrpSpPr>
          <p:grpSpPr>
            <a:xfrm>
              <a:off x="3196968" y="0"/>
              <a:ext cx="2594232" cy="2362200"/>
              <a:chOff x="3120768" y="0"/>
              <a:chExt cx="2975232" cy="2971800"/>
            </a:xfrm>
          </p:grpSpPr>
          <p:pic>
            <p:nvPicPr>
              <p:cNvPr id="43009" name="Picture 1" descr="H:\tr-sup-file\i6 mages.jp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3120768" y="0"/>
                <a:ext cx="1603632" cy="2971800"/>
              </a:xfrm>
              <a:prstGeom prst="rect">
                <a:avLst/>
              </a:prstGeom>
              <a:noFill/>
            </p:spPr>
          </p:pic>
          <p:pic>
            <p:nvPicPr>
              <p:cNvPr id="17" name="Picture 4" descr="H:\tr-sup-file\i12 mages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495800" y="0"/>
                <a:ext cx="1600200" cy="2971800"/>
              </a:xfrm>
              <a:prstGeom prst="rect">
                <a:avLst/>
              </a:prstGeom>
              <a:noFill/>
            </p:spPr>
          </p:pic>
        </p:grpSp>
        <p:sp>
          <p:nvSpPr>
            <p:cNvPr id="15" name="Rectangle 14"/>
            <p:cNvSpPr/>
            <p:nvPr/>
          </p:nvSpPr>
          <p:spPr>
            <a:xfrm>
              <a:off x="4038600" y="2286000"/>
              <a:ext cx="685800" cy="7309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100" dirty="0">
                  <a:latin typeface="NikoshBAN" pitchFamily="2" charset="0"/>
                  <a:cs typeface="NikoshBAN" pitchFamily="2" charset="0"/>
                </a:rPr>
                <a:t>B </a:t>
              </a:r>
              <a:endParaRPr lang="en-US" sz="51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997440" y="1"/>
            <a:ext cx="4632960" cy="3711803"/>
            <a:chOff x="6248400" y="0"/>
            <a:chExt cx="2895600" cy="3093169"/>
          </a:xfrm>
        </p:grpSpPr>
        <p:grpSp>
          <p:nvGrpSpPr>
            <p:cNvPr id="22" name="Group 21"/>
            <p:cNvGrpSpPr/>
            <p:nvPr/>
          </p:nvGrpSpPr>
          <p:grpSpPr>
            <a:xfrm>
              <a:off x="6248400" y="0"/>
              <a:ext cx="2895600" cy="2438400"/>
              <a:chOff x="6172200" y="0"/>
              <a:chExt cx="2971800" cy="3048000"/>
            </a:xfrm>
          </p:grpSpPr>
          <p:pic>
            <p:nvPicPr>
              <p:cNvPr id="43016" name="Picture 8" descr="H:\tr-sup-file\i3 mages.jpg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7772400" y="0"/>
                <a:ext cx="1371600" cy="3048000"/>
              </a:xfrm>
              <a:prstGeom prst="rect">
                <a:avLst/>
              </a:prstGeom>
              <a:noFill/>
            </p:spPr>
          </p:pic>
          <p:pic>
            <p:nvPicPr>
              <p:cNvPr id="18" name="Picture 2" descr="H:\tr-sup-file\i10 mages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172200" y="0"/>
                <a:ext cx="1587500" cy="3048000"/>
              </a:xfrm>
              <a:prstGeom prst="rect">
                <a:avLst/>
              </a:prstGeom>
              <a:noFill/>
            </p:spPr>
          </p:pic>
        </p:grpSp>
        <p:sp>
          <p:nvSpPr>
            <p:cNvPr id="19" name="Rectangle 18"/>
            <p:cNvSpPr/>
            <p:nvPr/>
          </p:nvSpPr>
          <p:spPr>
            <a:xfrm>
              <a:off x="6858000" y="2362200"/>
              <a:ext cx="685800" cy="7309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100" dirty="0">
                  <a:latin typeface="NikoshBAN" pitchFamily="2" charset="0"/>
                  <a:cs typeface="NikoshBAN" pitchFamily="2" charset="0"/>
                </a:rPr>
                <a:t>C </a:t>
              </a:r>
              <a:endParaRPr lang="en-US" sz="5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822960"/>
            <a:ext cx="13868400" cy="2070890"/>
          </a:xfrm>
          <a:prstGeom prst="rect">
            <a:avLst/>
          </a:prstGeom>
          <a:solidFill>
            <a:srgbClr val="002060"/>
          </a:solidFill>
        </p:spPr>
        <p:txBody>
          <a:bodyPr wrap="square" lIns="130622" tIns="65311" rIns="130622" bIns="65311" rtlCol="0">
            <a:spAutoFit/>
          </a:bodyPr>
          <a:lstStyle/>
          <a:p>
            <a:r>
              <a:rPr lang="bn-BD" sz="12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দলগত কাজ - </a:t>
            </a:r>
            <a:endParaRPr lang="en-US" sz="51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572000"/>
            <a:ext cx="13868400" cy="131683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bn-BD" sz="7700" dirty="0">
                <a:latin typeface="NikoshBAN" pitchFamily="2" charset="0"/>
                <a:cs typeface="NikoshBAN" pitchFamily="2" charset="0"/>
              </a:rPr>
              <a:t>সেটটির ৪ টি উপসেট গঠন কর। </a:t>
            </a:r>
            <a:endParaRPr lang="en-US" sz="7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65920" y="6172200"/>
            <a:ext cx="4511040" cy="131683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bn-BD" sz="77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77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7700" dirty="0">
                <a:latin typeface="NikoshBAN" pitchFamily="2" charset="0"/>
                <a:cs typeface="NikoshBAN" pitchFamily="2" charset="0"/>
              </a:rPr>
              <a:t> মিনিট</a:t>
            </a:r>
            <a:endParaRPr lang="en-US" sz="5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200401"/>
            <a:ext cx="12237720" cy="110139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6300" b="1" dirty="0">
                <a:latin typeface="NikoshBAN" pitchFamily="2" charset="0"/>
                <a:cs typeface="NikoshBAN" pitchFamily="2" charset="0"/>
              </a:rPr>
              <a:t>A=</a:t>
            </a:r>
            <a:r>
              <a:rPr lang="bn-BD" sz="6300" b="1" dirty="0">
                <a:latin typeface="NikoshBAN" pitchFamily="2" charset="0"/>
                <a:cs typeface="NikoshBAN" pitchFamily="2" charset="0"/>
              </a:rPr>
              <a:t> { ২৩,৪৫,৫৬,৬৭,৭৮,৮৮,৯৮}</a:t>
            </a:r>
            <a:endParaRPr lang="en-US" sz="63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13792200" cy="2667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sz="153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83280"/>
            <a:ext cx="13792200" cy="4465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১।   ফাঁকা সেট কি ?</a:t>
            </a:r>
          </a:p>
          <a:p>
            <a:pPr>
              <a:buNone/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২।  সংযোগ সেট কি ? </a:t>
            </a:r>
          </a:p>
          <a:p>
            <a:pPr>
              <a:buNone/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৩।  সসীম সেটের  ২ টি উদাহরন বল। </a:t>
            </a:r>
          </a:p>
          <a:p>
            <a:pPr>
              <a:buNone/>
            </a:pPr>
            <a:endParaRPr lang="en-US" sz="51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51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itle 3"/>
          <p:cNvSpPr>
            <a:spLocks noGrp="1"/>
          </p:cNvSpPr>
          <p:nvPr>
            <p:ph type="ctrTitle"/>
          </p:nvPr>
        </p:nvSpPr>
        <p:spPr>
          <a:xfrm>
            <a:off x="381000" y="49876"/>
            <a:ext cx="13487400" cy="187452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bn-BD" sz="1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52" name="Subtitle 4"/>
          <p:cNvSpPr>
            <a:spLocks noGrp="1"/>
          </p:cNvSpPr>
          <p:nvPr>
            <p:ph type="subTitle" idx="1"/>
          </p:nvPr>
        </p:nvSpPr>
        <p:spPr>
          <a:xfrm>
            <a:off x="304800" y="5638800"/>
            <a:ext cx="13167360" cy="2362200"/>
          </a:xfrm>
        </p:spPr>
        <p:txBody>
          <a:bodyPr>
            <a:noAutofit/>
          </a:bodyPr>
          <a:lstStyle/>
          <a:p>
            <a:pPr algn="l"/>
            <a:r>
              <a:rPr lang="en-US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bn-BD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={১,২,৩,৪},</a:t>
            </a:r>
            <a:r>
              <a:rPr lang="en-US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bn-BD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={২,৩,৪},</a:t>
            </a:r>
            <a:r>
              <a:rPr lang="en-US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</a:t>
            </a:r>
            <a:r>
              <a:rPr lang="bn-BD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={৩,৪,৫} হলে, প্রমাণ কর যে,</a:t>
            </a:r>
            <a:r>
              <a:rPr lang="en-US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</a:t>
            </a:r>
            <a:r>
              <a:rPr lang="bn-BD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(B</a:t>
            </a:r>
            <a:r>
              <a:rPr lang="bn-BD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C)</a:t>
            </a:r>
            <a:r>
              <a:rPr lang="bn-BD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 </a:t>
            </a:r>
            <a:r>
              <a:rPr lang="bn-BD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B)    (A  </a:t>
            </a:r>
            <a:r>
              <a:rPr lang="bn-BD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C)</a:t>
            </a:r>
            <a:r>
              <a:rPr lang="bn-BD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1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038134"/>
              </p:ext>
            </p:extLst>
          </p:nvPr>
        </p:nvGraphicFramePr>
        <p:xfrm>
          <a:off x="4495800" y="6705600"/>
          <a:ext cx="44704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3" imgW="279360" imgH="253800" progId="Equation.3">
                  <p:embed/>
                </p:oleObj>
              </mc:Choice>
              <mc:Fallback>
                <p:oleObj name="Equation" r:id="rId3" imgW="27936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6705600"/>
                        <a:ext cx="447040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142172"/>
              </p:ext>
            </p:extLst>
          </p:nvPr>
        </p:nvGraphicFramePr>
        <p:xfrm>
          <a:off x="8839200" y="6705600"/>
          <a:ext cx="48768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5" imgW="279360" imgH="253800" progId="Equation.3">
                  <p:embed/>
                </p:oleObj>
              </mc:Choice>
              <mc:Fallback>
                <p:oleObj name="Equation" r:id="rId5" imgW="27936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0" y="6705600"/>
                        <a:ext cx="487680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512159"/>
              </p:ext>
            </p:extLst>
          </p:nvPr>
        </p:nvGraphicFramePr>
        <p:xfrm>
          <a:off x="3200400" y="6705600"/>
          <a:ext cx="44704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7" imgW="279360" imgH="253800" progId="Equation.3">
                  <p:embed/>
                </p:oleObj>
              </mc:Choice>
              <mc:Fallback>
                <p:oleObj name="Equation" r:id="rId7" imgW="27936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6705600"/>
                        <a:ext cx="447040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452437"/>
              </p:ext>
            </p:extLst>
          </p:nvPr>
        </p:nvGraphicFramePr>
        <p:xfrm>
          <a:off x="7467600" y="6781800"/>
          <a:ext cx="44704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9" imgW="279360" imgH="253800" progId="Equation.3">
                  <p:embed/>
                </p:oleObj>
              </mc:Choice>
              <mc:Fallback>
                <p:oleObj name="Equation" r:id="rId9" imgW="27936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6781800"/>
                        <a:ext cx="447040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316057"/>
              </p:ext>
            </p:extLst>
          </p:nvPr>
        </p:nvGraphicFramePr>
        <p:xfrm>
          <a:off x="10134600" y="6705600"/>
          <a:ext cx="36576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11" imgW="279360" imgH="253800" progId="Equation.3">
                  <p:embed/>
                </p:oleObj>
              </mc:Choice>
              <mc:Fallback>
                <p:oleObj name="Equation" r:id="rId11" imgW="27936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4600" y="6705600"/>
                        <a:ext cx="365760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house-f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95600" y="2209800"/>
            <a:ext cx="70866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low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114800" y="-1905001"/>
            <a:ext cx="6248400" cy="14020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softEdge rad="635000"/>
          </a:effectLst>
        </p:spPr>
      </p:pic>
      <p:sp>
        <p:nvSpPr>
          <p:cNvPr id="2" name="Rectangle 1"/>
          <p:cNvSpPr/>
          <p:nvPr/>
        </p:nvSpPr>
        <p:spPr>
          <a:xfrm>
            <a:off x="1295400" y="193960"/>
            <a:ext cx="12420600" cy="142979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0" b="1" dirty="0" err="1" smtClean="0">
                <a:solidFill>
                  <a:srgbClr val="00B050"/>
                </a:solidFill>
              </a:rPr>
              <a:t>ধন্যবাদ</a:t>
            </a:r>
            <a:endParaRPr lang="en-US" sz="13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0515600" cy="24384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srgbClr val="C00000"/>
                </a:solidFill>
              </a:rPr>
              <a:t>পরিচিতি</a:t>
            </a:r>
            <a:endParaRPr lang="en-US" sz="150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4938"/>
            <a:ext cx="3086100" cy="3175462"/>
          </a:xfrm>
        </p:spPr>
      </p:pic>
      <p:sp>
        <p:nvSpPr>
          <p:cNvPr id="5" name="Rectangle 4"/>
          <p:cNvSpPr/>
          <p:nvPr/>
        </p:nvSpPr>
        <p:spPr>
          <a:xfrm>
            <a:off x="7010400" y="3657600"/>
            <a:ext cx="457200" cy="396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657600"/>
            <a:ext cx="6477000" cy="3962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rgbClr val="7030A0"/>
                </a:solidFill>
              </a:rPr>
              <a:t>নামঃসঞ্জয়</a:t>
            </a:r>
            <a:r>
              <a:rPr lang="en-US" sz="4400" dirty="0" smtClean="0">
                <a:solidFill>
                  <a:srgbClr val="7030A0"/>
                </a:solidFill>
              </a:rPr>
              <a:t>  </a:t>
            </a:r>
            <a:r>
              <a:rPr lang="en-US" sz="4400" dirty="0" err="1" smtClean="0">
                <a:solidFill>
                  <a:srgbClr val="7030A0"/>
                </a:solidFill>
              </a:rPr>
              <a:t>তালুকদার</a:t>
            </a:r>
            <a:endParaRPr lang="en-US" sz="4400" dirty="0" smtClean="0">
              <a:solidFill>
                <a:srgbClr val="7030A0"/>
              </a:solidFill>
            </a:endParaRPr>
          </a:p>
          <a:p>
            <a:r>
              <a:rPr lang="en-US" sz="4400" dirty="0" err="1" smtClean="0">
                <a:solidFill>
                  <a:srgbClr val="7030A0"/>
                </a:solidFill>
              </a:rPr>
              <a:t>চরমস্তফাপুর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উচ্চ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বিদ্যালয়</a:t>
            </a:r>
            <a:endParaRPr lang="en-US" sz="4400" dirty="0" smtClean="0">
              <a:solidFill>
                <a:srgbClr val="7030A0"/>
              </a:solidFill>
            </a:endParaRPr>
          </a:p>
          <a:p>
            <a:r>
              <a:rPr lang="en-US" sz="4400" dirty="0" err="1" smtClean="0">
                <a:solidFill>
                  <a:srgbClr val="7030A0"/>
                </a:solidFill>
              </a:rPr>
              <a:t>সহকারী</a:t>
            </a:r>
            <a:r>
              <a:rPr lang="en-US" sz="4400" dirty="0" smtClean="0">
                <a:solidFill>
                  <a:srgbClr val="7030A0"/>
                </a:solidFill>
              </a:rPr>
              <a:t>  </a:t>
            </a:r>
            <a:r>
              <a:rPr lang="en-US" sz="4400" dirty="0" err="1" smtClean="0">
                <a:solidFill>
                  <a:srgbClr val="7030A0"/>
                </a:solidFill>
              </a:rPr>
              <a:t>শিক্ষক</a:t>
            </a:r>
            <a:r>
              <a:rPr lang="en-US" sz="4400" dirty="0" smtClean="0">
                <a:solidFill>
                  <a:srgbClr val="7030A0"/>
                </a:solidFill>
              </a:rPr>
              <a:t>(গণিত)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24800" y="3657600"/>
            <a:ext cx="6248400" cy="3962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rgbClr val="0070C0"/>
                </a:solidFill>
              </a:rPr>
              <a:t>শ্রেণিঃনবম</a:t>
            </a:r>
            <a:endParaRPr lang="en-US" sz="4400" dirty="0" smtClean="0">
              <a:solidFill>
                <a:srgbClr val="0070C0"/>
              </a:solidFill>
            </a:endParaRPr>
          </a:p>
          <a:p>
            <a:r>
              <a:rPr lang="en-US" sz="4400" dirty="0" err="1" smtClean="0">
                <a:solidFill>
                  <a:srgbClr val="0070C0"/>
                </a:solidFill>
              </a:rPr>
              <a:t>বিষয়ঃগণিত</a:t>
            </a:r>
            <a:endParaRPr lang="en-US" sz="4400" dirty="0" smtClean="0">
              <a:solidFill>
                <a:srgbClr val="0070C0"/>
              </a:solidFill>
            </a:endParaRPr>
          </a:p>
          <a:p>
            <a:r>
              <a:rPr lang="en-US" sz="4400" dirty="0" smtClean="0">
                <a:solidFill>
                  <a:srgbClr val="0070C0"/>
                </a:solidFill>
              </a:rPr>
              <a:t>তারিখঃ০২/১১/২০২১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52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65760" y="365760"/>
            <a:ext cx="6461760" cy="4572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071360" y="3474720"/>
            <a:ext cx="6827520" cy="3749040"/>
          </a:xfrm>
          <a:prstGeom prst="roundRect">
            <a:avLst>
              <a:gd name="adj" fmla="val 23984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838200"/>
            <a:ext cx="13563600" cy="5379488"/>
          </a:xfrm>
          <a:prstGeom prst="rect">
            <a:avLst/>
          </a:prstGeom>
          <a:solidFill>
            <a:srgbClr val="002060"/>
          </a:solidFill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bn-BD" sz="341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সেট</a:t>
            </a:r>
            <a:endParaRPr lang="en-US" sz="103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81000" y="3048000"/>
            <a:ext cx="13792200" cy="4548491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bn-BD" sz="57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>
              <a:buFont typeface="Wingdings" pitchFamily="2" charset="2"/>
              <a:buChar char="ü"/>
            </a:pPr>
            <a:r>
              <a:rPr lang="bn-BD" sz="4600" dirty="0" smtClean="0">
                <a:latin typeface="NikoshBAN" pitchFamily="2" charset="0"/>
                <a:cs typeface="NikoshBAN" pitchFamily="2" charset="0"/>
              </a:rPr>
              <a:t>সেট কী তা বলতে পারবে। </a:t>
            </a:r>
          </a:p>
          <a:p>
            <a:pPr>
              <a:buFont typeface="Wingdings" pitchFamily="2" charset="2"/>
              <a:buChar char="ü"/>
            </a:pPr>
            <a:r>
              <a:rPr lang="bn-BD" sz="4600" dirty="0" smtClean="0">
                <a:latin typeface="NikoshBAN" pitchFamily="2" charset="0"/>
                <a:cs typeface="NikoshBAN" pitchFamily="2" charset="0"/>
              </a:rPr>
              <a:t>সেট প্রকাশের পদ্ধতি বলতে পারবে।</a:t>
            </a:r>
          </a:p>
          <a:p>
            <a:pPr>
              <a:buFont typeface="Wingdings" pitchFamily="2" charset="2"/>
              <a:buChar char="ü"/>
            </a:pPr>
            <a:r>
              <a:rPr lang="bn-BD" sz="4600" dirty="0" smtClean="0">
                <a:latin typeface="NikoshBAN" pitchFamily="2" charset="0"/>
                <a:cs typeface="NikoshBAN" pitchFamily="2" charset="0"/>
              </a:rPr>
              <a:t>বিভিন্ন প্রকার সেট  সনাক্ত করতে পারবে।</a:t>
            </a:r>
          </a:p>
          <a:p>
            <a:pPr>
              <a:buFont typeface="Wingdings" pitchFamily="2" charset="2"/>
              <a:buChar char="ü"/>
            </a:pPr>
            <a:r>
              <a:rPr lang="bn-BD" sz="4600" dirty="0" smtClean="0">
                <a:latin typeface="NikoshBAN" pitchFamily="2" charset="0"/>
                <a:cs typeface="NikoshBAN" pitchFamily="2" charset="0"/>
              </a:rPr>
              <a:t>সেট ও উপসেটের মধ্যে পার্থক্য নির্ণয় করতে পারবে।</a:t>
            </a:r>
          </a:p>
          <a:p>
            <a:pPr>
              <a:buFont typeface="Wingdings" pitchFamily="2" charset="2"/>
              <a:buChar char="ü"/>
            </a:pPr>
            <a:r>
              <a:rPr lang="bn-BD" sz="4600" dirty="0" smtClean="0">
                <a:latin typeface="NikoshBAN" pitchFamily="2" charset="0"/>
                <a:cs typeface="NikoshBAN" pitchFamily="2" charset="0"/>
              </a:rPr>
              <a:t>সেটের </a:t>
            </a:r>
            <a:r>
              <a:rPr lang="bn-BD" sz="4600" dirty="0">
                <a:latin typeface="NikoshBAN" pitchFamily="2" charset="0"/>
                <a:cs typeface="NikoshBAN" pitchFamily="2" charset="0"/>
              </a:rPr>
              <a:t>সংযোগ ও ছেদ বর্ণনা করতে পারবে।</a:t>
            </a:r>
            <a:endParaRPr lang="en-US" sz="4600" dirty="0"/>
          </a:p>
        </p:txBody>
      </p:sp>
      <p:sp>
        <p:nvSpPr>
          <p:cNvPr id="3" name="Horizontal Scroll 2"/>
          <p:cNvSpPr/>
          <p:nvPr/>
        </p:nvSpPr>
        <p:spPr>
          <a:xfrm>
            <a:off x="1087582" y="68165"/>
            <a:ext cx="12344400" cy="2633472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b="1" dirty="0" err="1" smtClean="0">
                <a:solidFill>
                  <a:srgbClr val="7030A0"/>
                </a:solidFill>
              </a:rPr>
              <a:t>শিখনফল</a:t>
            </a:r>
            <a:endParaRPr lang="en-US" sz="1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19200" y="5212080"/>
            <a:ext cx="3291840" cy="207089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bn-BD" sz="12600" dirty="0">
                <a:latin typeface="NikoshBAN" pitchFamily="2" charset="0"/>
                <a:cs typeface="NikoshBAN" pitchFamily="2" charset="0"/>
              </a:rPr>
              <a:t>সেট </a:t>
            </a:r>
            <a:endParaRPr lang="en-US" sz="5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4800" y="5579340"/>
            <a:ext cx="5992518" cy="207089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bn-BD" sz="12600" dirty="0">
                <a:latin typeface="NikoshBAN" pitchFamily="2" charset="0"/>
                <a:cs typeface="NikoshBAN" pitchFamily="2" charset="0"/>
              </a:rPr>
              <a:t>সেট নয় </a:t>
            </a:r>
            <a:endParaRPr lang="en-US" sz="5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487680" y="1645920"/>
            <a:ext cx="6461760" cy="3291840"/>
          </a:xfrm>
          <a:prstGeom prst="flowChartAlternateProcess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168640" y="1097280"/>
            <a:ext cx="5852160" cy="4023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168640" y="1097281"/>
            <a:ext cx="5748678" cy="4034790"/>
            <a:chOff x="5334000" y="2819400"/>
            <a:chExt cx="3745324" cy="3362325"/>
          </a:xfrm>
          <a:solidFill>
            <a:schemeClr val="accent3"/>
          </a:solidFill>
        </p:grpSpPr>
        <p:grpSp>
          <p:nvGrpSpPr>
            <p:cNvPr id="6" name="Group 5"/>
            <p:cNvGrpSpPr/>
            <p:nvPr/>
          </p:nvGrpSpPr>
          <p:grpSpPr>
            <a:xfrm>
              <a:off x="5334000" y="2819400"/>
              <a:ext cx="3649504" cy="3362325"/>
              <a:chOff x="5486400" y="2819400"/>
              <a:chExt cx="3649504" cy="3362325"/>
            </a:xfrm>
            <a:grpFill/>
          </p:grpSpPr>
          <p:pic>
            <p:nvPicPr>
              <p:cNvPr id="7170" name="Picture 2" descr="C:\WINDOWS\Help\Tours\htmlTour\connected_data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486400" y="2819400"/>
                <a:ext cx="1905000" cy="1422400"/>
              </a:xfrm>
              <a:prstGeom prst="rect">
                <a:avLst/>
              </a:prstGeom>
              <a:grpFill/>
            </p:spPr>
          </p:pic>
          <p:pic>
            <p:nvPicPr>
              <p:cNvPr id="4" name="clock.avi">
                <a:hlinkClick r:id="" action="ppaction://media"/>
              </p:cNvPr>
              <p:cNvPicPr>
                <a:picLocks noRot="1" noChangeAspect="1"/>
              </p:cNvPicPr>
              <p:nvPr>
                <a:videoFile r:link="rId1"/>
              </p:nvPr>
            </p:nvPicPr>
            <p:blipFill>
              <a:blip r:embed="rId5"/>
              <a:stretch>
                <a:fillRect/>
              </a:stretch>
            </p:blipFill>
            <p:spPr>
              <a:xfrm>
                <a:off x="5486400" y="4191000"/>
                <a:ext cx="1990725" cy="1990725"/>
              </a:xfrm>
              <a:prstGeom prst="rect">
                <a:avLst/>
              </a:prstGeom>
              <a:grpFill/>
            </p:spPr>
          </p:pic>
          <p:pic>
            <p:nvPicPr>
              <p:cNvPr id="7171" name="Picture 3" descr="C:\WINDOWS\Help\Tours\htmlTour\connected_multiple_big.jp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7472204" y="4267200"/>
                <a:ext cx="1663700" cy="1905000"/>
              </a:xfrm>
              <a:prstGeom prst="rect">
                <a:avLst/>
              </a:prstGeom>
              <a:grpFill/>
            </p:spPr>
          </p:pic>
        </p:grpSp>
        <p:pic>
          <p:nvPicPr>
            <p:cNvPr id="7172" name="Picture 4" descr="C:\Program Files\Microsoft Office\MEDIA\CAGCAT10\j0149887.wmf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239000" y="2819400"/>
              <a:ext cx="1840324" cy="1472697"/>
            </a:xfrm>
            <a:prstGeom prst="rect">
              <a:avLst/>
            </a:prstGeom>
            <a:grp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5800" y="0"/>
            <a:ext cx="13182600" cy="2070890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lIns="130622" tIns="65311" rIns="130622" bIns="65311" rtlCol="0">
            <a:spAutoFit/>
          </a:bodyPr>
          <a:lstStyle/>
          <a:p>
            <a:r>
              <a:rPr lang="bn-BD" sz="12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12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51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514600"/>
            <a:ext cx="13868400" cy="368671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bn-BD" sz="7700" dirty="0">
                <a:latin typeface="NikoshBAN" pitchFamily="2" charset="0"/>
                <a:cs typeface="NikoshBAN" pitchFamily="2" charset="0"/>
              </a:rPr>
              <a:t>সুষমভাবে সংজ্ঞায়িত (সমগোত্রিয় বা সমজাতীয়) কতিপয় </a:t>
            </a:r>
            <a:r>
              <a:rPr lang="bn-BD" sz="7700" dirty="0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7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7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7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700" dirty="0">
                <a:latin typeface="NikoshBAN" pitchFamily="2" charset="0"/>
                <a:cs typeface="NikoshBAN" pitchFamily="2" charset="0"/>
              </a:rPr>
              <a:t>বস্তুর সমাহারকে সেট বলে। </a:t>
            </a:r>
            <a:endParaRPr lang="en-US" sz="7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193004"/>
            <a:ext cx="12115800" cy="131683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7700" b="1" dirty="0">
                <a:latin typeface="NikoshBAN" pitchFamily="2" charset="0"/>
                <a:cs typeface="NikoshBAN" pitchFamily="2" charset="0"/>
              </a:rPr>
              <a:t>A = { 1,2,3,4,5}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3460" y="5907255"/>
            <a:ext cx="12778740" cy="207089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bn-BD" sz="12600" dirty="0">
                <a:latin typeface="NikoshBAN" pitchFamily="2" charset="0"/>
                <a:cs typeface="NikoshBAN" pitchFamily="2" charset="0"/>
              </a:rPr>
              <a:t>কোনটি সেট ?</a:t>
            </a:r>
            <a:endParaRPr lang="en-US" sz="51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7680" y="1188720"/>
            <a:ext cx="6217920" cy="4718535"/>
            <a:chOff x="304800" y="990600"/>
            <a:chExt cx="3886200" cy="3932113"/>
          </a:xfrm>
        </p:grpSpPr>
        <p:sp>
          <p:nvSpPr>
            <p:cNvPr id="3" name="Rectangle 2"/>
            <p:cNvSpPr/>
            <p:nvPr/>
          </p:nvSpPr>
          <p:spPr>
            <a:xfrm>
              <a:off x="304800" y="990600"/>
              <a:ext cx="3886200" cy="28956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00200" y="4114800"/>
              <a:ext cx="762000" cy="80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700" dirty="0">
                  <a:latin typeface="NikoshBAN" pitchFamily="2" charset="0"/>
                  <a:cs typeface="NikoshBAN" pitchFamily="2" charset="0"/>
                </a:rPr>
                <a:t>A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937747" y="1097280"/>
            <a:ext cx="6204973" cy="4627095"/>
            <a:chOff x="4961092" y="914400"/>
            <a:chExt cx="3878108" cy="3855913"/>
          </a:xfrm>
        </p:grpSpPr>
        <p:grpSp>
          <p:nvGrpSpPr>
            <p:cNvPr id="9" name="Group 8"/>
            <p:cNvGrpSpPr/>
            <p:nvPr/>
          </p:nvGrpSpPr>
          <p:grpSpPr>
            <a:xfrm>
              <a:off x="4961092" y="914400"/>
              <a:ext cx="3878108" cy="2895600"/>
              <a:chOff x="4724400" y="1371600"/>
              <a:chExt cx="3878108" cy="2895600"/>
            </a:xfrm>
          </p:grpSpPr>
          <p:pic>
            <p:nvPicPr>
              <p:cNvPr id="8194" name="Picture 2" descr="H:\tr-sup-file\i71 mages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81800" y="1371600"/>
                <a:ext cx="1820708" cy="2895600"/>
              </a:xfrm>
              <a:prstGeom prst="rect">
                <a:avLst/>
              </a:prstGeom>
              <a:noFill/>
            </p:spPr>
          </p:pic>
          <p:pic>
            <p:nvPicPr>
              <p:cNvPr id="8196" name="Picture 4" descr="H:\tr-sup-file\images.jpg 000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724400" y="1371600"/>
                <a:ext cx="2133600" cy="2895600"/>
              </a:xfrm>
              <a:prstGeom prst="rect">
                <a:avLst/>
              </a:prstGeom>
              <a:noFill/>
            </p:spPr>
          </p:pic>
        </p:grpSp>
        <p:sp>
          <p:nvSpPr>
            <p:cNvPr id="11" name="TextBox 10"/>
            <p:cNvSpPr txBox="1"/>
            <p:nvPr/>
          </p:nvSpPr>
          <p:spPr>
            <a:xfrm>
              <a:off x="6477000" y="3962400"/>
              <a:ext cx="762000" cy="80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700" dirty="0">
                  <a:latin typeface="NikoshBAN" pitchFamily="2" charset="0"/>
                  <a:cs typeface="NikoshBAN" pitchFamily="2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914400" y="289685"/>
            <a:ext cx="12954000" cy="20708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12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কোনটি সেট ?</a:t>
            </a:r>
            <a:endParaRPr lang="en-US" sz="51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743200"/>
            <a:ext cx="12710160" cy="5334000"/>
          </a:xfrm>
        </p:spPr>
        <p:txBody>
          <a:bodyPr>
            <a:noAutofit/>
          </a:bodyPr>
          <a:lstStyle/>
          <a:p>
            <a:r>
              <a:rPr lang="en-US" sz="6900" dirty="0"/>
              <a:t>  A= 2,3,4,5,6</a:t>
            </a:r>
          </a:p>
          <a:p>
            <a:r>
              <a:rPr lang="en-US" sz="6900" dirty="0"/>
              <a:t>  B = (6,7,8)</a:t>
            </a:r>
          </a:p>
          <a:p>
            <a:r>
              <a:rPr lang="en-US" sz="6900" dirty="0"/>
              <a:t>  C= [1,2,3,4,9]</a:t>
            </a:r>
          </a:p>
          <a:p>
            <a:r>
              <a:rPr lang="en-US" sz="6900" dirty="0"/>
              <a:t>  D= { 9,8,7,9,11,13}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288</Words>
  <Application>Microsoft Office PowerPoint</Application>
  <PresentationFormat>Custom</PresentationFormat>
  <Paragraphs>66</Paragraphs>
  <Slides>17</Slides>
  <Notes>2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কোনটি সেট ?</vt:lpstr>
      <vt:lpstr>সেট প্রকাশের ২ টি পদ্ধতি রয়েছে - ১। টেব্যুলার (তালিকা) পদ্ধতি  - ক = { ১,২,৩} ২।  সেট গঠন পদ্ধতি - ক= { x : x ,জোড় সংখ্যা} </vt:lpstr>
      <vt:lpstr>PowerPoint Presentation</vt:lpstr>
      <vt:lpstr>বিভিন্ন প্রকার সেট -</vt:lpstr>
      <vt:lpstr>লক্ষ্য কর- A ={কাঠাল,আম,লিচু,পেয়ারা} B={লিচু,পেয়ারা}  C ={কাঠাল,তেঁতুল} অতএব, B ; A  এর উপসেট, কিন্তু C; A  এর উপসেট নয়।</vt:lpstr>
      <vt:lpstr>PowerPoint Presentation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164</cp:revision>
  <dcterms:created xsi:type="dcterms:W3CDTF">2006-08-16T00:00:00Z</dcterms:created>
  <dcterms:modified xsi:type="dcterms:W3CDTF">2021-11-02T05:25:18Z</dcterms:modified>
</cp:coreProperties>
</file>