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72" r:id="rId5"/>
    <p:sldId id="273" r:id="rId6"/>
    <p:sldId id="275" r:id="rId7"/>
    <p:sldId id="276" r:id="rId8"/>
    <p:sldId id="277" r:id="rId9"/>
    <p:sldId id="278" r:id="rId10"/>
    <p:sldId id="279" r:id="rId11"/>
    <p:sldId id="280" r:id="rId12"/>
    <p:sldId id="281" r:id="rId13"/>
    <p:sldId id="282" r:id="rId14"/>
    <p:sldId id="297" r:id="rId15"/>
    <p:sldId id="283" r:id="rId16"/>
    <p:sldId id="285" r:id="rId17"/>
    <p:sldId id="296" r:id="rId18"/>
    <p:sldId id="287" r:id="rId19"/>
    <p:sldId id="290" r:id="rId20"/>
    <p:sldId id="288" r:id="rId21"/>
    <p:sldId id="289" r:id="rId22"/>
    <p:sldId id="291" r:id="rId23"/>
    <p:sldId id="292"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F721"/>
    <a:srgbClr val="F010D0"/>
    <a:srgbClr val="F32DDB"/>
    <a:srgbClr val="6AEA4C"/>
    <a:srgbClr val="4BF03E"/>
    <a:srgbClr val="52EB3D"/>
    <a:srgbClr val="7CDB6F"/>
    <a:srgbClr val="E763D4"/>
    <a:srgbClr val="F381E5"/>
    <a:srgbClr val="DD6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DFE91604-515E-4E71-AF28-4962460E1A63}"/>
              </a:ext>
            </a:extLst>
          </p:cNvPr>
          <p:cNvSpPr/>
          <p:nvPr userDrawn="1"/>
        </p:nvSpPr>
        <p:spPr>
          <a:xfrm>
            <a:off x="0" y="-76200"/>
            <a:ext cx="12266023" cy="6934199"/>
          </a:xfrm>
          <a:prstGeom prst="frame">
            <a:avLst>
              <a:gd name="adj1" fmla="val 929"/>
            </a:avLst>
          </a:prstGeom>
          <a:solidFill>
            <a:srgbClr val="F32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EA9D0C9F-3DC1-4766-A2AD-662C9073E774}"/>
              </a:ext>
            </a:extLst>
          </p:cNvPr>
          <p:cNvSpPr/>
          <p:nvPr userDrawn="1"/>
        </p:nvSpPr>
        <p:spPr>
          <a:xfrm>
            <a:off x="121920" y="76200"/>
            <a:ext cx="11993880" cy="6629400"/>
          </a:xfrm>
          <a:prstGeom prst="frame">
            <a:avLst>
              <a:gd name="adj1" fmla="val 929"/>
            </a:avLst>
          </a:prstGeom>
          <a:solidFill>
            <a:srgbClr val="4BF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3663E9BB-90D6-4AEB-9932-99C45E0C4B41}"/>
              </a:ext>
            </a:extLst>
          </p:cNvPr>
          <p:cNvSpPr txBox="1"/>
          <p:nvPr userDrawn="1"/>
        </p:nvSpPr>
        <p:spPr>
          <a:xfrm>
            <a:off x="10284823" y="6589811"/>
            <a:ext cx="1981200" cy="307777"/>
          </a:xfrm>
          <a:prstGeom prst="rect">
            <a:avLst/>
          </a:prstGeom>
          <a:noFill/>
        </p:spPr>
        <p:txBody>
          <a:bodyPr wrap="square" rtlCol="0">
            <a:spAutoFit/>
          </a:bodyPr>
          <a:lstStyle/>
          <a:p>
            <a:r>
              <a:rPr lang="en-US" sz="1400" b="0" cap="none" spc="0" dirty="0">
                <a:ln w="0"/>
                <a:solidFill>
                  <a:schemeClr val="tx1"/>
                </a:solidFill>
                <a:effectLst>
                  <a:outerShdw blurRad="50800" dist="38100" dir="2700000" algn="tl" rotWithShape="0">
                    <a:prstClr val="black">
                      <a:alpha val="40000"/>
                    </a:prstClr>
                  </a:outerShdw>
                </a:effectLst>
                <a:latin typeface="Brush Script MT" panose="03060802040406070304" pitchFamily="66" charset="0"/>
              </a:rPr>
              <a:t>CHINA KHATOON</a:t>
            </a:r>
          </a:p>
        </p:txBody>
      </p:sp>
      <p:pic>
        <p:nvPicPr>
          <p:cNvPr id="9" name="Picture 2" descr="Flower Corner Design Digital - Flower Corner Design Png, Transparent Png -  955x1239(#1288824) - PngFind">
            <a:extLst>
              <a:ext uri="{FF2B5EF4-FFF2-40B4-BE49-F238E27FC236}">
                <a16:creationId xmlns:a16="http://schemas.microsoft.com/office/drawing/2014/main" id="{626DFB38-58CA-4DFC-90B9-22E956A0BD50}"/>
              </a:ext>
            </a:extLst>
          </p:cNvPr>
          <p:cNvPicPr>
            <a:picLocks noChangeAspect="1" noChangeArrowheads="1"/>
          </p:cNvPicPr>
          <p:nvPr userDrawn="1"/>
        </p:nvPicPr>
        <p:blipFill>
          <a:blip r:embed="rId2" cstate="email">
            <a:clrChange>
              <a:clrFrom>
                <a:srgbClr val="F8F8F8"/>
              </a:clrFrom>
              <a:clrTo>
                <a:srgbClr val="F8F8F8">
                  <a:alpha val="0"/>
                </a:srgbClr>
              </a:clrTo>
            </a:clrChange>
            <a:extLst>
              <a:ext uri="{28A0092B-C50C-407E-A947-70E740481C1C}">
                <a14:useLocalDpi xmlns:a14="http://schemas.microsoft.com/office/drawing/2010/main"/>
              </a:ext>
            </a:extLst>
          </a:blip>
          <a:srcRect/>
          <a:stretch>
            <a:fillRect/>
          </a:stretch>
        </p:blipFill>
        <p:spPr bwMode="auto">
          <a:xfrm rot="11305802">
            <a:off x="11267754" y="5616341"/>
            <a:ext cx="889998" cy="11565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lower Corner Design Digital - Flower Corner Design Png, Transparent Png -  955x1239(#1288824) - PngFind">
            <a:extLst>
              <a:ext uri="{FF2B5EF4-FFF2-40B4-BE49-F238E27FC236}">
                <a16:creationId xmlns:a16="http://schemas.microsoft.com/office/drawing/2014/main" id="{BB2A5F21-2798-43F5-AA81-5171C48D5DA8}"/>
              </a:ext>
            </a:extLst>
          </p:cNvPr>
          <p:cNvPicPr>
            <a:picLocks noChangeAspect="1" noChangeArrowheads="1"/>
          </p:cNvPicPr>
          <p:nvPr userDrawn="1"/>
        </p:nvPicPr>
        <p:blipFill>
          <a:blip r:embed="rId2" cstate="email">
            <a:clrChange>
              <a:clrFrom>
                <a:srgbClr val="F8F8F8"/>
              </a:clrFrom>
              <a:clrTo>
                <a:srgbClr val="F8F8F8">
                  <a:alpha val="0"/>
                </a:srgbClr>
              </a:clrTo>
            </a:clrChange>
            <a:extLst>
              <a:ext uri="{28A0092B-C50C-407E-A947-70E740481C1C}">
                <a14:useLocalDpi xmlns:a14="http://schemas.microsoft.com/office/drawing/2010/main"/>
              </a:ext>
            </a:extLst>
          </a:blip>
          <a:srcRect/>
          <a:stretch>
            <a:fillRect/>
          </a:stretch>
        </p:blipFill>
        <p:spPr bwMode="auto">
          <a:xfrm rot="5963602">
            <a:off x="11180052" y="-94934"/>
            <a:ext cx="889998" cy="11565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lower Corner Design Digital - Flower Corner Design Png, Transparent Png -  955x1239(#1288824) - PngFind">
            <a:extLst>
              <a:ext uri="{FF2B5EF4-FFF2-40B4-BE49-F238E27FC236}">
                <a16:creationId xmlns:a16="http://schemas.microsoft.com/office/drawing/2014/main" id="{52E3EC94-65A1-467E-8ADC-81D47A7B84BD}"/>
              </a:ext>
            </a:extLst>
          </p:cNvPr>
          <p:cNvPicPr>
            <a:picLocks noChangeAspect="1" noChangeArrowheads="1"/>
          </p:cNvPicPr>
          <p:nvPr userDrawn="1"/>
        </p:nvPicPr>
        <p:blipFill>
          <a:blip r:embed="rId2" cstate="email">
            <a:clrChange>
              <a:clrFrom>
                <a:srgbClr val="F8F8F8"/>
              </a:clrFrom>
              <a:clrTo>
                <a:srgbClr val="F8F8F8">
                  <a:alpha val="0"/>
                </a:srgbClr>
              </a:clrTo>
            </a:clrChange>
            <a:extLst>
              <a:ext uri="{28A0092B-C50C-407E-A947-70E740481C1C}">
                <a14:useLocalDpi xmlns:a14="http://schemas.microsoft.com/office/drawing/2010/main"/>
              </a:ext>
            </a:extLst>
          </a:blip>
          <a:srcRect/>
          <a:stretch>
            <a:fillRect/>
          </a:stretch>
        </p:blipFill>
        <p:spPr bwMode="auto">
          <a:xfrm rot="16733962">
            <a:off x="166851" y="5674427"/>
            <a:ext cx="889998" cy="11565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lower Corner Design Digital - Flower Corner Design Png, Transparent Png -  955x1239(#1288824) - PngFind">
            <a:extLst>
              <a:ext uri="{FF2B5EF4-FFF2-40B4-BE49-F238E27FC236}">
                <a16:creationId xmlns:a16="http://schemas.microsoft.com/office/drawing/2014/main" id="{58EA04BA-F90B-4417-AD53-9DF9EC9A03B3}"/>
              </a:ext>
            </a:extLst>
          </p:cNvPr>
          <p:cNvPicPr>
            <a:picLocks noChangeAspect="1" noChangeArrowheads="1"/>
          </p:cNvPicPr>
          <p:nvPr userDrawn="1"/>
        </p:nvPicPr>
        <p:blipFill>
          <a:blip r:embed="rId2" cstate="email">
            <a:clrChange>
              <a:clrFrom>
                <a:srgbClr val="F8F8F8"/>
              </a:clrFrom>
              <a:clrTo>
                <a:srgbClr val="F8F8F8">
                  <a:alpha val="0"/>
                </a:srgbClr>
              </a:clrTo>
            </a:clrChange>
            <a:extLst>
              <a:ext uri="{28A0092B-C50C-407E-A947-70E740481C1C}">
                <a14:useLocalDpi xmlns:a14="http://schemas.microsoft.com/office/drawing/2010/main"/>
              </a:ext>
            </a:extLst>
          </a:blip>
          <a:srcRect/>
          <a:stretch>
            <a:fillRect/>
          </a:stretch>
        </p:blipFill>
        <p:spPr bwMode="auto">
          <a:xfrm rot="550946">
            <a:off x="86577" y="-12598"/>
            <a:ext cx="889998" cy="1156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1 Special Rose Color Meanings - Rose Flower Meanings for Valentine&amp;#39;s Day">
            <a:extLst>
              <a:ext uri="{FF2B5EF4-FFF2-40B4-BE49-F238E27FC236}">
                <a16:creationId xmlns:a16="http://schemas.microsoft.com/office/drawing/2014/main" id="{86A999C8-3796-4A1C-A517-841D212B8D8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0665" y="304800"/>
            <a:ext cx="11370670" cy="60385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27D814-D3B9-4292-A8C5-69E7BED43059}"/>
              </a:ext>
            </a:extLst>
          </p:cNvPr>
          <p:cNvSpPr txBox="1"/>
          <p:nvPr/>
        </p:nvSpPr>
        <p:spPr>
          <a:xfrm>
            <a:off x="1676400" y="1600200"/>
            <a:ext cx="8534400" cy="2474742"/>
          </a:xfrm>
          <a:prstGeom prst="rect">
            <a:avLst/>
          </a:prstGeom>
          <a:noFill/>
        </p:spPr>
        <p:txBody>
          <a:bodyPr wrap="square" rtlCol="0">
            <a:prstTxWarp prst="textTriangle">
              <a:avLst/>
            </a:prstTxWarp>
            <a:spAutoFit/>
          </a:bodyPr>
          <a:lstStyle/>
          <a:p>
            <a:pPr algn="ctr"/>
            <a:r>
              <a:rPr lang="bn-BD" sz="3600" b="1" dirty="0">
                <a:solidFill>
                  <a:srgbClr val="FFFF00"/>
                </a:solidFill>
                <a:latin typeface="NikoshBAN" panose="02000000000000000000" pitchFamily="2" charset="0"/>
                <a:cs typeface="NikoshBAN" panose="02000000000000000000" pitchFamily="2" charset="0"/>
              </a:rPr>
              <a:t>সবাইকে স্বাগত</a:t>
            </a:r>
            <a:endParaRPr lang="en-US" sz="36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503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806765-5E6B-430B-8009-A24A8B6E37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6" t="11282" r="7179" b="9949"/>
          <a:stretch/>
        </p:blipFill>
        <p:spPr>
          <a:xfrm>
            <a:off x="762001" y="237976"/>
            <a:ext cx="3165232" cy="3343424"/>
          </a:xfrm>
          <a:prstGeom prst="rect">
            <a:avLst/>
          </a:prstGeom>
          <a:ln w="88900" cap="sq" cmpd="thickThin">
            <a:solidFill>
              <a:srgbClr val="30F721"/>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20F3885F-1B5A-4A3D-937C-548201D702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7200" y="237976"/>
            <a:ext cx="3428999" cy="3343424"/>
          </a:xfrm>
          <a:prstGeom prst="rect">
            <a:avLst/>
          </a:prstGeom>
          <a:ln w="88900" cap="sq" cmpd="thickThin">
            <a:solidFill>
              <a:srgbClr val="30F721"/>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46F66602-E921-477C-B2FB-E90E0A4B92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30771" y="237976"/>
            <a:ext cx="3199228" cy="3343424"/>
          </a:xfrm>
          <a:prstGeom prst="rect">
            <a:avLst/>
          </a:prstGeom>
          <a:ln w="88900" cap="sq" cmpd="thickThin">
            <a:solidFill>
              <a:srgbClr val="30F721"/>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C04767E5-8110-49E3-9742-A0EC46D1EE4D}"/>
              </a:ext>
            </a:extLst>
          </p:cNvPr>
          <p:cNvSpPr txBox="1"/>
          <p:nvPr/>
        </p:nvSpPr>
        <p:spPr>
          <a:xfrm>
            <a:off x="738555" y="4343400"/>
            <a:ext cx="11125200" cy="1569660"/>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তারপর একদিন রাজপুত্র রাজা হয়। লোকলস্কর, সৈন্যসামন্তে গমগম করে তার রাজপুরি। রাজপুরি আলো করে থাকে রানি কাঞ্চনমালা। চারদিকে সুখ। এত সুখের মধ্যে রাখালবন্ধুর কথা মনে পরে না। রাজপুত্র বন্ধুকে ভুলে যায়।</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57534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EA5712-9EF7-45DA-9882-F0495E10A7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6345" y="295422"/>
            <a:ext cx="3048000" cy="2600178"/>
          </a:xfrm>
          <a:prstGeom prst="rect">
            <a:avLst/>
          </a:prstGeom>
          <a:ln w="88900" cap="sq" cmpd="thickThin">
            <a:solidFill>
              <a:srgbClr val="FF00FF"/>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B2076BFF-9324-4DBE-8B15-685181B037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3422" y="295421"/>
            <a:ext cx="3084290" cy="2600178"/>
          </a:xfrm>
          <a:prstGeom prst="rect">
            <a:avLst/>
          </a:prstGeom>
          <a:ln w="88900" cap="sq" cmpd="thickThin">
            <a:solidFill>
              <a:srgbClr val="FF00FF"/>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237F6762-14D8-4804-A33E-0958B04B7D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r="-392"/>
          <a:stretch/>
        </p:blipFill>
        <p:spPr>
          <a:xfrm>
            <a:off x="8001000" y="296593"/>
            <a:ext cx="2895600" cy="2599006"/>
          </a:xfrm>
          <a:prstGeom prst="rect">
            <a:avLst/>
          </a:prstGeom>
          <a:ln w="88900" cap="sq" cmpd="thickThin">
            <a:solidFill>
              <a:srgbClr val="FF00FF"/>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A8AD7495-2268-4D5E-B607-CE646933114C}"/>
              </a:ext>
            </a:extLst>
          </p:cNvPr>
          <p:cNvSpPr txBox="1"/>
          <p:nvPr/>
        </p:nvSpPr>
        <p:spPr>
          <a:xfrm>
            <a:off x="381000" y="3657600"/>
            <a:ext cx="11430000" cy="2062103"/>
          </a:xfrm>
          <a:prstGeom prst="rect">
            <a:avLst/>
          </a:prstGeom>
          <a:noFill/>
        </p:spPr>
        <p:txBody>
          <a:bodyPr wrap="square" rtlCol="0">
            <a:spAutoFit/>
          </a:bodyPr>
          <a:lstStyle/>
          <a:p>
            <a:pPr algn="l"/>
            <a:r>
              <a:rPr lang="bn-BD" sz="3200" b="1" dirty="0">
                <a:latin typeface="NikoshBAN" panose="02000000000000000000" pitchFamily="2" charset="0"/>
                <a:cs typeface="NikoshBAN" panose="02000000000000000000" pitchFamily="2" charset="0"/>
              </a:rPr>
              <a:t>এদিকে, রাখালবন্ধুর কিন্তু খুব মনে পড়ে বন্ধু রাজপুত্রের কথা। শেষে সে একদিন চলেই আসে বন্ধুকে একটুখানি দেখার জন্য। কিন্তু রাজপ্রাসাদের রক্ষীরা অমন গরিব রাখালকে ভিতরে ঢুকতে দেয় না। মনভরা কষ্ট নিয়ে সারাদিন প্রাসাদের দরজার সামনে দাঁড়িয়ে থাকে সে। রাজার দেখা মেলে না। দিনশেষে মনের কষ্ট নিয়ে দুঃখী রাখাল চলে যায়, কেউ তা জানে না।</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9351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86FE3F-CCA8-418C-B859-B538032988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3282" y="228601"/>
            <a:ext cx="4346917" cy="2743200"/>
          </a:xfrm>
          <a:prstGeom prst="rect">
            <a:avLst/>
          </a:prstGeom>
          <a:ln w="88900" cap="sq" cmpd="thickThin">
            <a:solidFill>
              <a:srgbClr val="FF00FF"/>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2BF372D5-FC8B-4D1B-A8E7-72F127F945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1803" y="228601"/>
            <a:ext cx="4329329" cy="2743200"/>
          </a:xfrm>
          <a:prstGeom prst="rect">
            <a:avLst/>
          </a:prstGeom>
          <a:ln w="88900" cap="sq" cmpd="thickThin">
            <a:solidFill>
              <a:srgbClr val="FF00FF"/>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8C4F53C0-04B6-4B4C-8A2A-565F643DDA55}"/>
              </a:ext>
            </a:extLst>
          </p:cNvPr>
          <p:cNvSpPr txBox="1"/>
          <p:nvPr/>
        </p:nvSpPr>
        <p:spPr>
          <a:xfrm>
            <a:off x="609600" y="3733800"/>
            <a:ext cx="11125200" cy="2062103"/>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 রাতে রাজা ঘুমাতে যান। কিন্তু ভোরবেলা যখন তার ঘুম ভাঙ্গে, তখনই দেখা যায় কী সর্বনাশ ঘটেছে! রাজা দেখেন যে তার শরীরে গেঁথে আছে অগুনতি সুচ। রাজা কথা বলতে পারেন না,শুতে পারেন না, খেতেও পারেন না। রাজ্যজুড়ে কান্নাকাটির রোল পড়ে যায়। রাজা বোঝেন-প্রতিজ্ঞা ভঙ্গের সেই অপরাধেই আজকে তার এই দশা।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43600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8C0B65-A526-4204-9E39-E2245D1B6D8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05200" y="304800"/>
            <a:ext cx="5410200" cy="3810000"/>
          </a:xfrm>
          <a:prstGeom prst="rect">
            <a:avLst/>
          </a:prstGeom>
        </p:spPr>
      </p:pic>
      <p:sp>
        <p:nvSpPr>
          <p:cNvPr id="3" name="TextBox 2">
            <a:extLst>
              <a:ext uri="{FF2B5EF4-FFF2-40B4-BE49-F238E27FC236}">
                <a16:creationId xmlns:a16="http://schemas.microsoft.com/office/drawing/2014/main" id="{9E1C3BDF-963D-4798-9758-210B9EB7D098}"/>
              </a:ext>
            </a:extLst>
          </p:cNvPr>
          <p:cNvSpPr txBox="1"/>
          <p:nvPr/>
        </p:nvSpPr>
        <p:spPr>
          <a:xfrm>
            <a:off x="1905000" y="5029200"/>
            <a:ext cx="9410700"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রানি কাঞ্চনমালা চোখের জল মুছতে মুছতে রাজ্য দেখাশোনা শুরু করেন।</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326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C32DE952-9E13-41A5-AC82-E5A02BB57CD7}"/>
              </a:ext>
            </a:extLst>
          </p:cNvPr>
          <p:cNvSpPr txBox="1"/>
          <p:nvPr/>
        </p:nvSpPr>
        <p:spPr>
          <a:xfrm>
            <a:off x="1600200" y="0"/>
            <a:ext cx="8652804" cy="1203960"/>
          </a:xfrm>
          <a:prstGeom prst="rect">
            <a:avLst/>
          </a:prstGeom>
          <a:noFill/>
        </p:spPr>
        <p:txBody>
          <a:bodyPr wrap="square" numCol="1" rtlCol="0">
            <a:prstTxWarp prst="textTriangl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3600" b="1" dirty="0">
                <a:latin typeface="NikoshBAN" panose="02000000000000000000" pitchFamily="2" charset="0"/>
                <a:cs typeface="NikoshBAN" panose="02000000000000000000" pitchFamily="2" charset="0"/>
              </a:rPr>
              <a:t>একক কাজ</a:t>
            </a:r>
            <a:endParaRPr lang="en-US" sz="36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07BD9F71-DCD0-49C0-A0A1-3073261D2AF6}"/>
              </a:ext>
            </a:extLst>
          </p:cNvPr>
          <p:cNvSpPr txBox="1"/>
          <p:nvPr/>
        </p:nvSpPr>
        <p:spPr>
          <a:xfrm>
            <a:off x="2002302" y="4800600"/>
            <a:ext cx="7848600" cy="769441"/>
          </a:xfrm>
          <a:prstGeom prst="rect">
            <a:avLst/>
          </a:prstGeom>
          <a:noFill/>
          <a:ln>
            <a:noFill/>
          </a:ln>
        </p:spPr>
        <p:txBody>
          <a:bodyPr wrap="square" rtlCol="0">
            <a:spAutoFit/>
          </a:bodyPr>
          <a:lstStyle/>
          <a:p>
            <a:pPr marL="571500" indent="-571500" algn="l">
              <a:buFont typeface="Wingdings" panose="05000000000000000000" pitchFamily="2" charset="2"/>
              <a:buChar char="v"/>
            </a:pPr>
            <a:r>
              <a:rPr lang="bn-BD"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রাজার কয় ছেলে ছিল?</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03205AC6-A9B3-4EDB-B13F-89E9D27E5D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0" y="1524000"/>
            <a:ext cx="2971800" cy="2551993"/>
          </a:xfrm>
          <a:prstGeom prst="ellipse">
            <a:avLst/>
          </a:prstGeom>
          <a:ln>
            <a:noFill/>
          </a:ln>
          <a:effectLst>
            <a:softEdge rad="112500"/>
          </a:effectLst>
        </p:spPr>
      </p:pic>
    </p:spTree>
    <p:extLst>
      <p:ext uri="{BB962C8B-B14F-4D97-AF65-F5344CB8AC3E}">
        <p14:creationId xmlns:p14="http://schemas.microsoft.com/office/powerpoint/2010/main" val="1659130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372C0F-AEA0-4AF3-BAA9-8376C201A034}"/>
              </a:ext>
            </a:extLst>
          </p:cNvPr>
          <p:cNvSpPr txBox="1"/>
          <p:nvPr/>
        </p:nvSpPr>
        <p:spPr>
          <a:xfrm>
            <a:off x="3657600" y="136267"/>
            <a:ext cx="7848600" cy="769441"/>
          </a:xfrm>
          <a:prstGeom prst="rect">
            <a:avLst/>
          </a:prstGeom>
          <a:noFill/>
          <a:ln>
            <a:noFill/>
          </a:ln>
        </p:spPr>
        <p:txBody>
          <a:bodyPr wrap="square" rtlCol="0">
            <a:spAutoFit/>
          </a:bodyPr>
          <a:lstStyle/>
          <a:p>
            <a:pPr algn="l"/>
            <a:r>
              <a:rPr lang="bn-BD"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শিক্ষকের আদর্শ পাঠ</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DCC3EC33-4F0F-4FA5-9E17-E93984192DA9}"/>
              </a:ext>
            </a:extLst>
          </p:cNvPr>
          <p:cNvSpPr txBox="1"/>
          <p:nvPr/>
        </p:nvSpPr>
        <p:spPr>
          <a:xfrm>
            <a:off x="404445" y="5715001"/>
            <a:ext cx="11406555"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আজকের পাঠটি আমি পড়ব তোমরা লাইনের নিচে আঙুল দিয়ে পড়াটি অনুসরণ করবে।</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descr="ss reading 2.jpg">
            <a:extLst>
              <a:ext uri="{FF2B5EF4-FFF2-40B4-BE49-F238E27FC236}">
                <a16:creationId xmlns:a16="http://schemas.microsoft.com/office/drawing/2014/main" id="{02717936-8357-49CA-8C91-2C0D3A1F7660}"/>
              </a:ext>
            </a:extLst>
          </p:cNvPr>
          <p:cNvPicPr>
            <a:picLocks noChangeAspect="1"/>
          </p:cNvPicPr>
          <p:nvPr/>
        </p:nvPicPr>
        <p:blipFill>
          <a:blip r:embed="rId2" cstate="print"/>
          <a:stretch>
            <a:fillRect/>
          </a:stretch>
        </p:blipFill>
        <p:spPr>
          <a:xfrm>
            <a:off x="2133600" y="1085379"/>
            <a:ext cx="7070993" cy="4449951"/>
          </a:xfrm>
          <a:prstGeom prst="roundRect">
            <a:avLst>
              <a:gd name="adj" fmla="val 11111"/>
            </a:avLst>
          </a:prstGeom>
          <a:ln w="190500" cap="rnd">
            <a:solidFill>
              <a:srgbClr val="0070C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535156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৫ম শ্রেণি, বাংলা, কাঞ্চনমালা আর কাঁকনমালা - BdVorersongbad">
            <a:extLst>
              <a:ext uri="{FF2B5EF4-FFF2-40B4-BE49-F238E27FC236}">
                <a16:creationId xmlns:a16="http://schemas.microsoft.com/office/drawing/2014/main" id="{F9F939A3-A9E2-44CD-8537-7AA895F613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1193733"/>
            <a:ext cx="3923846" cy="4113816"/>
          </a:xfrm>
          <a:prstGeom prst="rect">
            <a:avLst/>
          </a:prstGeom>
          <a:noFill/>
          <a:ln w="57150">
            <a:solidFill>
              <a:srgbClr val="30F72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3E9AAB-9611-47EA-B483-CF8EC09CA1A8}"/>
              </a:ext>
            </a:extLst>
          </p:cNvPr>
          <p:cNvPicPr>
            <a:picLocks noChangeAspect="1"/>
          </p:cNvPicPr>
          <p:nvPr/>
        </p:nvPicPr>
        <p:blipFill>
          <a:blip r:embed="rId3"/>
          <a:stretch>
            <a:fillRect/>
          </a:stretch>
        </p:blipFill>
        <p:spPr>
          <a:xfrm>
            <a:off x="6371558" y="1200767"/>
            <a:ext cx="3782803" cy="4113816"/>
          </a:xfrm>
          <a:prstGeom prst="rect">
            <a:avLst/>
          </a:prstGeom>
          <a:ln w="88900" cap="sq" cmpd="thickThin">
            <a:solidFill>
              <a:srgbClr val="6AEA4C"/>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8521A1A6-6CC3-4D5D-B5AA-0D09AB87187C}"/>
              </a:ext>
            </a:extLst>
          </p:cNvPr>
          <p:cNvSpPr txBox="1"/>
          <p:nvPr/>
        </p:nvSpPr>
        <p:spPr>
          <a:xfrm>
            <a:off x="3265697" y="253425"/>
            <a:ext cx="8305800" cy="710118"/>
          </a:xfrm>
          <a:prstGeom prst="rect">
            <a:avLst/>
          </a:prstGeom>
          <a:noFill/>
        </p:spPr>
        <p:txBody>
          <a:bodyPr wrap="square" rtlCol="0">
            <a:spAutoFit/>
          </a:bodyPr>
          <a:lstStyle/>
          <a:p>
            <a:pPr algn="l"/>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পাঠ্য বইয়ের সংযোগ</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11D6ED5A-623E-417E-9850-BE246C2D9ECE}"/>
              </a:ext>
            </a:extLst>
          </p:cNvPr>
          <p:cNvSpPr txBox="1"/>
          <p:nvPr/>
        </p:nvSpPr>
        <p:spPr>
          <a:xfrm>
            <a:off x="2952397" y="5818907"/>
            <a:ext cx="8475199"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৫৬-৫৭ পৃষ্ঠা খুলে নিরবে পড়।</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5690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7AB675-8FED-4C98-893D-35D492A8B9E2}"/>
              </a:ext>
            </a:extLst>
          </p:cNvPr>
          <p:cNvSpPr txBox="1"/>
          <p:nvPr/>
        </p:nvSpPr>
        <p:spPr>
          <a:xfrm>
            <a:off x="381000" y="1223798"/>
            <a:ext cx="2560320" cy="4846320"/>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ব</a:t>
            </a:r>
            <a:r>
              <a:rPr lang="bn-BD" sz="4000" b="1" dirty="0">
                <a:solidFill>
                  <a:srgbClr val="FF0000"/>
                </a:solidFill>
                <a:latin typeface="NikoshBAN" panose="02000000000000000000" pitchFamily="2" charset="0"/>
                <a:cs typeface="NikoshBAN" panose="02000000000000000000" pitchFamily="2" charset="0"/>
              </a:rPr>
              <a:t>ন্ধু</a:t>
            </a:r>
          </a:p>
          <a:p>
            <a:pPr algn="l"/>
            <a:endParaRPr lang="bn-BD" sz="4000" b="1" dirty="0">
              <a:latin typeface="NikoshBAN" panose="02000000000000000000" pitchFamily="2" charset="0"/>
              <a:cs typeface="NikoshBAN" panose="02000000000000000000" pitchFamily="2" charset="0"/>
            </a:endParaRPr>
          </a:p>
          <a:p>
            <a:pPr algn="l"/>
            <a:r>
              <a:rPr lang="bn-BD" sz="4000" b="1" dirty="0">
                <a:latin typeface="NikoshBAN" panose="02000000000000000000" pitchFamily="2" charset="0"/>
                <a:cs typeface="NikoshBAN" panose="02000000000000000000" pitchFamily="2" charset="0"/>
              </a:rPr>
              <a:t>প্রতী</a:t>
            </a:r>
            <a:r>
              <a:rPr lang="bn-BD" sz="4000" b="1" dirty="0">
                <a:solidFill>
                  <a:srgbClr val="FF0000"/>
                </a:solidFill>
                <a:latin typeface="NikoshBAN" panose="02000000000000000000" pitchFamily="2" charset="0"/>
                <a:cs typeface="NikoshBAN" panose="02000000000000000000" pitchFamily="2" charset="0"/>
              </a:rPr>
              <a:t>জ্ঞা</a:t>
            </a:r>
          </a:p>
          <a:p>
            <a:pPr algn="l"/>
            <a:endParaRPr lang="bn-BD" sz="4000" b="1" dirty="0">
              <a:latin typeface="NikoshBAN" panose="02000000000000000000" pitchFamily="2" charset="0"/>
              <a:cs typeface="NikoshBAN" panose="02000000000000000000" pitchFamily="2" charset="0"/>
            </a:endParaRPr>
          </a:p>
          <a:p>
            <a:pPr algn="l"/>
            <a:r>
              <a:rPr lang="bn-BD" sz="4000" b="1" dirty="0">
                <a:latin typeface="NikoshBAN" panose="02000000000000000000" pitchFamily="2" charset="0"/>
                <a:cs typeface="NikoshBAN" panose="02000000000000000000" pitchFamily="2" charset="0"/>
              </a:rPr>
              <a:t>স</a:t>
            </a:r>
            <a:r>
              <a:rPr lang="bn-BD" sz="4000" b="1" dirty="0">
                <a:solidFill>
                  <a:srgbClr val="FF0000"/>
                </a:solidFill>
                <a:latin typeface="NikoshBAN" panose="02000000000000000000" pitchFamily="2" charset="0"/>
                <a:cs typeface="NikoshBAN" panose="02000000000000000000" pitchFamily="2" charset="0"/>
              </a:rPr>
              <a:t>ঙ্গে</a:t>
            </a:r>
          </a:p>
          <a:p>
            <a:pPr algn="l"/>
            <a:endParaRPr lang="bn-BD" sz="4000" b="1" dirty="0">
              <a:latin typeface="NikoshBAN" panose="02000000000000000000" pitchFamily="2" charset="0"/>
              <a:cs typeface="NikoshBAN" panose="02000000000000000000" pitchFamily="2" charset="0"/>
            </a:endParaRPr>
          </a:p>
          <a:p>
            <a:pPr algn="l"/>
            <a:r>
              <a:rPr lang="bn-BD" sz="4000" b="1" dirty="0">
                <a:latin typeface="NikoshBAN" panose="02000000000000000000" pitchFamily="2" charset="0"/>
                <a:cs typeface="NikoshBAN" panose="02000000000000000000" pitchFamily="2" charset="0"/>
              </a:rPr>
              <a:t>লোকল</a:t>
            </a:r>
            <a:r>
              <a:rPr lang="bn-BD" sz="4000" b="1" dirty="0">
                <a:solidFill>
                  <a:srgbClr val="FF0000"/>
                </a:solidFill>
                <a:latin typeface="NikoshBAN" panose="02000000000000000000" pitchFamily="2" charset="0"/>
                <a:cs typeface="NikoshBAN" panose="02000000000000000000" pitchFamily="2" charset="0"/>
              </a:rPr>
              <a:t>স্ক</a:t>
            </a:r>
            <a:r>
              <a:rPr lang="bn-BD" sz="4000" b="1" dirty="0">
                <a:latin typeface="NikoshBAN" panose="02000000000000000000" pitchFamily="2" charset="0"/>
                <a:cs typeface="NikoshBAN" panose="02000000000000000000" pitchFamily="2" charset="0"/>
              </a:rPr>
              <a:t>র</a:t>
            </a:r>
            <a:endParaRPr lang="en-US" sz="40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B3C1017A-ABC7-42C7-9208-36E325714DC5}"/>
              </a:ext>
            </a:extLst>
          </p:cNvPr>
          <p:cNvSpPr txBox="1"/>
          <p:nvPr/>
        </p:nvSpPr>
        <p:spPr>
          <a:xfrm>
            <a:off x="609600" y="-281"/>
            <a:ext cx="11032626" cy="666736"/>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যুক্তবর্ণগুলো ভেঙ্গে দেখি ও যুক্তবর্ণ দিয়ে গঠিত শব্দগুলো পড়ি ও লিখি</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4B762377-732E-408B-9169-574BCF75AFE0}"/>
              </a:ext>
            </a:extLst>
          </p:cNvPr>
          <p:cNvSpPr txBox="1"/>
          <p:nvPr/>
        </p:nvSpPr>
        <p:spPr>
          <a:xfrm>
            <a:off x="609600" y="1223798"/>
            <a:ext cx="685800" cy="707886"/>
          </a:xfrm>
          <a:prstGeom prst="rect">
            <a:avLst/>
          </a:prstGeom>
          <a:noFill/>
        </p:spPr>
        <p:txBody>
          <a:bodyPr wrap="square" rtlCol="0">
            <a:spAutoFit/>
          </a:bodyPr>
          <a:lstStyle/>
          <a:p>
            <a:pPr algn="l"/>
            <a:r>
              <a:rPr lang="bn-BD" sz="4000" b="1" dirty="0">
                <a:solidFill>
                  <a:srgbClr val="FF0000"/>
                </a:solidFill>
                <a:latin typeface="NikoshBAN" panose="02000000000000000000" pitchFamily="2" charset="0"/>
                <a:cs typeface="NikoshBAN" panose="02000000000000000000" pitchFamily="2" charset="0"/>
              </a:rPr>
              <a:t>ন্ধু</a:t>
            </a:r>
            <a:endParaRPr lang="en-US" sz="4000" b="1" dirty="0">
              <a:solidFill>
                <a:srgbClr val="FF0000"/>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3CEDA255-88A8-49B4-8132-6F7DA0F1FF6A}"/>
              </a:ext>
            </a:extLst>
          </p:cNvPr>
          <p:cNvSpPr txBox="1"/>
          <p:nvPr/>
        </p:nvSpPr>
        <p:spPr>
          <a:xfrm>
            <a:off x="3556462" y="1219316"/>
            <a:ext cx="415636" cy="707886"/>
          </a:xfrm>
          <a:prstGeom prst="rect">
            <a:avLst/>
          </a:prstGeom>
          <a:noFill/>
        </p:spPr>
        <p:txBody>
          <a:bodyPr wrap="square" rtlCol="0">
            <a:spAutoFit/>
          </a:bodyPr>
          <a:lstStyle/>
          <a:p>
            <a:pPr algn="l"/>
            <a:r>
              <a:rPr lang="bn-BD" sz="4000" b="1" dirty="0">
                <a:solidFill>
                  <a:srgbClr val="FF0000"/>
                </a:solidFill>
                <a:latin typeface="NikoshBAN" panose="02000000000000000000" pitchFamily="2" charset="0"/>
                <a:cs typeface="NikoshBAN" panose="02000000000000000000" pitchFamily="2" charset="0"/>
              </a:rPr>
              <a:t>ন</a:t>
            </a:r>
            <a:endParaRPr lang="en-US" sz="4000" b="1" dirty="0">
              <a:solidFill>
                <a:srgbClr val="FF000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6FC91F74-8F87-4B4F-9671-8D13456FCAE4}"/>
              </a:ext>
            </a:extLst>
          </p:cNvPr>
          <p:cNvSpPr txBox="1"/>
          <p:nvPr/>
        </p:nvSpPr>
        <p:spPr>
          <a:xfrm>
            <a:off x="4587240" y="1219316"/>
            <a:ext cx="533400"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4DB0C4EA-99F0-4794-B50F-E2E163E75C2E}"/>
              </a:ext>
            </a:extLst>
          </p:cNvPr>
          <p:cNvSpPr txBox="1"/>
          <p:nvPr/>
        </p:nvSpPr>
        <p:spPr>
          <a:xfrm>
            <a:off x="6858000" y="1219316"/>
            <a:ext cx="914400"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D599CC99-61D4-4FC7-92B1-DBF77294A93C}"/>
              </a:ext>
            </a:extLst>
          </p:cNvPr>
          <p:cNvSpPr txBox="1"/>
          <p:nvPr/>
        </p:nvSpPr>
        <p:spPr>
          <a:xfrm>
            <a:off x="3556462" y="1219316"/>
            <a:ext cx="685800" cy="707886"/>
          </a:xfrm>
          <a:prstGeom prst="rect">
            <a:avLst/>
          </a:prstGeom>
          <a:noFill/>
        </p:spPr>
        <p:txBody>
          <a:bodyPr wrap="square" rtlCol="0">
            <a:spAutoFit/>
          </a:bodyPr>
          <a:lstStyle/>
          <a:p>
            <a:pPr algn="l"/>
            <a:r>
              <a:rPr lang="bn-BD" sz="4000" b="1" dirty="0">
                <a:solidFill>
                  <a:srgbClr val="FF0000"/>
                </a:solidFill>
                <a:latin typeface="NikoshBAN" panose="02000000000000000000" pitchFamily="2" charset="0"/>
                <a:cs typeface="NikoshBAN" panose="02000000000000000000" pitchFamily="2" charset="0"/>
              </a:rPr>
              <a:t>ধ</a:t>
            </a:r>
            <a:endParaRPr lang="en-US" sz="4000" b="1" dirty="0">
              <a:solidFill>
                <a:srgbClr val="FF0000"/>
              </a:solidFill>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3C5DE3C3-85CB-4373-ADA3-F5FCA18D6DC8}"/>
              </a:ext>
            </a:extLst>
          </p:cNvPr>
          <p:cNvSpPr txBox="1"/>
          <p:nvPr/>
        </p:nvSpPr>
        <p:spPr>
          <a:xfrm>
            <a:off x="8366760" y="1232277"/>
            <a:ext cx="1143000"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A17DB88E-233C-4D63-9113-6E0CF1E1C57F}"/>
              </a:ext>
            </a:extLst>
          </p:cNvPr>
          <p:cNvSpPr txBox="1"/>
          <p:nvPr/>
        </p:nvSpPr>
        <p:spPr>
          <a:xfrm>
            <a:off x="9397537" y="1232275"/>
            <a:ext cx="2413463"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সিন্ধু</a:t>
            </a:r>
            <a:endParaRPr lang="en-US" sz="4000" b="1"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0154D1E8-4CED-40B3-AE4A-08C345BD5805}"/>
              </a:ext>
            </a:extLst>
          </p:cNvPr>
          <p:cNvSpPr txBox="1"/>
          <p:nvPr/>
        </p:nvSpPr>
        <p:spPr>
          <a:xfrm>
            <a:off x="1006288" y="2415008"/>
            <a:ext cx="827421" cy="707886"/>
          </a:xfrm>
          <a:prstGeom prst="rect">
            <a:avLst/>
          </a:prstGeom>
          <a:noFill/>
        </p:spPr>
        <p:txBody>
          <a:bodyPr wrap="square" rtlCol="0">
            <a:spAutoFit/>
          </a:bodyPr>
          <a:lstStyle/>
          <a:p>
            <a:pPr algn="l"/>
            <a:r>
              <a:rPr lang="bn-BD" sz="4000" b="1" dirty="0">
                <a:solidFill>
                  <a:srgbClr val="FF0000"/>
                </a:solidFill>
                <a:latin typeface="NikoshBAN" panose="02000000000000000000" pitchFamily="2" charset="0"/>
                <a:cs typeface="NikoshBAN" panose="02000000000000000000" pitchFamily="2" charset="0"/>
              </a:rPr>
              <a:t>জ্ঞ</a:t>
            </a:r>
            <a:endParaRPr lang="en-US" sz="4000" b="1" dirty="0">
              <a:solidFill>
                <a:srgbClr val="FF0000"/>
              </a:solidFill>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10F7C30A-F49E-4BDC-8EF5-64D0A76714FF}"/>
              </a:ext>
            </a:extLst>
          </p:cNvPr>
          <p:cNvSpPr txBox="1"/>
          <p:nvPr/>
        </p:nvSpPr>
        <p:spPr>
          <a:xfrm>
            <a:off x="4587240" y="2415008"/>
            <a:ext cx="899160"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810AF742-7914-4831-89A0-755ADF2C8E23}"/>
              </a:ext>
            </a:extLst>
          </p:cNvPr>
          <p:cNvSpPr txBox="1"/>
          <p:nvPr/>
        </p:nvSpPr>
        <p:spPr>
          <a:xfrm>
            <a:off x="3594562" y="2432937"/>
            <a:ext cx="609600" cy="707886"/>
          </a:xfrm>
          <a:prstGeom prst="rect">
            <a:avLst/>
          </a:prstGeom>
          <a:noFill/>
        </p:spPr>
        <p:txBody>
          <a:bodyPr wrap="square" rtlCol="0">
            <a:spAutoFit/>
          </a:bodyPr>
          <a:lstStyle/>
          <a:p>
            <a:pPr algn="l"/>
            <a:r>
              <a:rPr lang="bn-BD" sz="4000" b="1" dirty="0">
                <a:solidFill>
                  <a:srgbClr val="FF0000"/>
                </a:solidFill>
                <a:latin typeface="NikoshBAN" panose="02000000000000000000" pitchFamily="2" charset="0"/>
                <a:cs typeface="NikoshBAN" panose="02000000000000000000" pitchFamily="2" charset="0"/>
              </a:rPr>
              <a:t>জ</a:t>
            </a:r>
            <a:endParaRPr lang="en-US" sz="4000" b="1" dirty="0">
              <a:solidFill>
                <a:srgbClr val="FF0000"/>
              </a:solidFill>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id="{151784BC-C51C-415F-96CC-3EE4860ECAB3}"/>
              </a:ext>
            </a:extLst>
          </p:cNvPr>
          <p:cNvSpPr txBox="1"/>
          <p:nvPr/>
        </p:nvSpPr>
        <p:spPr>
          <a:xfrm>
            <a:off x="6858000" y="2388114"/>
            <a:ext cx="762000"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81D2C2EF-FA1C-4074-8CC2-BBE5BB7928D4}"/>
              </a:ext>
            </a:extLst>
          </p:cNvPr>
          <p:cNvSpPr txBox="1"/>
          <p:nvPr/>
        </p:nvSpPr>
        <p:spPr>
          <a:xfrm>
            <a:off x="3575003" y="2432937"/>
            <a:ext cx="594360" cy="707886"/>
          </a:xfrm>
          <a:prstGeom prst="rect">
            <a:avLst/>
          </a:prstGeom>
          <a:noFill/>
        </p:spPr>
        <p:txBody>
          <a:bodyPr wrap="square" rtlCol="0">
            <a:spAutoFit/>
          </a:bodyPr>
          <a:lstStyle/>
          <a:p>
            <a:pPr algn="l"/>
            <a:r>
              <a:rPr lang="bn-BD" sz="4000" b="1" dirty="0">
                <a:solidFill>
                  <a:srgbClr val="FF0000"/>
                </a:solidFill>
                <a:latin typeface="NikoshBAN" panose="02000000000000000000" pitchFamily="2" charset="0"/>
                <a:cs typeface="NikoshBAN" panose="02000000000000000000" pitchFamily="2" charset="0"/>
              </a:rPr>
              <a:t>ঞ</a:t>
            </a:r>
            <a:endParaRPr lang="en-US" sz="4000" b="1" dirty="0">
              <a:solidFill>
                <a:srgbClr val="FF0000"/>
              </a:solidFill>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D7E06F69-DC57-4861-A8B7-2EB45E7C8037}"/>
              </a:ext>
            </a:extLst>
          </p:cNvPr>
          <p:cNvSpPr txBox="1"/>
          <p:nvPr/>
        </p:nvSpPr>
        <p:spPr>
          <a:xfrm>
            <a:off x="8366760" y="2388114"/>
            <a:ext cx="863138"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719A65D2-E798-4531-BF91-AC2A0697E033}"/>
              </a:ext>
            </a:extLst>
          </p:cNvPr>
          <p:cNvSpPr txBox="1"/>
          <p:nvPr/>
        </p:nvSpPr>
        <p:spPr>
          <a:xfrm>
            <a:off x="8926202" y="2432937"/>
            <a:ext cx="1324209"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জ্ঞান,</a:t>
            </a:r>
            <a:endParaRPr lang="en-US" sz="4000" b="1" dirty="0">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1DE1BD67-6E5E-4741-BFA2-0ED1190C10A5}"/>
              </a:ext>
            </a:extLst>
          </p:cNvPr>
          <p:cNvSpPr txBox="1"/>
          <p:nvPr/>
        </p:nvSpPr>
        <p:spPr>
          <a:xfrm>
            <a:off x="10243239" y="2432937"/>
            <a:ext cx="1796361"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বিজ্ঞান</a:t>
            </a:r>
            <a:endParaRPr lang="en-US" sz="4000" b="1" dirty="0">
              <a:latin typeface="NikoshBAN" panose="02000000000000000000" pitchFamily="2" charset="0"/>
              <a:cs typeface="NikoshBAN" panose="02000000000000000000" pitchFamily="2" charset="0"/>
            </a:endParaRPr>
          </a:p>
        </p:txBody>
      </p:sp>
      <p:sp>
        <p:nvSpPr>
          <p:cNvPr id="27" name="TextBox 26">
            <a:extLst>
              <a:ext uri="{FF2B5EF4-FFF2-40B4-BE49-F238E27FC236}">
                <a16:creationId xmlns:a16="http://schemas.microsoft.com/office/drawing/2014/main" id="{2F21FB83-F4D1-4A6E-BD9C-41886B83B1C5}"/>
              </a:ext>
            </a:extLst>
          </p:cNvPr>
          <p:cNvSpPr txBox="1"/>
          <p:nvPr/>
        </p:nvSpPr>
        <p:spPr>
          <a:xfrm>
            <a:off x="768397" y="3646958"/>
            <a:ext cx="892763" cy="707886"/>
          </a:xfrm>
          <a:prstGeom prst="rect">
            <a:avLst/>
          </a:prstGeom>
          <a:noFill/>
        </p:spPr>
        <p:txBody>
          <a:bodyPr wrap="square" rtlCol="0">
            <a:spAutoFit/>
          </a:bodyPr>
          <a:lstStyle/>
          <a:p>
            <a:pPr algn="l"/>
            <a:r>
              <a:rPr lang="bn-BD" sz="4000" b="1" dirty="0">
                <a:solidFill>
                  <a:srgbClr val="FF0000"/>
                </a:solidFill>
                <a:latin typeface="NikoshBAN" panose="02000000000000000000" pitchFamily="2" charset="0"/>
                <a:cs typeface="NikoshBAN" panose="02000000000000000000" pitchFamily="2" charset="0"/>
              </a:rPr>
              <a:t>ঙ্গ</a:t>
            </a:r>
            <a:endParaRPr lang="en-US" sz="4000" b="1" dirty="0">
              <a:solidFill>
                <a:srgbClr val="FF0000"/>
              </a:solidFill>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580D249D-03B6-4F95-A45A-17B05610E2CE}"/>
              </a:ext>
            </a:extLst>
          </p:cNvPr>
          <p:cNvSpPr txBox="1"/>
          <p:nvPr/>
        </p:nvSpPr>
        <p:spPr>
          <a:xfrm>
            <a:off x="4569311" y="3661917"/>
            <a:ext cx="551329" cy="730774"/>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
        <p:nvSpPr>
          <p:cNvPr id="30" name="TextBox 29">
            <a:extLst>
              <a:ext uri="{FF2B5EF4-FFF2-40B4-BE49-F238E27FC236}">
                <a16:creationId xmlns:a16="http://schemas.microsoft.com/office/drawing/2014/main" id="{BA4B28B4-9EEA-4069-BE11-54D1C92CE25F}"/>
              </a:ext>
            </a:extLst>
          </p:cNvPr>
          <p:cNvSpPr txBox="1"/>
          <p:nvPr/>
        </p:nvSpPr>
        <p:spPr>
          <a:xfrm>
            <a:off x="3699897" y="3619665"/>
            <a:ext cx="609600" cy="707886"/>
          </a:xfrm>
          <a:prstGeom prst="rect">
            <a:avLst/>
          </a:prstGeom>
          <a:noFill/>
        </p:spPr>
        <p:txBody>
          <a:bodyPr wrap="square" rtlCol="0">
            <a:spAutoFit/>
          </a:bodyPr>
          <a:lstStyle/>
          <a:p>
            <a:pPr algn="l"/>
            <a:r>
              <a:rPr lang="bn-BD" sz="4000" b="1" dirty="0">
                <a:solidFill>
                  <a:srgbClr val="FF0000"/>
                </a:solidFill>
                <a:latin typeface="NikoshBAN" panose="02000000000000000000" pitchFamily="2" charset="0"/>
                <a:cs typeface="NikoshBAN" panose="02000000000000000000" pitchFamily="2" charset="0"/>
              </a:rPr>
              <a:t>ঙ</a:t>
            </a:r>
            <a:endParaRPr lang="en-US" sz="4000" b="1" dirty="0">
              <a:solidFill>
                <a:srgbClr val="FF0000"/>
              </a:solidFill>
              <a:latin typeface="NikoshBAN" panose="02000000000000000000" pitchFamily="2" charset="0"/>
              <a:cs typeface="NikoshBAN" panose="02000000000000000000" pitchFamily="2" charset="0"/>
            </a:endParaRPr>
          </a:p>
        </p:txBody>
      </p:sp>
      <p:sp>
        <p:nvSpPr>
          <p:cNvPr id="32" name="TextBox 31">
            <a:extLst>
              <a:ext uri="{FF2B5EF4-FFF2-40B4-BE49-F238E27FC236}">
                <a16:creationId xmlns:a16="http://schemas.microsoft.com/office/drawing/2014/main" id="{BF03B74E-3134-4658-8BEC-BFBA55A0EBB9}"/>
              </a:ext>
            </a:extLst>
          </p:cNvPr>
          <p:cNvSpPr txBox="1"/>
          <p:nvPr/>
        </p:nvSpPr>
        <p:spPr>
          <a:xfrm>
            <a:off x="6858000" y="3608624"/>
            <a:ext cx="762000"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
        <p:nvSpPr>
          <p:cNvPr id="33" name="TextBox 32">
            <a:extLst>
              <a:ext uri="{FF2B5EF4-FFF2-40B4-BE49-F238E27FC236}">
                <a16:creationId xmlns:a16="http://schemas.microsoft.com/office/drawing/2014/main" id="{B46891F4-EE12-4092-B2CE-D7CBCD9C6CAF}"/>
              </a:ext>
            </a:extLst>
          </p:cNvPr>
          <p:cNvSpPr txBox="1"/>
          <p:nvPr/>
        </p:nvSpPr>
        <p:spPr>
          <a:xfrm>
            <a:off x="3740075" y="3608624"/>
            <a:ext cx="762000" cy="707886"/>
          </a:xfrm>
          <a:prstGeom prst="rect">
            <a:avLst/>
          </a:prstGeom>
          <a:noFill/>
        </p:spPr>
        <p:txBody>
          <a:bodyPr wrap="square" rtlCol="0">
            <a:spAutoFit/>
          </a:bodyPr>
          <a:lstStyle/>
          <a:p>
            <a:pPr algn="l"/>
            <a:r>
              <a:rPr lang="bn-BD" sz="4000" b="1" dirty="0">
                <a:solidFill>
                  <a:srgbClr val="FF0000"/>
                </a:solidFill>
                <a:latin typeface="NikoshBAN" panose="02000000000000000000" pitchFamily="2" charset="0"/>
                <a:cs typeface="NikoshBAN" panose="02000000000000000000" pitchFamily="2" charset="0"/>
              </a:rPr>
              <a:t>গ</a:t>
            </a:r>
            <a:endParaRPr lang="en-US" sz="4000" b="1" dirty="0">
              <a:solidFill>
                <a:srgbClr val="FF0000"/>
              </a:solidFill>
              <a:latin typeface="NikoshBAN" panose="02000000000000000000" pitchFamily="2" charset="0"/>
              <a:cs typeface="NikoshBAN" panose="02000000000000000000" pitchFamily="2" charset="0"/>
            </a:endParaRPr>
          </a:p>
        </p:txBody>
      </p:sp>
      <p:sp>
        <p:nvSpPr>
          <p:cNvPr id="34" name="TextBox 33">
            <a:extLst>
              <a:ext uri="{FF2B5EF4-FFF2-40B4-BE49-F238E27FC236}">
                <a16:creationId xmlns:a16="http://schemas.microsoft.com/office/drawing/2014/main" id="{769E2307-218F-4558-A17E-78D4DC8091F3}"/>
              </a:ext>
            </a:extLst>
          </p:cNvPr>
          <p:cNvSpPr txBox="1"/>
          <p:nvPr/>
        </p:nvSpPr>
        <p:spPr>
          <a:xfrm>
            <a:off x="8369286" y="3588262"/>
            <a:ext cx="642529" cy="714791"/>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
        <p:nvSpPr>
          <p:cNvPr id="35" name="TextBox 34">
            <a:extLst>
              <a:ext uri="{FF2B5EF4-FFF2-40B4-BE49-F238E27FC236}">
                <a16:creationId xmlns:a16="http://schemas.microsoft.com/office/drawing/2014/main" id="{22996FD2-C14E-4771-9C12-89B554DFE2CD}"/>
              </a:ext>
            </a:extLst>
          </p:cNvPr>
          <p:cNvSpPr txBox="1"/>
          <p:nvPr/>
        </p:nvSpPr>
        <p:spPr>
          <a:xfrm flipH="1">
            <a:off x="8890462" y="3629726"/>
            <a:ext cx="1575901" cy="703123"/>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অঙ্গে,</a:t>
            </a:r>
            <a:endParaRPr lang="en-US" sz="4000" b="1" dirty="0">
              <a:latin typeface="NikoshBAN" panose="02000000000000000000" pitchFamily="2" charset="0"/>
              <a:cs typeface="NikoshBAN" panose="02000000000000000000" pitchFamily="2" charset="0"/>
            </a:endParaRPr>
          </a:p>
        </p:txBody>
      </p:sp>
      <p:sp>
        <p:nvSpPr>
          <p:cNvPr id="37" name="TextBox 36">
            <a:extLst>
              <a:ext uri="{FF2B5EF4-FFF2-40B4-BE49-F238E27FC236}">
                <a16:creationId xmlns:a16="http://schemas.microsoft.com/office/drawing/2014/main" id="{012131BD-E96C-4A11-84CE-FCC3FE98B99E}"/>
              </a:ext>
            </a:extLst>
          </p:cNvPr>
          <p:cNvSpPr txBox="1"/>
          <p:nvPr/>
        </p:nvSpPr>
        <p:spPr>
          <a:xfrm>
            <a:off x="10405079" y="3595167"/>
            <a:ext cx="1634522"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বঙ্গে</a:t>
            </a:r>
            <a:endParaRPr lang="en-US" sz="4000" b="1" dirty="0">
              <a:latin typeface="NikoshBAN" panose="02000000000000000000" pitchFamily="2" charset="0"/>
              <a:cs typeface="NikoshBAN" panose="02000000000000000000" pitchFamily="2" charset="0"/>
            </a:endParaRPr>
          </a:p>
        </p:txBody>
      </p:sp>
      <p:sp>
        <p:nvSpPr>
          <p:cNvPr id="38" name="TextBox 37">
            <a:extLst>
              <a:ext uri="{FF2B5EF4-FFF2-40B4-BE49-F238E27FC236}">
                <a16:creationId xmlns:a16="http://schemas.microsoft.com/office/drawing/2014/main" id="{FBCE168B-FFAB-48B3-9105-0AD972FE60A8}"/>
              </a:ext>
            </a:extLst>
          </p:cNvPr>
          <p:cNvSpPr txBox="1"/>
          <p:nvPr/>
        </p:nvSpPr>
        <p:spPr>
          <a:xfrm>
            <a:off x="1467943" y="4892566"/>
            <a:ext cx="731531" cy="707885"/>
          </a:xfrm>
          <a:prstGeom prst="rect">
            <a:avLst/>
          </a:prstGeom>
          <a:noFill/>
        </p:spPr>
        <p:txBody>
          <a:bodyPr wrap="square" rtlCol="0">
            <a:spAutoFit/>
          </a:bodyPr>
          <a:lstStyle/>
          <a:p>
            <a:pPr algn="l"/>
            <a:r>
              <a:rPr lang="bn-BD" sz="4000" b="1" dirty="0">
                <a:solidFill>
                  <a:srgbClr val="FF0000"/>
                </a:solidFill>
                <a:latin typeface="NikoshBAN" panose="02000000000000000000" pitchFamily="2" charset="0"/>
                <a:cs typeface="NikoshBAN" panose="02000000000000000000" pitchFamily="2" charset="0"/>
              </a:rPr>
              <a:t>স্ক</a:t>
            </a:r>
            <a:endParaRPr lang="en-US" sz="4000" b="1" dirty="0">
              <a:solidFill>
                <a:srgbClr val="FF0000"/>
              </a:solidFill>
              <a:latin typeface="NikoshBAN" panose="02000000000000000000" pitchFamily="2" charset="0"/>
              <a:cs typeface="NikoshBAN" panose="02000000000000000000" pitchFamily="2" charset="0"/>
            </a:endParaRPr>
          </a:p>
        </p:txBody>
      </p:sp>
      <p:sp>
        <p:nvSpPr>
          <p:cNvPr id="39" name="TextBox 38">
            <a:extLst>
              <a:ext uri="{FF2B5EF4-FFF2-40B4-BE49-F238E27FC236}">
                <a16:creationId xmlns:a16="http://schemas.microsoft.com/office/drawing/2014/main" id="{FCE479FC-AC90-4FDF-95FB-5410D44233BA}"/>
              </a:ext>
            </a:extLst>
          </p:cNvPr>
          <p:cNvSpPr txBox="1"/>
          <p:nvPr/>
        </p:nvSpPr>
        <p:spPr>
          <a:xfrm>
            <a:off x="4587240" y="4834588"/>
            <a:ext cx="762000"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
        <p:nvSpPr>
          <p:cNvPr id="40" name="TextBox 39">
            <a:extLst>
              <a:ext uri="{FF2B5EF4-FFF2-40B4-BE49-F238E27FC236}">
                <a16:creationId xmlns:a16="http://schemas.microsoft.com/office/drawing/2014/main" id="{729AEEE8-D942-4DD7-BB1D-1D9C3D0C801F}"/>
              </a:ext>
            </a:extLst>
          </p:cNvPr>
          <p:cNvSpPr txBox="1"/>
          <p:nvPr/>
        </p:nvSpPr>
        <p:spPr>
          <a:xfrm>
            <a:off x="3603527" y="4892566"/>
            <a:ext cx="609600" cy="707886"/>
          </a:xfrm>
          <a:prstGeom prst="rect">
            <a:avLst/>
          </a:prstGeom>
          <a:noFill/>
        </p:spPr>
        <p:txBody>
          <a:bodyPr wrap="square" rtlCol="0">
            <a:spAutoFit/>
          </a:bodyPr>
          <a:lstStyle/>
          <a:p>
            <a:pPr algn="l"/>
            <a:r>
              <a:rPr lang="bn-BD" sz="4000" b="1" dirty="0">
                <a:solidFill>
                  <a:srgbClr val="FF0000"/>
                </a:solidFill>
                <a:latin typeface="NikoshBAN" panose="02000000000000000000" pitchFamily="2" charset="0"/>
                <a:cs typeface="NikoshBAN" panose="02000000000000000000" pitchFamily="2" charset="0"/>
              </a:rPr>
              <a:t>স</a:t>
            </a:r>
            <a:endParaRPr lang="en-US" sz="4000" b="1" dirty="0">
              <a:solidFill>
                <a:srgbClr val="FF0000"/>
              </a:solidFill>
              <a:latin typeface="NikoshBAN" panose="02000000000000000000" pitchFamily="2" charset="0"/>
              <a:cs typeface="NikoshBAN" panose="02000000000000000000" pitchFamily="2" charset="0"/>
            </a:endParaRPr>
          </a:p>
        </p:txBody>
      </p:sp>
      <p:sp>
        <p:nvSpPr>
          <p:cNvPr id="41" name="TextBox 40">
            <a:extLst>
              <a:ext uri="{FF2B5EF4-FFF2-40B4-BE49-F238E27FC236}">
                <a16:creationId xmlns:a16="http://schemas.microsoft.com/office/drawing/2014/main" id="{FDB332A4-2876-4F59-A6AA-C67246B953D3}"/>
              </a:ext>
            </a:extLst>
          </p:cNvPr>
          <p:cNvSpPr txBox="1"/>
          <p:nvPr/>
        </p:nvSpPr>
        <p:spPr>
          <a:xfrm>
            <a:off x="6858000" y="4829134"/>
            <a:ext cx="1143000"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
        <p:nvSpPr>
          <p:cNvPr id="42" name="TextBox 41">
            <a:extLst>
              <a:ext uri="{FF2B5EF4-FFF2-40B4-BE49-F238E27FC236}">
                <a16:creationId xmlns:a16="http://schemas.microsoft.com/office/drawing/2014/main" id="{55075E75-5950-4598-B83A-E3EDD5C558A0}"/>
              </a:ext>
            </a:extLst>
          </p:cNvPr>
          <p:cNvSpPr txBox="1"/>
          <p:nvPr/>
        </p:nvSpPr>
        <p:spPr>
          <a:xfrm>
            <a:off x="3595010" y="4930963"/>
            <a:ext cx="762000" cy="707886"/>
          </a:xfrm>
          <a:prstGeom prst="rect">
            <a:avLst/>
          </a:prstGeom>
          <a:noFill/>
        </p:spPr>
        <p:txBody>
          <a:bodyPr wrap="square" rtlCol="0">
            <a:spAutoFit/>
          </a:bodyPr>
          <a:lstStyle/>
          <a:p>
            <a:pPr algn="l"/>
            <a:r>
              <a:rPr lang="bn-BD" sz="4000" b="1" dirty="0">
                <a:solidFill>
                  <a:srgbClr val="FF0000"/>
                </a:solidFill>
                <a:latin typeface="NikoshBAN" panose="02000000000000000000" pitchFamily="2" charset="0"/>
                <a:cs typeface="NikoshBAN" panose="02000000000000000000" pitchFamily="2" charset="0"/>
              </a:rPr>
              <a:t>ক</a:t>
            </a:r>
            <a:endParaRPr lang="en-US" sz="4000" b="1" dirty="0">
              <a:solidFill>
                <a:srgbClr val="FF0000"/>
              </a:solidFill>
              <a:latin typeface="NikoshBAN" panose="02000000000000000000" pitchFamily="2" charset="0"/>
              <a:cs typeface="NikoshBAN" panose="02000000000000000000" pitchFamily="2" charset="0"/>
            </a:endParaRPr>
          </a:p>
        </p:txBody>
      </p:sp>
      <p:sp>
        <p:nvSpPr>
          <p:cNvPr id="43" name="TextBox 42">
            <a:extLst>
              <a:ext uri="{FF2B5EF4-FFF2-40B4-BE49-F238E27FC236}">
                <a16:creationId xmlns:a16="http://schemas.microsoft.com/office/drawing/2014/main" id="{CABFF326-56F9-4F4D-95DD-3A7D2DBD1DED}"/>
              </a:ext>
            </a:extLst>
          </p:cNvPr>
          <p:cNvSpPr txBox="1"/>
          <p:nvPr/>
        </p:nvSpPr>
        <p:spPr>
          <a:xfrm>
            <a:off x="8414272" y="4999375"/>
            <a:ext cx="786938"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
        <p:nvSpPr>
          <p:cNvPr id="44" name="TextBox 43">
            <a:extLst>
              <a:ext uri="{FF2B5EF4-FFF2-40B4-BE49-F238E27FC236}">
                <a16:creationId xmlns:a16="http://schemas.microsoft.com/office/drawing/2014/main" id="{54CF3ABA-E8D6-4C18-9274-7F547F063E4B}"/>
              </a:ext>
            </a:extLst>
          </p:cNvPr>
          <p:cNvSpPr txBox="1"/>
          <p:nvPr/>
        </p:nvSpPr>
        <p:spPr>
          <a:xfrm>
            <a:off x="9397538" y="4999375"/>
            <a:ext cx="2244688" cy="707886"/>
          </a:xfrm>
          <a:prstGeom prst="rect">
            <a:avLst/>
          </a:prstGeom>
          <a:noFill/>
        </p:spPr>
        <p:txBody>
          <a:bodyPr wrap="square" rtlCol="0">
            <a:spAutoFit/>
          </a:bodyPr>
          <a:lstStyle/>
          <a:p>
            <a:pPr algn="l"/>
            <a:r>
              <a:rPr lang="bn-BD" sz="4000" b="1" dirty="0">
                <a:latin typeface="NikoshBAN" panose="02000000000000000000" pitchFamily="2" charset="0"/>
                <a:cs typeface="NikoshBAN" panose="02000000000000000000" pitchFamily="2" charset="0"/>
              </a:rPr>
              <a:t>পুরস্কার</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318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63" presetClass="path" presetSubtype="0" accel="50000" decel="50000" fill="hold" grpId="1" nodeType="withEffect">
                                  <p:stCondLst>
                                    <p:cond delay="0"/>
                                  </p:stCondLst>
                                  <p:childTnLst>
                                    <p:animMotion origin="layout" path="M 5E-6 -2.59259E-6 L 0.23438 -2.59259E-6 " pathEditMode="relative" rAng="0" ptsTypes="AA">
                                      <p:cBhvr>
                                        <p:cTn id="14" dur="2000" fill="hold"/>
                                        <p:tgtEl>
                                          <p:spTgt spid="6"/>
                                        </p:tgtEl>
                                        <p:attrNameLst>
                                          <p:attrName>ppt_x</p:attrName>
                                          <p:attrName>ppt_y</p:attrName>
                                        </p:attrNameLst>
                                      </p:cBhvr>
                                      <p:rCtr x="11719" y="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63" presetClass="path" presetSubtype="0" accel="50000" decel="50000" fill="hold" grpId="1" nodeType="withEffect">
                                  <p:stCondLst>
                                    <p:cond delay="0"/>
                                  </p:stCondLst>
                                  <p:childTnLst>
                                    <p:animMotion origin="layout" path="M -3.95833E-6 1.85185E-6 L 0.17878 1.85185E-6 " pathEditMode="relative" rAng="0" ptsTypes="AA">
                                      <p:cBhvr>
                                        <p:cTn id="24" dur="2000" fill="hold"/>
                                        <p:tgtEl>
                                          <p:spTgt spid="9"/>
                                        </p:tgtEl>
                                        <p:attrNameLst>
                                          <p:attrName>ppt_x</p:attrName>
                                          <p:attrName>ppt_y</p:attrName>
                                        </p:attrNameLst>
                                      </p:cBhvr>
                                      <p:rCtr x="8932" y="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63" presetClass="path" presetSubtype="0" accel="50000" decel="50000" fill="hold" grpId="1" nodeType="withEffect">
                                  <p:stCondLst>
                                    <p:cond delay="0"/>
                                  </p:stCondLst>
                                  <p:childTnLst>
                                    <p:animMotion origin="layout" path="M -1.66667E-6 1.85185E-6 L 0.34896 1.85185E-6 " pathEditMode="relative" rAng="0" ptsTypes="AA">
                                      <p:cBhvr>
                                        <p:cTn id="34" dur="2000" fill="hold"/>
                                        <p:tgtEl>
                                          <p:spTgt spid="12"/>
                                        </p:tgtEl>
                                        <p:attrNameLst>
                                          <p:attrName>ppt_x</p:attrName>
                                          <p:attrName>ppt_y</p:attrName>
                                        </p:attrNameLst>
                                      </p:cBhvr>
                                      <p:rCtr x="17448"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par>
                                <p:cTn id="50" presetID="63" presetClass="path" presetSubtype="0" accel="50000" decel="50000" fill="hold" grpId="1" nodeType="withEffect">
                                  <p:stCondLst>
                                    <p:cond delay="0"/>
                                  </p:stCondLst>
                                  <p:childTnLst>
                                    <p:animMotion origin="layout" path="M 3.75E-6 -3.7037E-6 L 0.20338 -3.7037E-6 " pathEditMode="relative" rAng="0" ptsTypes="AA">
                                      <p:cBhvr>
                                        <p:cTn id="51" dur="2000" fill="hold"/>
                                        <p:tgtEl>
                                          <p:spTgt spid="18"/>
                                        </p:tgtEl>
                                        <p:attrNameLst>
                                          <p:attrName>ppt_x</p:attrName>
                                          <p:attrName>ppt_y</p:attrName>
                                        </p:attrNameLst>
                                      </p:cBhvr>
                                      <p:rCtr x="10169" y="0"/>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par>
                                <p:cTn id="60" presetID="63" presetClass="path" presetSubtype="0" accel="50000" decel="50000" fill="hold" grpId="1" nodeType="withEffect">
                                  <p:stCondLst>
                                    <p:cond delay="0"/>
                                  </p:stCondLst>
                                  <p:childTnLst>
                                    <p:animMotion origin="layout" path="M -1.66667E-6 0 L 0.16771 0 " pathEditMode="relative" rAng="0" ptsTypes="AA">
                                      <p:cBhvr>
                                        <p:cTn id="61" dur="2000" fill="hold"/>
                                        <p:tgtEl>
                                          <p:spTgt spid="20"/>
                                        </p:tgtEl>
                                        <p:attrNameLst>
                                          <p:attrName>ppt_x</p:attrName>
                                          <p:attrName>ppt_y</p:attrName>
                                        </p:attrNameLst>
                                      </p:cBhvr>
                                      <p:rCtr x="8385" y="0"/>
                                    </p:animMotion>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2" nodeType="click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grpId="1" nodeType="clickEffect">
                                  <p:stCondLst>
                                    <p:cond delay="0"/>
                                  </p:stCondLst>
                                  <p:childTnLst>
                                    <p:animMotion origin="layout" path="M 1.875E-6 0 L 0.35117 0 " pathEditMode="relative" rAng="0" ptsTypes="AA">
                                      <p:cBhvr>
                                        <p:cTn id="73" dur="2000" fill="hold"/>
                                        <p:tgtEl>
                                          <p:spTgt spid="22"/>
                                        </p:tgtEl>
                                        <p:attrNameLst>
                                          <p:attrName>ppt_x</p:attrName>
                                          <p:attrName>ppt_y</p:attrName>
                                        </p:attrNameLst>
                                      </p:cBhvr>
                                      <p:rCtr x="17552" y="0"/>
                                    </p:animMotion>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childTnLst>
                                </p:cTn>
                              </p:par>
                              <p:par>
                                <p:cTn id="96" presetID="63" presetClass="path" presetSubtype="0" accel="50000" decel="50000" fill="hold" grpId="1" nodeType="withEffect">
                                  <p:stCondLst>
                                    <p:cond delay="0"/>
                                  </p:stCondLst>
                                  <p:childTnLst>
                                    <p:animMotion origin="layout" path="M 6.25E-7 -3.33333E-6 L 0.22617 -3.33333E-6 " pathEditMode="relative" rAng="0" ptsTypes="AA">
                                      <p:cBhvr>
                                        <p:cTn id="97" dur="2000" fill="hold"/>
                                        <p:tgtEl>
                                          <p:spTgt spid="27"/>
                                        </p:tgtEl>
                                        <p:attrNameLst>
                                          <p:attrName>ppt_x</p:attrName>
                                          <p:attrName>ppt_y</p:attrName>
                                        </p:attrNameLst>
                                      </p:cBhvr>
                                      <p:rCtr x="11302" y="0"/>
                                    </p:animMotion>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childTnLst>
                                </p:cTn>
                              </p:par>
                              <p:par>
                                <p:cTn id="106" presetID="63" presetClass="path" presetSubtype="0" accel="50000" decel="50000" fill="hold" grpId="1" nodeType="withEffect">
                                  <p:stCondLst>
                                    <p:cond delay="0"/>
                                  </p:stCondLst>
                                  <p:childTnLst>
                                    <p:animMotion origin="layout" path="M 4.375E-6 1.85185E-6 L 0.15898 1.85185E-6 " pathEditMode="relative" rAng="0" ptsTypes="AA">
                                      <p:cBhvr>
                                        <p:cTn id="107" dur="2000" fill="hold"/>
                                        <p:tgtEl>
                                          <p:spTgt spid="30"/>
                                        </p:tgtEl>
                                        <p:attrNameLst>
                                          <p:attrName>ppt_x</p:attrName>
                                          <p:attrName>ppt_y</p:attrName>
                                        </p:attrNameLst>
                                      </p:cBhvr>
                                      <p:rCtr x="7943" y="0"/>
                                    </p:animMotion>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childTnLst>
                                </p:cTn>
                              </p:par>
                              <p:par>
                                <p:cTn id="116" presetID="63" presetClass="path" presetSubtype="0" accel="50000" decel="50000" fill="hold" grpId="1" nodeType="withEffect">
                                  <p:stCondLst>
                                    <p:cond delay="0"/>
                                  </p:stCondLst>
                                  <p:childTnLst>
                                    <p:animMotion origin="layout" path="M -8.33333E-7 2.22222E-6 L 0.33073 2.22222E-6 " pathEditMode="relative" rAng="0" ptsTypes="AA">
                                      <p:cBhvr>
                                        <p:cTn id="117" dur="2000" fill="hold"/>
                                        <p:tgtEl>
                                          <p:spTgt spid="33"/>
                                        </p:tgtEl>
                                        <p:attrNameLst>
                                          <p:attrName>ppt_x</p:attrName>
                                          <p:attrName>ppt_y</p:attrName>
                                        </p:attrNameLst>
                                      </p:cBhvr>
                                      <p:rCtr x="16536" y="0"/>
                                    </p:animMotion>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35"/>
                                        </p:tgtEl>
                                        <p:attrNameLst>
                                          <p:attrName>style.visibility</p:attrName>
                                        </p:attrNameLst>
                                      </p:cBhvr>
                                      <p:to>
                                        <p:strVal val="visible"/>
                                      </p:to>
                                    </p:set>
                                    <p:anim calcmode="lin" valueType="num">
                                      <p:cBhvr>
                                        <p:cTn id="126" dur="500" fill="hold"/>
                                        <p:tgtEl>
                                          <p:spTgt spid="35"/>
                                        </p:tgtEl>
                                        <p:attrNameLst>
                                          <p:attrName>ppt_w</p:attrName>
                                        </p:attrNameLst>
                                      </p:cBhvr>
                                      <p:tavLst>
                                        <p:tav tm="0">
                                          <p:val>
                                            <p:fltVal val="0"/>
                                          </p:val>
                                        </p:tav>
                                        <p:tav tm="100000">
                                          <p:val>
                                            <p:strVal val="#ppt_w"/>
                                          </p:val>
                                        </p:tav>
                                      </p:tavLst>
                                    </p:anim>
                                    <p:anim calcmode="lin" valueType="num">
                                      <p:cBhvr>
                                        <p:cTn id="127" dur="500" fill="hold"/>
                                        <p:tgtEl>
                                          <p:spTgt spid="35"/>
                                        </p:tgtEl>
                                        <p:attrNameLst>
                                          <p:attrName>ppt_h</p:attrName>
                                        </p:attrNameLst>
                                      </p:cBhvr>
                                      <p:tavLst>
                                        <p:tav tm="0">
                                          <p:val>
                                            <p:fltVal val="0"/>
                                          </p:val>
                                        </p:tav>
                                        <p:tav tm="100000">
                                          <p:val>
                                            <p:strVal val="#ppt_h"/>
                                          </p:val>
                                        </p:tav>
                                      </p:tavLst>
                                    </p:anim>
                                    <p:animEffect transition="in" filter="fade">
                                      <p:cBhvr>
                                        <p:cTn id="128" dur="500"/>
                                        <p:tgtEl>
                                          <p:spTgt spid="35"/>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500" fill="hold"/>
                                        <p:tgtEl>
                                          <p:spTgt spid="37"/>
                                        </p:tgtEl>
                                        <p:attrNameLst>
                                          <p:attrName>ppt_w</p:attrName>
                                        </p:attrNameLst>
                                      </p:cBhvr>
                                      <p:tavLst>
                                        <p:tav tm="0">
                                          <p:val>
                                            <p:fltVal val="0"/>
                                          </p:val>
                                        </p:tav>
                                        <p:tav tm="100000">
                                          <p:val>
                                            <p:strVal val="#ppt_w"/>
                                          </p:val>
                                        </p:tav>
                                      </p:tavLst>
                                    </p:anim>
                                    <p:anim calcmode="lin" valueType="num">
                                      <p:cBhvr>
                                        <p:cTn id="134" dur="500" fill="hold"/>
                                        <p:tgtEl>
                                          <p:spTgt spid="37"/>
                                        </p:tgtEl>
                                        <p:attrNameLst>
                                          <p:attrName>ppt_h</p:attrName>
                                        </p:attrNameLst>
                                      </p:cBhvr>
                                      <p:tavLst>
                                        <p:tav tm="0">
                                          <p:val>
                                            <p:fltVal val="0"/>
                                          </p:val>
                                        </p:tav>
                                        <p:tav tm="100000">
                                          <p:val>
                                            <p:strVal val="#ppt_h"/>
                                          </p:val>
                                        </p:tav>
                                      </p:tavLst>
                                    </p:anim>
                                    <p:animEffect transition="in" filter="fade">
                                      <p:cBhvr>
                                        <p:cTn id="135" dur="500"/>
                                        <p:tgtEl>
                                          <p:spTgt spid="37"/>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8"/>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63" presetClass="path" presetSubtype="0" accel="50000" decel="50000" fill="hold" grpId="1" nodeType="clickEffect">
                                  <p:stCondLst>
                                    <p:cond delay="0"/>
                                  </p:stCondLst>
                                  <p:childTnLst>
                                    <p:animMotion origin="layout" path="M -6.25E-7 3.7037E-6 L 0.16719 3.7037E-6 " pathEditMode="relative" rAng="0" ptsTypes="AA">
                                      <p:cBhvr>
                                        <p:cTn id="143" dur="2000" fill="hold"/>
                                        <p:tgtEl>
                                          <p:spTgt spid="38"/>
                                        </p:tgtEl>
                                        <p:attrNameLst>
                                          <p:attrName>ppt_x</p:attrName>
                                          <p:attrName>ppt_y</p:attrName>
                                        </p:attrNameLst>
                                      </p:cBhvr>
                                      <p:rCtr x="8359" y="0"/>
                                    </p:animMotion>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39"/>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40"/>
                                        </p:tgtEl>
                                        <p:attrNameLst>
                                          <p:attrName>style.visibility</p:attrName>
                                        </p:attrNameLst>
                                      </p:cBhvr>
                                      <p:to>
                                        <p:strVal val="visible"/>
                                      </p:to>
                                    </p:set>
                                  </p:childTnLst>
                                </p:cTn>
                              </p:par>
                              <p:par>
                                <p:cTn id="152" presetID="63" presetClass="path" presetSubtype="0" accel="50000" decel="50000" fill="hold" grpId="1" nodeType="withEffect">
                                  <p:stCondLst>
                                    <p:cond delay="0"/>
                                  </p:stCondLst>
                                  <p:childTnLst>
                                    <p:animMotion origin="layout" path="M -2.91667E-6 3.7037E-6 L 0.16693 3.7037E-6 " pathEditMode="relative" rAng="0" ptsTypes="AA">
                                      <p:cBhvr>
                                        <p:cTn id="153" dur="2000" fill="hold"/>
                                        <p:tgtEl>
                                          <p:spTgt spid="40"/>
                                        </p:tgtEl>
                                        <p:attrNameLst>
                                          <p:attrName>ppt_x</p:attrName>
                                          <p:attrName>ppt_y</p:attrName>
                                        </p:attrNameLst>
                                      </p:cBhvr>
                                      <p:rCtr x="8346" y="0"/>
                                    </p:animMotion>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42"/>
                                        </p:tgtEl>
                                        <p:attrNameLst>
                                          <p:attrName>style.visibility</p:attrName>
                                        </p:attrNameLst>
                                      </p:cBhvr>
                                      <p:to>
                                        <p:strVal val="visible"/>
                                      </p:to>
                                    </p:set>
                                  </p:childTnLst>
                                </p:cTn>
                              </p:par>
                              <p:par>
                                <p:cTn id="162" presetID="63" presetClass="path" presetSubtype="0" accel="50000" decel="50000" fill="hold" grpId="1" nodeType="withEffect">
                                  <p:stCondLst>
                                    <p:cond delay="0"/>
                                  </p:stCondLst>
                                  <p:childTnLst>
                                    <p:animMotion origin="layout" path="M -1.875E-6 -1.85185E-6 L 0.34258 -1.85185E-6 " pathEditMode="relative" rAng="0" ptsTypes="AA">
                                      <p:cBhvr>
                                        <p:cTn id="163" dur="2000" fill="hold"/>
                                        <p:tgtEl>
                                          <p:spTgt spid="42"/>
                                        </p:tgtEl>
                                        <p:attrNameLst>
                                          <p:attrName>ppt_x</p:attrName>
                                          <p:attrName>ppt_y</p:attrName>
                                        </p:attrNameLst>
                                      </p:cBhvr>
                                      <p:rCtr x="17122" y="0"/>
                                    </p:animMotion>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43"/>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44"/>
                                        </p:tgtEl>
                                        <p:attrNameLst>
                                          <p:attrName>style.visibility</p:attrName>
                                        </p:attrNameLst>
                                      </p:cBhvr>
                                      <p:to>
                                        <p:strVal val="visible"/>
                                      </p:to>
                                    </p:set>
                                    <p:anim calcmode="lin" valueType="num">
                                      <p:cBhvr>
                                        <p:cTn id="172" dur="500" fill="hold"/>
                                        <p:tgtEl>
                                          <p:spTgt spid="44"/>
                                        </p:tgtEl>
                                        <p:attrNameLst>
                                          <p:attrName>ppt_w</p:attrName>
                                        </p:attrNameLst>
                                      </p:cBhvr>
                                      <p:tavLst>
                                        <p:tav tm="0">
                                          <p:val>
                                            <p:fltVal val="0"/>
                                          </p:val>
                                        </p:tav>
                                        <p:tav tm="100000">
                                          <p:val>
                                            <p:strVal val="#ppt_w"/>
                                          </p:val>
                                        </p:tav>
                                      </p:tavLst>
                                    </p:anim>
                                    <p:anim calcmode="lin" valueType="num">
                                      <p:cBhvr>
                                        <p:cTn id="173" dur="500" fill="hold"/>
                                        <p:tgtEl>
                                          <p:spTgt spid="44"/>
                                        </p:tgtEl>
                                        <p:attrNameLst>
                                          <p:attrName>ppt_h</p:attrName>
                                        </p:attrNameLst>
                                      </p:cBhvr>
                                      <p:tavLst>
                                        <p:tav tm="0">
                                          <p:val>
                                            <p:fltVal val="0"/>
                                          </p:val>
                                        </p:tav>
                                        <p:tav tm="100000">
                                          <p:val>
                                            <p:strVal val="#ppt_h"/>
                                          </p:val>
                                        </p:tav>
                                      </p:tavLst>
                                    </p:anim>
                                    <p:animEffect transition="in" filter="fade">
                                      <p:cBhvr>
                                        <p:cTn id="17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9" grpId="0"/>
      <p:bldP spid="9" grpId="1"/>
      <p:bldP spid="10" grpId="0"/>
      <p:bldP spid="11" grpId="0"/>
      <p:bldP spid="12" grpId="0"/>
      <p:bldP spid="12" grpId="1"/>
      <p:bldP spid="15" grpId="0"/>
      <p:bldP spid="16" grpId="0"/>
      <p:bldP spid="18" grpId="0"/>
      <p:bldP spid="18" grpId="1"/>
      <p:bldP spid="19" grpId="0"/>
      <p:bldP spid="20" grpId="0"/>
      <p:bldP spid="20" grpId="1"/>
      <p:bldP spid="21" grpId="0"/>
      <p:bldP spid="22" grpId="1"/>
      <p:bldP spid="22" grpId="2"/>
      <p:bldP spid="23" grpId="0"/>
      <p:bldP spid="25" grpId="0"/>
      <p:bldP spid="26" grpId="0"/>
      <p:bldP spid="27" grpId="0"/>
      <p:bldP spid="27" grpId="1"/>
      <p:bldP spid="28" grpId="0"/>
      <p:bldP spid="30" grpId="0"/>
      <p:bldP spid="30" grpId="1"/>
      <p:bldP spid="32" grpId="0"/>
      <p:bldP spid="33" grpId="0"/>
      <p:bldP spid="33" grpId="1"/>
      <p:bldP spid="34" grpId="0"/>
      <p:bldP spid="35" grpId="0"/>
      <p:bldP spid="37" grpId="0"/>
      <p:bldP spid="38" grpId="0"/>
      <p:bldP spid="38" grpId="1"/>
      <p:bldP spid="39" grpId="0"/>
      <p:bldP spid="40" grpId="0"/>
      <p:bldP spid="40" grpId="1"/>
      <p:bldP spid="41" grpId="0"/>
      <p:bldP spid="42" grpId="0"/>
      <p:bldP spid="42" grpId="1"/>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AD4C3D-B8BB-458E-BFF4-02F73D1523C7}"/>
              </a:ext>
            </a:extLst>
          </p:cNvPr>
          <p:cNvSpPr txBox="1"/>
          <p:nvPr/>
        </p:nvSpPr>
        <p:spPr>
          <a:xfrm>
            <a:off x="1869835" y="-36694"/>
            <a:ext cx="9825406" cy="707886"/>
          </a:xfrm>
          <a:prstGeom prst="rect">
            <a:avLst/>
          </a:prstGeom>
          <a:noFill/>
        </p:spPr>
        <p:txBody>
          <a:bodyPr wrap="square" rtlCol="0">
            <a:spAutoFit/>
          </a:bodyPr>
          <a:lstStyle/>
          <a:p>
            <a:pPr algn="l"/>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শব্দগুলো পাঠ থেকে খুঁজে বের করি। অর্থ বলি।</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5C5CFEA-997C-4427-A4DD-839ED5E905BB}"/>
              </a:ext>
            </a:extLst>
          </p:cNvPr>
          <p:cNvSpPr txBox="1"/>
          <p:nvPr/>
        </p:nvSpPr>
        <p:spPr>
          <a:xfrm>
            <a:off x="247505" y="1087680"/>
            <a:ext cx="2209800"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রাখাল</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Arrow: Right 4">
            <a:extLst>
              <a:ext uri="{FF2B5EF4-FFF2-40B4-BE49-F238E27FC236}">
                <a16:creationId xmlns:a16="http://schemas.microsoft.com/office/drawing/2014/main" id="{719B1C44-6914-4730-B191-C3A40AE628AF}"/>
              </a:ext>
            </a:extLst>
          </p:cNvPr>
          <p:cNvSpPr/>
          <p:nvPr/>
        </p:nvSpPr>
        <p:spPr>
          <a:xfrm>
            <a:off x="1690102" y="1222079"/>
            <a:ext cx="762000" cy="27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ffectLst>
                <a:outerShdw blurRad="38100" dist="38100" dir="2700000" algn="tl">
                  <a:srgbClr val="000000">
                    <a:alpha val="43137"/>
                  </a:srgbClr>
                </a:outerShdw>
              </a:effectLst>
            </a:endParaRPr>
          </a:p>
        </p:txBody>
      </p:sp>
      <p:sp>
        <p:nvSpPr>
          <p:cNvPr id="11" name="Arrow: Right 10">
            <a:extLst>
              <a:ext uri="{FF2B5EF4-FFF2-40B4-BE49-F238E27FC236}">
                <a16:creationId xmlns:a16="http://schemas.microsoft.com/office/drawing/2014/main" id="{1F1AAFCE-5715-4881-A47A-C73BD459C853}"/>
              </a:ext>
            </a:extLst>
          </p:cNvPr>
          <p:cNvSpPr/>
          <p:nvPr/>
        </p:nvSpPr>
        <p:spPr>
          <a:xfrm>
            <a:off x="1581666" y="5192966"/>
            <a:ext cx="762000" cy="27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ffectLst>
                <a:outerShdw blurRad="38100" dist="38100" dir="2700000" algn="tl">
                  <a:srgbClr val="000000">
                    <a:alpha val="43137"/>
                  </a:srgbClr>
                </a:outerShdw>
              </a:effectLst>
            </a:endParaRPr>
          </a:p>
        </p:txBody>
      </p:sp>
      <p:sp>
        <p:nvSpPr>
          <p:cNvPr id="13" name="Arrow: Right 12">
            <a:extLst>
              <a:ext uri="{FF2B5EF4-FFF2-40B4-BE49-F238E27FC236}">
                <a16:creationId xmlns:a16="http://schemas.microsoft.com/office/drawing/2014/main" id="{9C9D1F66-8C54-4178-9245-EBA408BECDB9}"/>
              </a:ext>
            </a:extLst>
          </p:cNvPr>
          <p:cNvSpPr/>
          <p:nvPr/>
        </p:nvSpPr>
        <p:spPr>
          <a:xfrm>
            <a:off x="1594048" y="3019238"/>
            <a:ext cx="762000" cy="27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ffectLst>
                <a:outerShdw blurRad="38100" dist="38100" dir="2700000" algn="tl">
                  <a:srgbClr val="000000">
                    <a:alpha val="43137"/>
                  </a:srgbClr>
                </a:outerShdw>
              </a:effectLst>
            </a:endParaRPr>
          </a:p>
        </p:txBody>
      </p:sp>
      <p:pic>
        <p:nvPicPr>
          <p:cNvPr id="17" name="Picture 4" descr="রাখাল বালক | প্রথম আলো">
            <a:extLst>
              <a:ext uri="{FF2B5EF4-FFF2-40B4-BE49-F238E27FC236}">
                <a16:creationId xmlns:a16="http://schemas.microsoft.com/office/drawing/2014/main" id="{63069CB0-3E85-4EC6-86FB-563D455341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8562" y="813515"/>
            <a:ext cx="2660549" cy="1472485"/>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Left 17">
            <a:extLst>
              <a:ext uri="{FF2B5EF4-FFF2-40B4-BE49-F238E27FC236}">
                <a16:creationId xmlns:a16="http://schemas.microsoft.com/office/drawing/2014/main" id="{E95E22AC-9A6E-476E-9458-E963A37F0051}"/>
              </a:ext>
            </a:extLst>
          </p:cNvPr>
          <p:cNvSpPr/>
          <p:nvPr/>
        </p:nvSpPr>
        <p:spPr>
          <a:xfrm>
            <a:off x="5339862" y="1360746"/>
            <a:ext cx="762000" cy="2651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ffectLst>
                <a:outerShdw blurRad="38100" dist="38100" dir="2700000" algn="tl">
                  <a:srgbClr val="000000">
                    <a:alpha val="43137"/>
                  </a:srgbClr>
                </a:outerShdw>
              </a:effectLst>
            </a:endParaRPr>
          </a:p>
        </p:txBody>
      </p:sp>
      <p:sp>
        <p:nvSpPr>
          <p:cNvPr id="21" name="Arrow: Left 20">
            <a:extLst>
              <a:ext uri="{FF2B5EF4-FFF2-40B4-BE49-F238E27FC236}">
                <a16:creationId xmlns:a16="http://schemas.microsoft.com/office/drawing/2014/main" id="{88320EF5-E5C8-4F02-96CB-CA4E025B978C}"/>
              </a:ext>
            </a:extLst>
          </p:cNvPr>
          <p:cNvSpPr/>
          <p:nvPr/>
        </p:nvSpPr>
        <p:spPr>
          <a:xfrm>
            <a:off x="5384335" y="5205194"/>
            <a:ext cx="762000" cy="2651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ffectLst>
                <a:outerShdw blurRad="38100" dist="38100" dir="2700000" algn="tl">
                  <a:srgbClr val="000000">
                    <a:alpha val="43137"/>
                  </a:srgbClr>
                </a:outerShdw>
              </a:effectLst>
            </a:endParaRPr>
          </a:p>
        </p:txBody>
      </p:sp>
      <p:sp>
        <p:nvSpPr>
          <p:cNvPr id="22" name="Arrow: Left 21">
            <a:extLst>
              <a:ext uri="{FF2B5EF4-FFF2-40B4-BE49-F238E27FC236}">
                <a16:creationId xmlns:a16="http://schemas.microsoft.com/office/drawing/2014/main" id="{9B317C58-83F8-41EC-8EAD-CCBC47B01EEF}"/>
              </a:ext>
            </a:extLst>
          </p:cNvPr>
          <p:cNvSpPr/>
          <p:nvPr/>
        </p:nvSpPr>
        <p:spPr>
          <a:xfrm>
            <a:off x="5384335" y="3157904"/>
            <a:ext cx="762000" cy="2651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7EF8CBDC-3271-4158-8780-46B29AE785A9}"/>
              </a:ext>
            </a:extLst>
          </p:cNvPr>
          <p:cNvSpPr txBox="1"/>
          <p:nvPr/>
        </p:nvSpPr>
        <p:spPr>
          <a:xfrm>
            <a:off x="6096000" y="1127946"/>
            <a:ext cx="5747237"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 মাঠে গরু, মহিষ, ছাগল ও ভেড়া চড়ায়</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8C3AC49B-629D-4D0B-9894-61FA6CB92A6C}"/>
              </a:ext>
            </a:extLst>
          </p:cNvPr>
          <p:cNvSpPr txBox="1"/>
          <p:nvPr/>
        </p:nvSpPr>
        <p:spPr>
          <a:xfrm>
            <a:off x="95877" y="2851000"/>
            <a:ext cx="2181151"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পরস্পর</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6" name="Picture 25">
            <a:extLst>
              <a:ext uri="{FF2B5EF4-FFF2-40B4-BE49-F238E27FC236}">
                <a16:creationId xmlns:a16="http://schemas.microsoft.com/office/drawing/2014/main" id="{25C313CD-5BBB-444F-A203-AF6DCCB96F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5193" y="2443051"/>
            <a:ext cx="2660549" cy="1992651"/>
          </a:xfrm>
          <a:prstGeom prst="rect">
            <a:avLst/>
          </a:prstGeom>
        </p:spPr>
      </p:pic>
      <p:sp>
        <p:nvSpPr>
          <p:cNvPr id="27" name="TextBox 26">
            <a:extLst>
              <a:ext uri="{FF2B5EF4-FFF2-40B4-BE49-F238E27FC236}">
                <a16:creationId xmlns:a16="http://schemas.microsoft.com/office/drawing/2014/main" id="{34A803B5-675E-4281-B105-F47B64169887}"/>
              </a:ext>
            </a:extLst>
          </p:cNvPr>
          <p:cNvSpPr txBox="1"/>
          <p:nvPr/>
        </p:nvSpPr>
        <p:spPr>
          <a:xfrm>
            <a:off x="6261371" y="2925181"/>
            <a:ext cx="5594837" cy="57912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একের সঙ্গে অন্যের ভাব</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694638CF-5E3E-46C7-9A54-A711905B5623}"/>
              </a:ext>
            </a:extLst>
          </p:cNvPr>
          <p:cNvSpPr txBox="1"/>
          <p:nvPr/>
        </p:nvSpPr>
        <p:spPr>
          <a:xfrm>
            <a:off x="148008" y="5059891"/>
            <a:ext cx="1692519"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অপেক্ষা</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9" name="Picture 6" descr="তোমার আশাই আজ ও পথ চেয়ে বসে আছি - Posts | Facebook">
            <a:extLst>
              <a:ext uri="{FF2B5EF4-FFF2-40B4-BE49-F238E27FC236}">
                <a16:creationId xmlns:a16="http://schemas.microsoft.com/office/drawing/2014/main" id="{58B896CE-8627-4662-B066-925D2376A20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35193" y="4621640"/>
            <a:ext cx="2660549" cy="170443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CBAAD3B8-CD8A-40FE-8376-F21CC2632723}"/>
              </a:ext>
            </a:extLst>
          </p:cNvPr>
          <p:cNvSpPr txBox="1"/>
          <p:nvPr/>
        </p:nvSpPr>
        <p:spPr>
          <a:xfrm>
            <a:off x="6629400" y="5192443"/>
            <a:ext cx="4516311"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প্রতিক্ষা, চেয়ে থাকা</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202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down)">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heel(1)">
                                      <p:cBhvr>
                                        <p:cTn id="69" dur="20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8" grpId="0" animBg="1"/>
      <p:bldP spid="21" grpId="0" animBg="1"/>
      <p:bldP spid="22" grpId="0" animBg="1"/>
      <p:bldP spid="24" grpId="0"/>
      <p:bldP spid="25" grpId="0"/>
      <p:bldP spid="27" grpId="0"/>
      <p:bldP spid="2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71D2BF-7EBE-4D12-8B88-7EDEA35A1B36}"/>
              </a:ext>
            </a:extLst>
          </p:cNvPr>
          <p:cNvSpPr txBox="1"/>
          <p:nvPr/>
        </p:nvSpPr>
        <p:spPr>
          <a:xfrm>
            <a:off x="685800" y="689094"/>
            <a:ext cx="2819400"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নিঝুম</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29B9EB39-A5D4-48A9-B9BF-B3A1D2B5AD74}"/>
              </a:ext>
            </a:extLst>
          </p:cNvPr>
          <p:cNvSpPr txBox="1"/>
          <p:nvPr/>
        </p:nvSpPr>
        <p:spPr>
          <a:xfrm>
            <a:off x="8382000" y="750650"/>
            <a:ext cx="3524179"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নিঃশব্দ, নীরব</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Arrow: Right 4">
            <a:extLst>
              <a:ext uri="{FF2B5EF4-FFF2-40B4-BE49-F238E27FC236}">
                <a16:creationId xmlns:a16="http://schemas.microsoft.com/office/drawing/2014/main" id="{F59A1EDB-40C8-4F41-9FA9-3ABF535E51C5}"/>
              </a:ext>
            </a:extLst>
          </p:cNvPr>
          <p:cNvSpPr/>
          <p:nvPr/>
        </p:nvSpPr>
        <p:spPr>
          <a:xfrm>
            <a:off x="2600290" y="873594"/>
            <a:ext cx="762000" cy="27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 name="Arrow: Right 5">
            <a:extLst>
              <a:ext uri="{FF2B5EF4-FFF2-40B4-BE49-F238E27FC236}">
                <a16:creationId xmlns:a16="http://schemas.microsoft.com/office/drawing/2014/main" id="{AC7973EF-E796-42CF-BAB0-4894E132EE1D}"/>
              </a:ext>
            </a:extLst>
          </p:cNvPr>
          <p:cNvSpPr/>
          <p:nvPr/>
        </p:nvSpPr>
        <p:spPr>
          <a:xfrm>
            <a:off x="2438400" y="2807396"/>
            <a:ext cx="762000" cy="27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Arrow: Right 6">
            <a:extLst>
              <a:ext uri="{FF2B5EF4-FFF2-40B4-BE49-F238E27FC236}">
                <a16:creationId xmlns:a16="http://schemas.microsoft.com/office/drawing/2014/main" id="{B2B3C137-8082-4852-855F-A862657FAA7A}"/>
              </a:ext>
            </a:extLst>
          </p:cNvPr>
          <p:cNvSpPr/>
          <p:nvPr/>
        </p:nvSpPr>
        <p:spPr>
          <a:xfrm>
            <a:off x="2438400" y="5039240"/>
            <a:ext cx="762000" cy="27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8" name="Picture 2" descr="কেওক্রাডং কড়চা | প্রথম আলো">
            <a:extLst>
              <a:ext uri="{FF2B5EF4-FFF2-40B4-BE49-F238E27FC236}">
                <a16:creationId xmlns:a16="http://schemas.microsoft.com/office/drawing/2014/main" id="{ADCA6CA6-9FA5-47C7-AA81-869C76E078C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5200" y="182800"/>
            <a:ext cx="3524179" cy="1815412"/>
          </a:xfrm>
          <a:prstGeom prst="rect">
            <a:avLst/>
          </a:prstGeom>
          <a:noFill/>
          <a:extLst>
            <a:ext uri="{909E8E84-426E-40DD-AFC4-6F175D3DCCD1}">
              <a14:hiddenFill xmlns:a14="http://schemas.microsoft.com/office/drawing/2010/main">
                <a:solidFill>
                  <a:srgbClr val="FFFFFF"/>
                </a:solidFill>
              </a14:hiddenFill>
            </a:ext>
          </a:extLst>
        </p:spPr>
      </p:pic>
      <p:sp>
        <p:nvSpPr>
          <p:cNvPr id="9" name="Arrow: Left 8">
            <a:extLst>
              <a:ext uri="{FF2B5EF4-FFF2-40B4-BE49-F238E27FC236}">
                <a16:creationId xmlns:a16="http://schemas.microsoft.com/office/drawing/2014/main" id="{FDBC67DF-38DB-40ED-9F7E-316D688B2CB6}"/>
              </a:ext>
            </a:extLst>
          </p:cNvPr>
          <p:cNvSpPr/>
          <p:nvPr/>
        </p:nvSpPr>
        <p:spPr>
          <a:xfrm>
            <a:off x="7257979" y="885822"/>
            <a:ext cx="762000" cy="2651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 name="Arrow: Left 9">
            <a:extLst>
              <a:ext uri="{FF2B5EF4-FFF2-40B4-BE49-F238E27FC236}">
                <a16:creationId xmlns:a16="http://schemas.microsoft.com/office/drawing/2014/main" id="{9128CE41-2FDF-420A-8784-6EA7FAF99251}"/>
              </a:ext>
            </a:extLst>
          </p:cNvPr>
          <p:cNvSpPr/>
          <p:nvPr/>
        </p:nvSpPr>
        <p:spPr>
          <a:xfrm>
            <a:off x="7334179" y="2699279"/>
            <a:ext cx="762000" cy="2651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 name="Arrow: Left 10">
            <a:extLst>
              <a:ext uri="{FF2B5EF4-FFF2-40B4-BE49-F238E27FC236}">
                <a16:creationId xmlns:a16="http://schemas.microsoft.com/office/drawing/2014/main" id="{83C08CE8-BA74-4426-B7F6-96B93CDA29F4}"/>
              </a:ext>
            </a:extLst>
          </p:cNvPr>
          <p:cNvSpPr/>
          <p:nvPr/>
        </p:nvSpPr>
        <p:spPr>
          <a:xfrm>
            <a:off x="7334179" y="5148756"/>
            <a:ext cx="762000" cy="2651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1D58E21F-DC22-4384-A671-D488747EB8CB}"/>
              </a:ext>
            </a:extLst>
          </p:cNvPr>
          <p:cNvSpPr txBox="1"/>
          <p:nvPr/>
        </p:nvSpPr>
        <p:spPr>
          <a:xfrm>
            <a:off x="685800" y="2622898"/>
            <a:ext cx="2209800"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প্রতিজ্ঞা</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3" name="Picture 4" descr="হাত কাটা পিক, পিকচার, ফটো, পিক, Photo ডাউনলোড 2021">
            <a:extLst>
              <a:ext uri="{FF2B5EF4-FFF2-40B4-BE49-F238E27FC236}">
                <a16:creationId xmlns:a16="http://schemas.microsoft.com/office/drawing/2014/main" id="{B31853F5-40AB-4A26-B1DB-F0B368725B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2132229"/>
            <a:ext cx="3524179"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145B891-B68E-4431-8FCE-A9CF85A1E812}"/>
              </a:ext>
            </a:extLst>
          </p:cNvPr>
          <p:cNvSpPr txBox="1"/>
          <p:nvPr/>
        </p:nvSpPr>
        <p:spPr>
          <a:xfrm>
            <a:off x="8763000" y="2515008"/>
            <a:ext cx="2286000"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পণ করা</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119D00DE-31B8-4CF5-AFB7-E39BA3E7CB49}"/>
              </a:ext>
            </a:extLst>
          </p:cNvPr>
          <p:cNvSpPr txBox="1"/>
          <p:nvPr/>
        </p:nvSpPr>
        <p:spPr>
          <a:xfrm>
            <a:off x="304799" y="4965781"/>
            <a:ext cx="1887892" cy="646332"/>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রাজপ্রাসাদ</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id="{B6564C7F-CEEA-4658-846E-27C3146CAE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5199" y="4360258"/>
            <a:ext cx="3524179" cy="1912629"/>
          </a:xfrm>
          <a:prstGeom prst="rect">
            <a:avLst/>
          </a:prstGeom>
        </p:spPr>
      </p:pic>
      <p:sp>
        <p:nvSpPr>
          <p:cNvPr id="17" name="TextBox 16">
            <a:extLst>
              <a:ext uri="{FF2B5EF4-FFF2-40B4-BE49-F238E27FC236}">
                <a16:creationId xmlns:a16="http://schemas.microsoft.com/office/drawing/2014/main" id="{8BE19BF6-3DED-4824-BF94-371C1D669A35}"/>
              </a:ext>
            </a:extLst>
          </p:cNvPr>
          <p:cNvSpPr txBox="1"/>
          <p:nvPr/>
        </p:nvSpPr>
        <p:spPr>
          <a:xfrm>
            <a:off x="8610600" y="5039240"/>
            <a:ext cx="2362200"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রাজার বাড়ি</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552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circle(in)">
                                      <p:cBhvr>
                                        <p:cTn id="67" dur="2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9" grpId="0" animBg="1"/>
      <p:bldP spid="10" grpId="0" animBg="1"/>
      <p:bldP spid="11" grpId="0" animBg="1"/>
      <p:bldP spid="12" grpId="0"/>
      <p:bldP spid="14"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0A23E4-FA08-433E-8C4C-D5E4C375F34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416558"/>
            <a:ext cx="10972800" cy="5852409"/>
          </a:xfrm>
          <a:prstGeom prst="rect">
            <a:avLst/>
          </a:prstGeom>
        </p:spPr>
      </p:pic>
    </p:spTree>
    <p:extLst>
      <p:ext uri="{BB962C8B-B14F-4D97-AF65-F5344CB8AC3E}">
        <p14:creationId xmlns:p14="http://schemas.microsoft.com/office/powerpoint/2010/main" val="2495789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6A68F3-05C4-4B78-85B0-21BE706AB514}"/>
              </a:ext>
            </a:extLst>
          </p:cNvPr>
          <p:cNvSpPr txBox="1"/>
          <p:nvPr/>
        </p:nvSpPr>
        <p:spPr>
          <a:xfrm>
            <a:off x="457200" y="31653"/>
            <a:ext cx="11201400" cy="830997"/>
          </a:xfrm>
          <a:prstGeom prst="rect">
            <a:avLst/>
          </a:prstGeom>
          <a:noFill/>
        </p:spPr>
        <p:txBody>
          <a:bodyPr wrap="square" rtlCol="0">
            <a:spAutoFit/>
          </a:bodyPr>
          <a:lstStyle/>
          <a:p>
            <a:pPr algn="ctr"/>
            <a:r>
              <a:rPr lang="bn-BD" sz="48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a:t>
            </a:r>
            <a:endParaRPr lang="en-US" sz="48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BA391FB5-2209-429F-BCD4-9BD2DC105947}"/>
              </a:ext>
            </a:extLst>
          </p:cNvPr>
          <p:cNvSpPr txBox="1"/>
          <p:nvPr/>
        </p:nvSpPr>
        <p:spPr>
          <a:xfrm>
            <a:off x="990600" y="1143001"/>
            <a:ext cx="10820400"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শব্দগুলো দিয়ে বাক্য তৈরি কর।</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51A0BD83-1095-4627-895E-04F75D5E919D}"/>
              </a:ext>
            </a:extLst>
          </p:cNvPr>
          <p:cNvSpPr txBox="1"/>
          <p:nvPr/>
        </p:nvSpPr>
        <p:spPr>
          <a:xfrm>
            <a:off x="457201" y="2209800"/>
            <a:ext cx="2187526" cy="3937782"/>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বন্ধু</a:t>
            </a:r>
          </a:p>
          <a:p>
            <a:pPr algn="l"/>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প্রতিজ্ঞা</a:t>
            </a:r>
          </a:p>
          <a:p>
            <a:pPr algn="l"/>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সঙ্গে</a:t>
            </a:r>
          </a:p>
          <a:p>
            <a:pPr algn="l"/>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লোকলস্কর</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Arrow: Right 6">
            <a:extLst>
              <a:ext uri="{FF2B5EF4-FFF2-40B4-BE49-F238E27FC236}">
                <a16:creationId xmlns:a16="http://schemas.microsoft.com/office/drawing/2014/main" id="{8A50E29E-1E7C-4931-AE49-028E018AD43A}"/>
              </a:ext>
            </a:extLst>
          </p:cNvPr>
          <p:cNvSpPr/>
          <p:nvPr/>
        </p:nvSpPr>
        <p:spPr>
          <a:xfrm>
            <a:off x="2701583" y="2363530"/>
            <a:ext cx="1905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endParaRPr>
          </a:p>
        </p:txBody>
      </p:sp>
      <p:sp>
        <p:nvSpPr>
          <p:cNvPr id="8" name="Arrow: Right 7">
            <a:extLst>
              <a:ext uri="{FF2B5EF4-FFF2-40B4-BE49-F238E27FC236}">
                <a16:creationId xmlns:a16="http://schemas.microsoft.com/office/drawing/2014/main" id="{0732792A-85A7-4710-B2BB-34CB89B02CA6}"/>
              </a:ext>
            </a:extLst>
          </p:cNvPr>
          <p:cNvSpPr/>
          <p:nvPr/>
        </p:nvSpPr>
        <p:spPr>
          <a:xfrm>
            <a:off x="2701583" y="3352064"/>
            <a:ext cx="1905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endParaRPr>
          </a:p>
        </p:txBody>
      </p:sp>
      <p:sp>
        <p:nvSpPr>
          <p:cNvPr id="9" name="Arrow: Right 8">
            <a:extLst>
              <a:ext uri="{FF2B5EF4-FFF2-40B4-BE49-F238E27FC236}">
                <a16:creationId xmlns:a16="http://schemas.microsoft.com/office/drawing/2014/main" id="{2E57E34D-AAD5-44F5-B598-B53D9EA513FC}"/>
              </a:ext>
            </a:extLst>
          </p:cNvPr>
          <p:cNvSpPr/>
          <p:nvPr/>
        </p:nvSpPr>
        <p:spPr>
          <a:xfrm>
            <a:off x="2724443" y="4540674"/>
            <a:ext cx="1905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endParaRPr>
          </a:p>
        </p:txBody>
      </p:sp>
      <p:sp>
        <p:nvSpPr>
          <p:cNvPr id="10" name="Arrow: Right 9">
            <a:extLst>
              <a:ext uri="{FF2B5EF4-FFF2-40B4-BE49-F238E27FC236}">
                <a16:creationId xmlns:a16="http://schemas.microsoft.com/office/drawing/2014/main" id="{BEE2DF80-14EE-47BC-B58B-2A174BAAC964}"/>
              </a:ext>
            </a:extLst>
          </p:cNvPr>
          <p:cNvSpPr/>
          <p:nvPr/>
        </p:nvSpPr>
        <p:spPr>
          <a:xfrm>
            <a:off x="2724443" y="5657856"/>
            <a:ext cx="1905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ECF524AF-F992-45CF-A9F4-9A4FA6E65E90}"/>
              </a:ext>
            </a:extLst>
          </p:cNvPr>
          <p:cNvSpPr txBox="1"/>
          <p:nvPr/>
        </p:nvSpPr>
        <p:spPr>
          <a:xfrm>
            <a:off x="5138224" y="2252161"/>
            <a:ext cx="6324600"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 বন্ধু পরস্পরকে খুব ভালোবাসে।</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7FDEAFC6-5F46-4E35-8F22-9C8983E63C52}"/>
              </a:ext>
            </a:extLst>
          </p:cNvPr>
          <p:cNvSpPr txBox="1"/>
          <p:nvPr/>
        </p:nvSpPr>
        <p:spPr>
          <a:xfrm>
            <a:off x="4950069" y="3323071"/>
            <a:ext cx="5410200"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রাজপুত্র বন্ধুর কাছে প্রতিজ্ঞা করে।</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4BE0F265-7C7F-4C96-AAC9-BC33EAC18F7F}"/>
              </a:ext>
            </a:extLst>
          </p:cNvPr>
          <p:cNvSpPr txBox="1"/>
          <p:nvPr/>
        </p:nvSpPr>
        <p:spPr>
          <a:xfrm>
            <a:off x="5147602" y="4379343"/>
            <a:ext cx="6663398"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রাজপুত্রের সঙ্গে রাখাল ছেলের খুব ভাব।</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4DC59DF7-AD7E-4890-BC3A-A9D7CF063E24}"/>
              </a:ext>
            </a:extLst>
          </p:cNvPr>
          <p:cNvSpPr txBox="1"/>
          <p:nvPr/>
        </p:nvSpPr>
        <p:spPr>
          <a:xfrm>
            <a:off x="4950069" y="5465801"/>
            <a:ext cx="6860931"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লোকলস্কর, সৈন্যসামন্তে গমগম করে রাজপুরি</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FD353326-AF1C-4CA9-BD5D-A5B168CF14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flipV="1">
            <a:off x="9168616" y="236877"/>
            <a:ext cx="2294208" cy="1783870"/>
          </a:xfrm>
          <a:prstGeom prst="ellipse">
            <a:avLst/>
          </a:prstGeom>
          <a:ln>
            <a:noFill/>
          </a:ln>
          <a:effectLst>
            <a:softEdge rad="112500"/>
          </a:effectLst>
        </p:spPr>
      </p:pic>
    </p:spTree>
    <p:extLst>
      <p:ext uri="{BB962C8B-B14F-4D97-AF65-F5344CB8AC3E}">
        <p14:creationId xmlns:p14="http://schemas.microsoft.com/office/powerpoint/2010/main" val="1743156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8" grpId="0" animBg="1"/>
      <p:bldP spid="9" grpId="0" animBg="1"/>
      <p:bldP spid="10" grpId="0" animBg="1"/>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C72F47-57D0-4279-BF7C-5A7CD48AE41C}"/>
              </a:ext>
            </a:extLst>
          </p:cNvPr>
          <p:cNvSpPr txBox="1"/>
          <p:nvPr/>
        </p:nvSpPr>
        <p:spPr>
          <a:xfrm>
            <a:off x="4257877" y="-7961"/>
            <a:ext cx="7239000" cy="830997"/>
          </a:xfrm>
          <a:prstGeom prst="rect">
            <a:avLst/>
          </a:prstGeom>
          <a:noFill/>
        </p:spPr>
        <p:txBody>
          <a:bodyPr wrap="square" rtlCol="0">
            <a:spAutoFit/>
          </a:bodyPr>
          <a:lstStyle/>
          <a:p>
            <a:pPr algn="l"/>
            <a:r>
              <a:rPr lang="bn-BD"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 কাজ</a:t>
            </a: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49D109C-5B0B-4FB2-AF70-29C428CC7A38}"/>
              </a:ext>
            </a:extLst>
          </p:cNvPr>
          <p:cNvSpPr txBox="1"/>
          <p:nvPr/>
        </p:nvSpPr>
        <p:spPr>
          <a:xfrm>
            <a:off x="304800" y="804649"/>
            <a:ext cx="11662229"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বিপরীত শব্দ লিখি এবং সেগুলো দিয়ে একটি করে বাক্য তৈরি করি</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A3C03B91-6C32-4E55-B764-514F4FB74EE3}"/>
              </a:ext>
            </a:extLst>
          </p:cNvPr>
          <p:cNvSpPr txBox="1"/>
          <p:nvPr/>
        </p:nvSpPr>
        <p:spPr>
          <a:xfrm>
            <a:off x="384629" y="1599359"/>
            <a:ext cx="1219200" cy="5078313"/>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বন্ধু</a:t>
            </a:r>
          </a:p>
          <a:p>
            <a:pPr algn="l"/>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কষ্ট</a:t>
            </a:r>
          </a:p>
          <a:p>
            <a:pPr algn="l"/>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p>
          <a:p>
            <a:pPr algn="l"/>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a:t>
            </a:r>
          </a:p>
          <a:p>
            <a:pPr algn="l"/>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গরীব</a:t>
            </a:r>
          </a:p>
        </p:txBody>
      </p:sp>
      <p:sp>
        <p:nvSpPr>
          <p:cNvPr id="6" name="TextBox 5">
            <a:extLst>
              <a:ext uri="{FF2B5EF4-FFF2-40B4-BE49-F238E27FC236}">
                <a16:creationId xmlns:a16="http://schemas.microsoft.com/office/drawing/2014/main" id="{27BBDB7A-699E-47FD-8847-2ACC2E05E727}"/>
              </a:ext>
            </a:extLst>
          </p:cNvPr>
          <p:cNvSpPr txBox="1"/>
          <p:nvPr/>
        </p:nvSpPr>
        <p:spPr>
          <a:xfrm>
            <a:off x="2402114" y="1562185"/>
            <a:ext cx="1828800"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শত্রু</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48B875B8-A411-4215-9D03-D7AC3D348D73}"/>
              </a:ext>
            </a:extLst>
          </p:cNvPr>
          <p:cNvSpPr txBox="1"/>
          <p:nvPr/>
        </p:nvSpPr>
        <p:spPr>
          <a:xfrm>
            <a:off x="2229757" y="2665937"/>
            <a:ext cx="1447800"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শান্তি</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C2A95C14-1507-4162-AC1A-1C75B412C042}"/>
              </a:ext>
            </a:extLst>
          </p:cNvPr>
          <p:cNvSpPr txBox="1"/>
          <p:nvPr/>
        </p:nvSpPr>
        <p:spPr>
          <a:xfrm>
            <a:off x="2394857" y="3741803"/>
            <a:ext cx="1447800"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6C7EFB54-6AB3-49C4-8FCB-75595583CFCD}"/>
              </a:ext>
            </a:extLst>
          </p:cNvPr>
          <p:cNvSpPr txBox="1"/>
          <p:nvPr/>
        </p:nvSpPr>
        <p:spPr>
          <a:xfrm>
            <a:off x="2344057" y="4923177"/>
            <a:ext cx="1219200"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DE102B92-FC5D-4ED7-B489-B868F6076724}"/>
              </a:ext>
            </a:extLst>
          </p:cNvPr>
          <p:cNvSpPr txBox="1"/>
          <p:nvPr/>
        </p:nvSpPr>
        <p:spPr>
          <a:xfrm>
            <a:off x="2305957" y="5921421"/>
            <a:ext cx="1295400"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Arrow: Right 10">
            <a:extLst>
              <a:ext uri="{FF2B5EF4-FFF2-40B4-BE49-F238E27FC236}">
                <a16:creationId xmlns:a16="http://schemas.microsoft.com/office/drawing/2014/main" id="{AA75071D-32DD-4DDD-9C33-6E90EC7E680A}"/>
              </a:ext>
            </a:extLst>
          </p:cNvPr>
          <p:cNvSpPr/>
          <p:nvPr/>
        </p:nvSpPr>
        <p:spPr>
          <a:xfrm>
            <a:off x="3835400" y="1802428"/>
            <a:ext cx="1331686" cy="30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Arrow: Right 11">
            <a:extLst>
              <a:ext uri="{FF2B5EF4-FFF2-40B4-BE49-F238E27FC236}">
                <a16:creationId xmlns:a16="http://schemas.microsoft.com/office/drawing/2014/main" id="{AA583143-3150-440E-89DC-FC93513B8523}"/>
              </a:ext>
            </a:extLst>
          </p:cNvPr>
          <p:cNvSpPr/>
          <p:nvPr/>
        </p:nvSpPr>
        <p:spPr>
          <a:xfrm>
            <a:off x="3835400" y="2753628"/>
            <a:ext cx="1331686" cy="30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3" name="Arrow: Right 12">
            <a:extLst>
              <a:ext uri="{FF2B5EF4-FFF2-40B4-BE49-F238E27FC236}">
                <a16:creationId xmlns:a16="http://schemas.microsoft.com/office/drawing/2014/main" id="{1C42D434-2B6A-4EBE-86E5-D26B8EE179F0}"/>
              </a:ext>
            </a:extLst>
          </p:cNvPr>
          <p:cNvSpPr/>
          <p:nvPr/>
        </p:nvSpPr>
        <p:spPr>
          <a:xfrm>
            <a:off x="3869871" y="3912147"/>
            <a:ext cx="1331686" cy="30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4" name="Arrow: Right 13">
            <a:extLst>
              <a:ext uri="{FF2B5EF4-FFF2-40B4-BE49-F238E27FC236}">
                <a16:creationId xmlns:a16="http://schemas.microsoft.com/office/drawing/2014/main" id="{BB799B2E-3D89-446F-A1BE-0154C646F371}"/>
              </a:ext>
            </a:extLst>
          </p:cNvPr>
          <p:cNvSpPr/>
          <p:nvPr/>
        </p:nvSpPr>
        <p:spPr>
          <a:xfrm>
            <a:off x="3891642" y="6003870"/>
            <a:ext cx="1331686" cy="30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5" name="Arrow: Right 14">
            <a:extLst>
              <a:ext uri="{FF2B5EF4-FFF2-40B4-BE49-F238E27FC236}">
                <a16:creationId xmlns:a16="http://schemas.microsoft.com/office/drawing/2014/main" id="{147E1128-8C19-4FEB-9F70-9432F195E365}"/>
              </a:ext>
            </a:extLst>
          </p:cNvPr>
          <p:cNvSpPr/>
          <p:nvPr/>
        </p:nvSpPr>
        <p:spPr>
          <a:xfrm>
            <a:off x="3869871" y="5093521"/>
            <a:ext cx="1331686" cy="30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911C0719-AE0E-4B60-BC14-611151F947BB}"/>
              </a:ext>
            </a:extLst>
          </p:cNvPr>
          <p:cNvSpPr txBox="1"/>
          <p:nvPr/>
        </p:nvSpPr>
        <p:spPr>
          <a:xfrm>
            <a:off x="5562601" y="1802429"/>
            <a:ext cx="6404428" cy="584775"/>
          </a:xfrm>
          <a:prstGeom prst="rect">
            <a:avLst/>
          </a:prstGeom>
          <a:noFill/>
        </p:spPr>
        <p:txBody>
          <a:bodyPr wrap="square" rtlCol="0">
            <a:spAutoFit/>
          </a:bodyPr>
          <a:lstStyle/>
          <a:p>
            <a:pPr algn="l"/>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B4D40740-E75D-49A7-8403-9414F8084762}"/>
              </a:ext>
            </a:extLst>
          </p:cNvPr>
          <p:cNvSpPr txBox="1"/>
          <p:nvPr/>
        </p:nvSpPr>
        <p:spPr>
          <a:xfrm>
            <a:off x="5562601" y="1676401"/>
            <a:ext cx="6404428"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লোভে মানুষ শত্রুতে পরিনত হয়</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EA37CC00-DACE-4FD1-9D1B-936C318331AB}"/>
              </a:ext>
            </a:extLst>
          </p:cNvPr>
          <p:cNvSpPr txBox="1"/>
          <p:nvPr/>
        </p:nvSpPr>
        <p:spPr>
          <a:xfrm>
            <a:off x="5580186" y="2582412"/>
            <a:ext cx="6143171"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বন্ধুর জন্য বাঁশি বাজিয়ে রাখাল শান্তি পায়।</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B85F865A-464A-4147-BEAE-924E805A3220}"/>
              </a:ext>
            </a:extLst>
          </p:cNvPr>
          <p:cNvSpPr txBox="1"/>
          <p:nvPr/>
        </p:nvSpPr>
        <p:spPr>
          <a:xfrm>
            <a:off x="5823859" y="3741803"/>
            <a:ext cx="6143170"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রাজপুত্র খুব সুখী</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201C6845-EFC1-44A8-B4EF-EE185911D7F1}"/>
              </a:ext>
            </a:extLst>
          </p:cNvPr>
          <p:cNvSpPr txBox="1"/>
          <p:nvPr/>
        </p:nvSpPr>
        <p:spPr>
          <a:xfrm>
            <a:off x="5580186" y="5013885"/>
            <a:ext cx="4706814"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 পড়া শেষ</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4683A69E-C67B-4DDB-95B4-C979C830642F}"/>
              </a:ext>
            </a:extLst>
          </p:cNvPr>
          <p:cNvSpPr txBox="1"/>
          <p:nvPr/>
        </p:nvSpPr>
        <p:spPr>
          <a:xfrm>
            <a:off x="5549426" y="5773038"/>
            <a:ext cx="4706815"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 খুব ধনী ছিলেন</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2" name="Picture 21">
            <a:extLst>
              <a:ext uri="{FF2B5EF4-FFF2-40B4-BE49-F238E27FC236}">
                <a16:creationId xmlns:a16="http://schemas.microsoft.com/office/drawing/2014/main" id="{1005D7FF-4E41-40F4-9110-5B6EBCFAAE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0913" y="273748"/>
            <a:ext cx="1934640" cy="1734048"/>
          </a:xfrm>
          <a:prstGeom prst="ellipse">
            <a:avLst/>
          </a:prstGeom>
          <a:ln>
            <a:noFill/>
          </a:ln>
          <a:effectLst>
            <a:softEdge rad="112500"/>
          </a:effectLst>
        </p:spPr>
      </p:pic>
    </p:spTree>
    <p:extLst>
      <p:ext uri="{BB962C8B-B14F-4D97-AF65-F5344CB8AC3E}">
        <p14:creationId xmlns:p14="http://schemas.microsoft.com/office/powerpoint/2010/main" val="1278514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0-#ppt_w/2"/>
                                          </p:val>
                                        </p:tav>
                                        <p:tav tm="100000">
                                          <p:val>
                                            <p:strVal val="#ppt_x"/>
                                          </p:val>
                                        </p:tav>
                                      </p:tavLst>
                                    </p:anim>
                                    <p:anim calcmode="lin" valueType="num">
                                      <p:cBhvr additive="base">
                                        <p:cTn id="64" dur="500" fill="hold"/>
                                        <p:tgtEl>
                                          <p:spTgt spid="1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0-#ppt_w/2"/>
                                          </p:val>
                                        </p:tav>
                                        <p:tav tm="100000">
                                          <p:val>
                                            <p:strVal val="#ppt_x"/>
                                          </p:val>
                                        </p:tav>
                                      </p:tavLst>
                                    </p:anim>
                                    <p:anim calcmode="lin" valueType="num">
                                      <p:cBhvr additive="base">
                                        <p:cTn id="7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ppt_x"/>
                                          </p:val>
                                        </p:tav>
                                        <p:tav tm="100000">
                                          <p:val>
                                            <p:strVal val="#ppt_x"/>
                                          </p:val>
                                        </p:tav>
                                      </p:tavLst>
                                    </p:anim>
                                    <p:anim calcmode="lin" valueType="num">
                                      <p:cBhvr additive="base">
                                        <p:cTn id="7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circle(in)">
                                      <p:cBhvr>
                                        <p:cTn id="90" dur="20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animEffect transition="in" filter="fade">
                                      <p:cBhvr>
                                        <p:cTn id="10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animBg="1"/>
      <p:bldP spid="12" grpId="0" animBg="1"/>
      <p:bldP spid="13" grpId="0" animBg="1"/>
      <p:bldP spid="14" grpId="0" animBg="1"/>
      <p:bldP spid="15" grpId="0" animBg="1"/>
      <p:bldP spid="3"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8A2100-7419-4EDD-A871-063756E3280C}"/>
              </a:ext>
            </a:extLst>
          </p:cNvPr>
          <p:cNvSpPr txBox="1"/>
          <p:nvPr/>
        </p:nvSpPr>
        <p:spPr>
          <a:xfrm>
            <a:off x="4191000" y="55115"/>
            <a:ext cx="4114800" cy="769441"/>
          </a:xfrm>
          <a:prstGeom prst="rect">
            <a:avLst/>
          </a:prstGeom>
          <a:noFill/>
        </p:spPr>
        <p:txBody>
          <a:bodyPr wrap="square" rtlCol="0">
            <a:spAutoFit/>
          </a:bodyPr>
          <a:lstStyle/>
          <a:p>
            <a:pPr algn="l"/>
            <a:r>
              <a:rPr lang="bn-BD" sz="4400" dirty="0">
                <a:solidFill>
                  <a:srgbClr val="0070C0"/>
                </a:solidFill>
                <a:latin typeface="NikoshBAN" panose="02000000000000000000" pitchFamily="2" charset="0"/>
                <a:cs typeface="NikoshBAN" panose="02000000000000000000" pitchFamily="2" charset="0"/>
              </a:rPr>
              <a:t>মূল্যায়ন</a:t>
            </a:r>
            <a:endParaRPr lang="en-US" sz="4400" dirty="0">
              <a:solidFill>
                <a:srgbClr val="0070C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283B1CA0-AB44-41F1-8AA9-3EB1B8A83B5B}"/>
              </a:ext>
            </a:extLst>
          </p:cNvPr>
          <p:cNvSpPr txBox="1"/>
          <p:nvPr/>
        </p:nvSpPr>
        <p:spPr>
          <a:xfrm>
            <a:off x="533400" y="785853"/>
            <a:ext cx="11125200" cy="563231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রাজার কয় ছেলেমেয়ে ছিল?</a:t>
            </a:r>
          </a:p>
          <a:p>
            <a:pPr algn="l"/>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2. </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রাজপুত্রের সঙ্গে কার অনেক ভাব ছিল</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3.</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রাজপুত্র বন্ধুর কাছে কী প্রতিজ্ঞা করেছিল?</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4.</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রাজপুত্র রাখাল বন্ধুর কথা ভুলে যায় কেন?</a:t>
            </a:r>
          </a:p>
          <a:p>
            <a:pPr algn="l"/>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5.</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একদিন রাজা ঘুম ভেঙ্গে কী দেখতে পেল</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algn="l"/>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6.</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 কেন মনে করলেন প্রতিজ্ঞা ভঙ্গের কারণে এমন হয়েছে ৫ টি বাক্যে লিখ?</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40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759CCC-7D80-40E7-9768-5498C636D6B5}"/>
              </a:ext>
            </a:extLst>
          </p:cNvPr>
          <p:cNvSpPr txBox="1"/>
          <p:nvPr/>
        </p:nvSpPr>
        <p:spPr>
          <a:xfrm>
            <a:off x="3581400" y="381000"/>
            <a:ext cx="5791200" cy="769441"/>
          </a:xfrm>
          <a:prstGeom prst="rect">
            <a:avLst/>
          </a:prstGeom>
          <a:noFill/>
        </p:spPr>
        <p:txBody>
          <a:bodyPr wrap="square" rtlCol="0">
            <a:spAutoFit/>
          </a:bodyPr>
          <a:lstStyle/>
          <a:p>
            <a:pPr algn="l"/>
            <a:r>
              <a:rPr lang="bn-BD" sz="4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পরিকল্পিত কাজ</a:t>
            </a:r>
            <a:endParaRPr lang="en-US" sz="4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6F6E9E1-3A41-4CB6-8EFB-F245A454622D}"/>
              </a:ext>
            </a:extLst>
          </p:cNvPr>
          <p:cNvSpPr txBox="1"/>
          <p:nvPr/>
        </p:nvSpPr>
        <p:spPr>
          <a:xfrm>
            <a:off x="1752600" y="2767280"/>
            <a:ext cx="8915400" cy="1323439"/>
          </a:xfrm>
          <a:prstGeom prst="rect">
            <a:avLst/>
          </a:prstGeom>
          <a:noFill/>
        </p:spPr>
        <p:txBody>
          <a:bodyPr wrap="square" rtlCol="0">
            <a:spAutoFit/>
          </a:bodyPr>
          <a:lstStyle/>
          <a:p>
            <a:pPr algn="l"/>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তোমার শোনা একটি রুপকথার গল্প, ৫ টি বাক্যে লিখে আনবে।</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912110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B5057D-2DF9-42BD-8868-5C118B4B7D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76"/>
          <a:stretch/>
        </p:blipFill>
        <p:spPr>
          <a:xfrm>
            <a:off x="685800" y="304800"/>
            <a:ext cx="8839200" cy="53250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TextBox 2">
            <a:extLst>
              <a:ext uri="{FF2B5EF4-FFF2-40B4-BE49-F238E27FC236}">
                <a16:creationId xmlns:a16="http://schemas.microsoft.com/office/drawing/2014/main" id="{433D9828-EC20-4E2D-B138-F248C5F5B284}"/>
              </a:ext>
            </a:extLst>
          </p:cNvPr>
          <p:cNvSpPr txBox="1"/>
          <p:nvPr/>
        </p:nvSpPr>
        <p:spPr>
          <a:xfrm>
            <a:off x="4724400" y="1905000"/>
            <a:ext cx="2438400" cy="923330"/>
          </a:xfrm>
          <a:prstGeom prst="rect">
            <a:avLst/>
          </a:prstGeom>
          <a:noFill/>
        </p:spPr>
        <p:txBody>
          <a:bodyPr wrap="square" rtlCol="0">
            <a:spAutoFit/>
          </a:bodyPr>
          <a:lstStyle/>
          <a:p>
            <a:r>
              <a:rPr lang="bn-BD" sz="54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ধন্যবাদ</a:t>
            </a:r>
            <a:endParaRPr lang="en-US" sz="54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24428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606CA-47B4-48E5-9D27-0B650EC58235}"/>
              </a:ext>
            </a:extLst>
          </p:cNvPr>
          <p:cNvSpPr txBox="1"/>
          <p:nvPr/>
        </p:nvSpPr>
        <p:spPr>
          <a:xfrm>
            <a:off x="4114800" y="-9377"/>
            <a:ext cx="7315200" cy="769441"/>
          </a:xfrm>
          <a:prstGeom prst="rect">
            <a:avLst/>
          </a:prstGeom>
          <a:noFill/>
        </p:spPr>
        <p:txBody>
          <a:bodyPr wrap="square" rtlCol="0">
            <a:spAutoFit/>
          </a:bodyPr>
          <a:lstStyle/>
          <a:p>
            <a:pPr algn="l"/>
            <a:r>
              <a:rPr lang="bn-BD" sz="4400" b="1" dirty="0">
                <a:solidFill>
                  <a:srgbClr val="F32DDB"/>
                </a:solidFill>
                <a:latin typeface="NikoshBAN" panose="02000000000000000000" pitchFamily="2" charset="0"/>
                <a:cs typeface="NikoshBAN" panose="02000000000000000000" pitchFamily="2" charset="0"/>
              </a:rPr>
              <a:t>পাঠ পরিচিতি</a:t>
            </a:r>
            <a:endParaRPr lang="en-US" sz="4400" b="1" dirty="0">
              <a:solidFill>
                <a:srgbClr val="F32DDB"/>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773B68BE-D9B8-4D71-965B-3CB24009D2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143000"/>
            <a:ext cx="3697119" cy="4793390"/>
          </a:xfrm>
          <a:prstGeom prst="rect">
            <a:avLst/>
          </a:prstGeom>
          <a:ln w="88900" cap="sq" cmpd="thickThin">
            <a:solidFill>
              <a:srgbClr val="000000"/>
            </a:solidFill>
            <a:prstDash val="solid"/>
            <a:miter lim="800000"/>
          </a:ln>
          <a:effectLst>
            <a:innerShdw blurRad="76200">
              <a:srgbClr val="000000"/>
            </a:innerShdw>
          </a:effectLst>
        </p:spPr>
      </p:pic>
      <p:sp>
        <p:nvSpPr>
          <p:cNvPr id="6" name="Arrow: Up 5">
            <a:extLst>
              <a:ext uri="{FF2B5EF4-FFF2-40B4-BE49-F238E27FC236}">
                <a16:creationId xmlns:a16="http://schemas.microsoft.com/office/drawing/2014/main" id="{4625A5A6-9C72-43FD-867E-22092523C629}"/>
              </a:ext>
            </a:extLst>
          </p:cNvPr>
          <p:cNvSpPr/>
          <p:nvPr/>
        </p:nvSpPr>
        <p:spPr>
          <a:xfrm>
            <a:off x="5419725" y="1364390"/>
            <a:ext cx="1352550" cy="4572000"/>
          </a:xfrm>
          <a:prstGeom prst="upArrow">
            <a:avLst>
              <a:gd name="adj1" fmla="val 26166"/>
              <a:gd name="adj2" fmla="val 56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CC95603-9AAC-49BF-BD34-B9903AAD6EA8}"/>
              </a:ext>
            </a:extLst>
          </p:cNvPr>
          <p:cNvSpPr txBox="1"/>
          <p:nvPr/>
        </p:nvSpPr>
        <p:spPr>
          <a:xfrm>
            <a:off x="7086600" y="902909"/>
            <a:ext cx="4876800" cy="563231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পঞ্চম</a:t>
            </a: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বাংলা</a:t>
            </a: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১২</a:t>
            </a: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শিরোনামঃ কাঞ্চনমালা আর কাঁকনমালা</a:t>
            </a: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পাঠ্যাংশঃ অনেক দিন</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 করেন।</a:t>
            </a: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৪০ মিনিট</a:t>
            </a:r>
          </a:p>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01/11</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/২০২১</a:t>
            </a:r>
          </a:p>
          <a:p>
            <a:pPr algn="l"/>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7067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by="(-#ppt_w*2)" calcmode="lin" valueType="num">
                                      <p:cBhvr rctx="PPT">
                                        <p:cTn id="12" dur="500" autoRev="1" fill="hold">
                                          <p:stCondLst>
                                            <p:cond delay="0"/>
                                          </p:stCondLst>
                                        </p:cTn>
                                        <p:tgtEl>
                                          <p:spTgt spid="7"/>
                                        </p:tgtEl>
                                        <p:attrNameLst>
                                          <p:attrName>ppt_w</p:attrName>
                                        </p:attrNameLst>
                                      </p:cBhvr>
                                    </p:anim>
                                    <p:anim by="(#ppt_w*0.50)" calcmode="lin" valueType="num">
                                      <p:cBhvr>
                                        <p:cTn id="13" dur="500" decel="50000" autoRev="1" fill="hold">
                                          <p:stCondLst>
                                            <p:cond delay="0"/>
                                          </p:stCondLst>
                                        </p:cTn>
                                        <p:tgtEl>
                                          <p:spTgt spid="7"/>
                                        </p:tgtEl>
                                        <p:attrNameLst>
                                          <p:attrName>ppt_x</p:attrName>
                                        </p:attrNameLst>
                                      </p:cBhvr>
                                    </p:anim>
                                    <p:anim from="(-#ppt_h/2)" to="(#ppt_y)" calcmode="lin" valueType="num">
                                      <p:cBhvr>
                                        <p:cTn id="14" dur="1000" fill="hold">
                                          <p:stCondLst>
                                            <p:cond delay="0"/>
                                          </p:stCondLst>
                                        </p:cTn>
                                        <p:tgtEl>
                                          <p:spTgt spid="7"/>
                                        </p:tgtEl>
                                        <p:attrNameLst>
                                          <p:attrName>ppt_y</p:attrName>
                                        </p:attrNameLst>
                                      </p:cBhvr>
                                    </p:anim>
                                    <p:animRot by="21600000">
                                      <p:cBhvr>
                                        <p:cTn id="1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anchonmala kakonmala">
            <a:hlinkClick r:id="" action="ppaction://media"/>
            <a:extLst>
              <a:ext uri="{FF2B5EF4-FFF2-40B4-BE49-F238E27FC236}">
                <a16:creationId xmlns:a16="http://schemas.microsoft.com/office/drawing/2014/main" id="{8C816734-D3CE-42A7-BAF7-3126C656C52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76400" y="1524000"/>
            <a:ext cx="9067800" cy="4500317"/>
          </a:xfrm>
          <a:prstGeom prst="rect">
            <a:avLst/>
          </a:prstGeom>
        </p:spPr>
      </p:pic>
      <p:sp>
        <p:nvSpPr>
          <p:cNvPr id="3" name="TextBox 2">
            <a:extLst>
              <a:ext uri="{FF2B5EF4-FFF2-40B4-BE49-F238E27FC236}">
                <a16:creationId xmlns:a16="http://schemas.microsoft.com/office/drawing/2014/main" id="{30BD9C85-5178-4032-802A-9E3F25364CE8}"/>
              </a:ext>
            </a:extLst>
          </p:cNvPr>
          <p:cNvSpPr txBox="1"/>
          <p:nvPr/>
        </p:nvSpPr>
        <p:spPr>
          <a:xfrm>
            <a:off x="3810000" y="135175"/>
            <a:ext cx="7543800" cy="707886"/>
          </a:xfrm>
          <a:prstGeom prst="rect">
            <a:avLst/>
          </a:prstGeom>
          <a:noFill/>
        </p:spPr>
        <p:txBody>
          <a:bodyPr wrap="square" rtlCol="0">
            <a:spAutoFit/>
          </a:bodyPr>
          <a:lstStyle/>
          <a:p>
            <a:pPr algn="l"/>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চলো একটি ভিডিও দেখি</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6068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বাংলা | 644768 | কালের কণ্ঠ | kalerkantho">
            <a:extLst>
              <a:ext uri="{FF2B5EF4-FFF2-40B4-BE49-F238E27FC236}">
                <a16:creationId xmlns:a16="http://schemas.microsoft.com/office/drawing/2014/main" id="{36AFAC72-F6AA-478B-A0F6-DB098A6BFF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2039526"/>
            <a:ext cx="4195889"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306690-9BD5-4C0B-9227-6591F2B76060}"/>
              </a:ext>
            </a:extLst>
          </p:cNvPr>
          <p:cNvSpPr txBox="1"/>
          <p:nvPr/>
        </p:nvSpPr>
        <p:spPr>
          <a:xfrm>
            <a:off x="1828800" y="61554"/>
            <a:ext cx="9829800" cy="707886"/>
          </a:xfrm>
          <a:prstGeom prst="rect">
            <a:avLst/>
          </a:prstGeom>
          <a:noFill/>
        </p:spPr>
        <p:txBody>
          <a:bodyPr wrap="square" rtlCol="0">
            <a:spAutoFit/>
          </a:bodyPr>
          <a:lstStyle/>
          <a:p>
            <a:pPr algn="l"/>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ভিডিও দেখে তোমাদের কি মনে হচ্ছে?</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B4687D1D-2883-4653-AF62-F81D8474CC3B}"/>
              </a:ext>
            </a:extLst>
          </p:cNvPr>
          <p:cNvSpPr txBox="1"/>
          <p:nvPr/>
        </p:nvSpPr>
        <p:spPr>
          <a:xfrm>
            <a:off x="381000" y="841921"/>
            <a:ext cx="11582400" cy="658282"/>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ভিডিওতে যে রাজকুমার দেখা যাচ্ছে তার সম্পর্কে একটি গল্প পড়ব।</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45D6C037-91C2-422E-BD45-C1D8C6BD2969}"/>
              </a:ext>
            </a:extLst>
          </p:cNvPr>
          <p:cNvSpPr txBox="1"/>
          <p:nvPr/>
        </p:nvSpPr>
        <p:spPr>
          <a:xfrm>
            <a:off x="3886200" y="5201301"/>
            <a:ext cx="6477000" cy="646331"/>
          </a:xfrm>
          <a:prstGeom prst="rect">
            <a:avLst/>
          </a:prstGeom>
          <a:noFill/>
        </p:spPr>
        <p:txBody>
          <a:bodyPr wrap="square" rtlCol="0">
            <a:spAutoFit/>
          </a:bodyPr>
          <a:lstStyle/>
          <a:p>
            <a:pPr algn="l"/>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এটি একটি রুপকথা</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582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47A28-4DB5-40C8-A790-73DFD1727A25}"/>
              </a:ext>
            </a:extLst>
          </p:cNvPr>
          <p:cNvSpPr txBox="1"/>
          <p:nvPr/>
        </p:nvSpPr>
        <p:spPr>
          <a:xfrm>
            <a:off x="3276600" y="47908"/>
            <a:ext cx="8305800" cy="769441"/>
          </a:xfrm>
          <a:prstGeom prst="rect">
            <a:avLst/>
          </a:prstGeom>
          <a:noFill/>
        </p:spPr>
        <p:txBody>
          <a:bodyPr wrap="square" rtlCol="0">
            <a:spAutoFit/>
          </a:bodyPr>
          <a:lstStyle/>
          <a:p>
            <a:pPr algn="l"/>
            <a:r>
              <a:rPr lang="bn-BD"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আমাদের আজকের পাঠ</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51D35BA1-C1EE-4FFF-8CDB-C72BB4EE82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05300" y="1309935"/>
            <a:ext cx="3581400" cy="3394176"/>
          </a:xfrm>
          <a:prstGeom prst="rect">
            <a:avLst/>
          </a:prstGeom>
          <a:ln w="88900" cap="sq" cmpd="thickThin">
            <a:solidFill>
              <a:srgbClr val="FF00FF"/>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881E550A-3489-40CF-BF8C-49B388DA098E}"/>
              </a:ext>
            </a:extLst>
          </p:cNvPr>
          <p:cNvSpPr txBox="1"/>
          <p:nvPr/>
        </p:nvSpPr>
        <p:spPr>
          <a:xfrm>
            <a:off x="3056792" y="5196697"/>
            <a:ext cx="9105900" cy="707886"/>
          </a:xfrm>
          <a:prstGeom prst="rect">
            <a:avLst/>
          </a:prstGeom>
          <a:noFill/>
        </p:spPr>
        <p:txBody>
          <a:bodyPr wrap="square" rtlCol="0">
            <a:spAutoFit/>
          </a:bodyPr>
          <a:lstStyle/>
          <a:p>
            <a:pPr algn="l"/>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কাঞ্চনমালা আর কাঁকনমালা</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98479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1FB491-8F02-4BAC-95E7-81230B270A05}"/>
              </a:ext>
            </a:extLst>
          </p:cNvPr>
          <p:cNvSpPr txBox="1"/>
          <p:nvPr/>
        </p:nvSpPr>
        <p:spPr>
          <a:xfrm>
            <a:off x="4724400" y="152400"/>
            <a:ext cx="3505200" cy="838200"/>
          </a:xfrm>
          <a:prstGeom prst="rect">
            <a:avLst/>
          </a:prstGeom>
          <a:noFill/>
        </p:spPr>
        <p:txBody>
          <a:bodyPr wrap="square" rtlCol="0">
            <a:spAutoFit/>
          </a:bodyPr>
          <a:lstStyle/>
          <a:p>
            <a:pPr algn="l"/>
            <a:r>
              <a:rPr lang="bn-BD" sz="4800" dirty="0">
                <a:solidFill>
                  <a:srgbClr val="0070C0"/>
                </a:solidFill>
                <a:latin typeface="NikoshBAN" panose="02000000000000000000" pitchFamily="2" charset="0"/>
                <a:cs typeface="NikoshBAN" panose="02000000000000000000" pitchFamily="2" charset="0"/>
              </a:rPr>
              <a:t>শিখনফল</a:t>
            </a:r>
            <a:endParaRPr lang="en-US" sz="4800" dirty="0">
              <a:solidFill>
                <a:srgbClr val="0070C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D93A1BF-BC2F-4AB6-91C4-F05C1A22ACC6}"/>
              </a:ext>
            </a:extLst>
          </p:cNvPr>
          <p:cNvSpPr txBox="1"/>
          <p:nvPr/>
        </p:nvSpPr>
        <p:spPr>
          <a:xfrm>
            <a:off x="1676400" y="1166842"/>
            <a:ext cx="9067800" cy="4524315"/>
          </a:xfrm>
          <a:prstGeom prst="rect">
            <a:avLst/>
          </a:prstGeom>
          <a:noFill/>
        </p:spPr>
        <p:txBody>
          <a:bodyPr wrap="square" rtlCol="0">
            <a:spAutoFit/>
          </a:bodyPr>
          <a:lstStyle/>
          <a:p>
            <a:pPr algn="l"/>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   ১</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যুক্তবর্ণ সহযোগে তৈরি শব্দযুক্ত বাক্য স্পষ্ট ও শুদ্ধভাবে বলতে পারবে।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   ১</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.4.2 </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ব্যবহ্যত বাক্য শ্রবণযোগ্য স্পষ্ট স্বরে ও প্রমিত উচ্চারণে পড়তে পারবে।</a:t>
            </a:r>
          </a:p>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    ১</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.4.1 </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যুক্তব্যঞ্জন ভেঙে লিখতে পারবে।</a:t>
            </a:r>
          </a:p>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1.4.3 </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যুক্তব্যঞ্জন</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সহযোগে গঠিত</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 নতুন শব্দ ব্যবহার করে বাক্য লিখতে পারবে।</a:t>
            </a:r>
          </a:p>
          <a:p>
            <a:pPr algn="l"/>
            <a:endPar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0033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AD946-AE9D-47DB-AC61-2811779D4A8D}"/>
              </a:ext>
            </a:extLst>
          </p:cNvPr>
          <p:cNvSpPr txBox="1"/>
          <p:nvPr/>
        </p:nvSpPr>
        <p:spPr>
          <a:xfrm>
            <a:off x="2971800" y="187198"/>
            <a:ext cx="8763000" cy="707886"/>
          </a:xfrm>
          <a:prstGeom prst="rect">
            <a:avLst/>
          </a:prstGeom>
          <a:noFill/>
        </p:spPr>
        <p:txBody>
          <a:bodyPr wrap="square" rtlCol="0">
            <a:spAutoFit/>
          </a:bodyPr>
          <a:lstStyle/>
          <a:p>
            <a:pPr algn="l"/>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ছবিগুলো লক্ষ্য কর</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5A2DA120-4A83-409F-AA23-DAA736BAEF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066800" y="1066800"/>
            <a:ext cx="4267200" cy="4148367"/>
          </a:xfrm>
          <a:prstGeom prst="rect">
            <a:avLst/>
          </a:prstGeom>
          <a:ln>
            <a:noFill/>
          </a:ln>
          <a:effectLst>
            <a:softEdge rad="112500"/>
          </a:effectLst>
        </p:spPr>
      </p:pic>
      <p:pic>
        <p:nvPicPr>
          <p:cNvPr id="4" name="Picture 3">
            <a:extLst>
              <a:ext uri="{FF2B5EF4-FFF2-40B4-BE49-F238E27FC236}">
                <a16:creationId xmlns:a16="http://schemas.microsoft.com/office/drawing/2014/main" id="{B5BACA0B-B87F-4CAA-BE6E-89F26ED081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046871"/>
            <a:ext cx="4267200" cy="4168296"/>
          </a:xfrm>
          <a:prstGeom prst="rect">
            <a:avLst/>
          </a:prstGeom>
          <a:ln>
            <a:noFill/>
          </a:ln>
          <a:effectLst>
            <a:softEdge rad="112500"/>
          </a:effectLst>
        </p:spPr>
      </p:pic>
      <p:sp>
        <p:nvSpPr>
          <p:cNvPr id="6" name="TextBox 5">
            <a:extLst>
              <a:ext uri="{FF2B5EF4-FFF2-40B4-BE49-F238E27FC236}">
                <a16:creationId xmlns:a16="http://schemas.microsoft.com/office/drawing/2014/main" id="{4C77FE95-340D-4A3A-9C08-1B44B8F98ED8}"/>
              </a:ext>
            </a:extLst>
          </p:cNvPr>
          <p:cNvSpPr txBox="1"/>
          <p:nvPr/>
        </p:nvSpPr>
        <p:spPr>
          <a:xfrm>
            <a:off x="1085557" y="5518741"/>
            <a:ext cx="10515600" cy="58477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অনেক দিন আগের কথা। এক দেশে ছিল এক রাজা। রাজার একটাই পুত্র।</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9438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A1882C-884B-4696-8BD1-B2F7835D83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264798"/>
            <a:ext cx="4953000" cy="2667001"/>
          </a:xfrm>
          <a:prstGeom prst="rect">
            <a:avLst/>
          </a:prstGeom>
          <a:ln w="88900" cap="sq" cmpd="thickThin">
            <a:solidFill>
              <a:srgbClr val="30F721"/>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1123EFA3-6509-47DD-8F74-3DF244AC72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284069"/>
            <a:ext cx="5334000" cy="2628457"/>
          </a:xfrm>
          <a:prstGeom prst="rect">
            <a:avLst/>
          </a:prstGeom>
          <a:ln w="88900" cap="sq" cmpd="thickThin">
            <a:solidFill>
              <a:srgbClr val="30F721"/>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18C9519C-6682-4AFE-8658-856196FDF607}"/>
              </a:ext>
            </a:extLst>
          </p:cNvPr>
          <p:cNvSpPr txBox="1"/>
          <p:nvPr/>
        </p:nvSpPr>
        <p:spPr>
          <a:xfrm>
            <a:off x="571500" y="3048000"/>
            <a:ext cx="11353800" cy="2554545"/>
          </a:xfrm>
          <a:prstGeom prst="rect">
            <a:avLst/>
          </a:prstGeom>
          <a:noFill/>
        </p:spPr>
        <p:txBody>
          <a:bodyPr wrap="square" rtlCol="0">
            <a:spAutoFit/>
          </a:bodyPr>
          <a:lstStyle/>
          <a:p>
            <a:pPr algn="l"/>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রাজপুত্রের সঙ্গে সেই রাজ্যের রাখাল ছেলের খুব ভাব। দুই বন্ধু পরস্পরকে খুব ভালোবাসে। রাখাল মাঠে গরু চরায়, রাজপুত্র গাছতলায় বসে তার জন্য অপেক্ষা করে। নিঝুম দুপুরে রাখাল বাঁশি বাজায়। রাজপুত্র তার বন্ধু রাখালের গলা জড়িয়ে বসে সেই সুর শোনে। বন্ধুর জন্য বাঁশি বাজিয়ে রাখাল বড় সুখ পায়। আর তা শুনে রাজপুত্রের মন খুশিতে ঝলমলিয়ে ওঠে। রাজপুত্র বন্ধুর কাছে প্রতিজ্ঞা করে, বড় হয়ে রাজা হলে রাখালকে তার মন্ত্রী বানাবে।</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97320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4000" dirty="0">
            <a:latin typeface="NikoshBAN" panose="02000000000000000000" pitchFamily="2" charset="0"/>
            <a:cs typeface="NikoshBAN" panose="02000000000000000000"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1349</TotalTime>
  <Words>666</Words>
  <Application>Microsoft Office PowerPoint</Application>
  <PresentationFormat>Widescreen</PresentationFormat>
  <Paragraphs>132</Paragraphs>
  <Slides>24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Brush Script MT</vt:lpstr>
      <vt:lpstr>Calibri</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China khatoon</dc:creator>
  <cp:lastModifiedBy>Windows User</cp:lastModifiedBy>
  <cp:revision>192</cp:revision>
  <dcterms:created xsi:type="dcterms:W3CDTF">2006-08-16T00:00:00Z</dcterms:created>
  <dcterms:modified xsi:type="dcterms:W3CDTF">2021-11-04T14:07:13Z</dcterms:modified>
</cp:coreProperties>
</file>