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2" r:id="rId4"/>
    <p:sldId id="265" r:id="rId5"/>
    <p:sldId id="277" r:id="rId6"/>
    <p:sldId id="271" r:id="rId7"/>
    <p:sldId id="270" r:id="rId8"/>
    <p:sldId id="276" r:id="rId9"/>
    <p:sldId id="275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fif"/><Relationship Id="rId3" Type="http://schemas.openxmlformats.org/officeDocument/2006/relationships/image" Target="../media/image3.png"/><Relationship Id="rId7" Type="http://schemas.openxmlformats.org/officeDocument/2006/relationships/image" Target="../media/image9.jf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fif"/><Relationship Id="rId5" Type="http://schemas.openxmlformats.org/officeDocument/2006/relationships/image" Target="../media/image7.jfif"/><Relationship Id="rId4" Type="http://schemas.openxmlformats.org/officeDocument/2006/relationships/image" Target="../media/image6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93650" y="2712150"/>
            <a:ext cx="5652899" cy="99060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57200"/>
            <a:ext cx="4724400" cy="28905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3" name="Rectangle 92"/>
          <p:cNvSpPr/>
          <p:nvPr/>
        </p:nvSpPr>
        <p:spPr>
          <a:xfrm>
            <a:off x="2002681" y="3707752"/>
            <a:ext cx="5998319" cy="1413548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Vrinda" panose="02000500000000020004" pitchFamily="2" charset="0"/>
              </a:rPr>
              <a:t>স্বাগতম</a:t>
            </a:r>
            <a:r>
              <a:rPr lang="bn-BD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Vrinda" panose="02000500000000020004" pitchFamily="2" charset="0"/>
              </a:rPr>
              <a:t> </a:t>
            </a:r>
            <a:endParaRPr lang="en-US" sz="800" dirty="0"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12700" dist="38100" dir="2700000" algn="tl">
                  <a:schemeClr val="accent5">
                    <a:lumMod val="60000"/>
                    <a:lumOff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Vrinda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2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3" grpId="1"/>
      <p:bldP spid="93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7036"/>
            <a:ext cx="8574593" cy="640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62000"/>
            <a:ext cx="3352800" cy="264621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1391696" y="3408218"/>
            <a:ext cx="6248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2" pitchFamily="2" charset="0"/>
                <a:cs typeface="Nikosh2" pitchFamily="2" charset="0"/>
              </a:rPr>
              <a:t>সকলকে আন্তরিক শুভেচ্ছা ও ধন্যবাদ জানাই আমার  অনলাইন ক্লাসটি দেখের জন্য -----  </a:t>
            </a:r>
          </a:p>
          <a:p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2" pitchFamily="2" charset="0"/>
                <a:cs typeface="Nikosh2" pitchFamily="2" charset="0"/>
              </a:rPr>
              <a:t>আবার দেখা হবে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2" pitchFamily="2" charset="0"/>
              <a:cs typeface="Nikosh2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896" y="4343400"/>
            <a:ext cx="3942304" cy="2244436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20954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93650" y="2712150"/>
            <a:ext cx="5652899" cy="990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1317" y="608111"/>
            <a:ext cx="1763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 smtClean="0">
                <a:ln/>
                <a:solidFill>
                  <a:schemeClr val="bg1"/>
                </a:solidFill>
              </a:rPr>
              <a:t>আমি---</a:t>
            </a:r>
            <a:endParaRPr lang="en-US" sz="3600" b="1" dirty="0">
              <a:ln/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0999" y="1312414"/>
            <a:ext cx="7848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মোঃ রেজাউল </a:t>
            </a:r>
            <a:r>
              <a:rPr lang="bn-BD" sz="2800" b="1" dirty="0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করিম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- </a:t>
            </a:r>
            <a:r>
              <a:rPr lang="bn-BD" sz="2800" b="1" dirty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সিনিয়র শিক্ষক (বি,পি,এড)</a:t>
            </a:r>
            <a:endParaRPr lang="en-US" sz="2800" b="1" dirty="0">
              <a:solidFill>
                <a:schemeClr val="bg1"/>
              </a:solidFill>
              <a:latin typeface="Nikosh2" pitchFamily="2" charset="0"/>
              <a:cs typeface="Nikosh2" pitchFamily="2" charset="0"/>
            </a:endParaRPr>
          </a:p>
          <a:p>
            <a:r>
              <a:rPr lang="bn-BD" sz="2800" b="1" dirty="0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ইত্যা </a:t>
            </a:r>
            <a:r>
              <a:rPr lang="bn-BD" sz="2800" b="1" dirty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মডেল হাই স্কুল</a:t>
            </a:r>
          </a:p>
          <a:p>
            <a:r>
              <a:rPr lang="bn-BD" sz="2800" b="1" dirty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মনিরামপুর, যশোর </a:t>
            </a:r>
            <a:endParaRPr lang="bn-BD" sz="2800" b="1" dirty="0" smtClean="0">
              <a:solidFill>
                <a:schemeClr val="bg1"/>
              </a:solidFill>
              <a:latin typeface="Nikosh2" pitchFamily="2" charset="0"/>
              <a:cs typeface="Nikosh2" pitchFamily="2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bn-BD" sz="2800" b="1" dirty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মোবাইলঃ অ১৭৩৬৫০০০৬২ </a:t>
            </a:r>
            <a:endParaRPr lang="en-US" sz="2800" b="1" dirty="0">
              <a:solidFill>
                <a:schemeClr val="bg1"/>
              </a:solidFill>
              <a:latin typeface="Nikosh2" pitchFamily="2" charset="0"/>
              <a:cs typeface="Nikosh2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3945219"/>
            <a:ext cx="6629400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b="1" kern="0" dirty="0" err="1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বিষয়ঃ</a:t>
            </a:r>
            <a:r>
              <a:rPr lang="en-US" sz="2400" b="1" kern="0" dirty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শারীরিক</a:t>
            </a:r>
            <a:r>
              <a:rPr lang="en-US" sz="2400" b="1" kern="0" dirty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শিক্ষা</a:t>
            </a:r>
            <a:r>
              <a:rPr lang="en-US" sz="2400" b="1" kern="0" dirty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, </a:t>
            </a:r>
            <a:r>
              <a:rPr lang="en-US" sz="2400" b="1" kern="0" dirty="0" err="1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স্বাস্থ্য</a:t>
            </a:r>
            <a:r>
              <a:rPr lang="en-US" sz="2400" b="1" kern="0" dirty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বিজ্ঞান</a:t>
            </a:r>
            <a:r>
              <a:rPr lang="en-US" sz="2400" b="1" kern="0" dirty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ও </a:t>
            </a:r>
            <a:r>
              <a:rPr lang="en-US" sz="2400" b="1" kern="0" dirty="0" err="1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খেলাধূলা</a:t>
            </a:r>
            <a:endParaRPr lang="en-US" sz="2400" b="1" kern="0" dirty="0">
              <a:solidFill>
                <a:schemeClr val="bg1"/>
              </a:solidFill>
              <a:latin typeface="Nikosh2" pitchFamily="2" charset="0"/>
              <a:cs typeface="Nikosh2" pitchFamily="2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b="1" kern="0" dirty="0" err="1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শ্রেণি</a:t>
            </a:r>
            <a:r>
              <a:rPr lang="en-US" sz="2400" b="1" kern="0" dirty="0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- ৯ম/১০ম</a:t>
            </a:r>
            <a:endParaRPr lang="bn-BD" sz="2400" b="1" kern="0" dirty="0" smtClean="0">
              <a:solidFill>
                <a:schemeClr val="bg1"/>
              </a:solidFill>
              <a:latin typeface="Nikosh2" pitchFamily="2" charset="0"/>
              <a:cs typeface="Nikosh2" pitchFamily="2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b="1" kern="0" dirty="0" err="1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অধ্যায়ঃ</a:t>
            </a:r>
            <a:r>
              <a:rPr lang="en-US" sz="2400" b="1" kern="0" dirty="0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নবম</a:t>
            </a:r>
            <a:r>
              <a:rPr lang="en-US" sz="2400" b="1" kern="0" dirty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(</a:t>
            </a:r>
            <a:r>
              <a:rPr lang="en-US" sz="2400" b="1" kern="0" dirty="0" err="1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দলগত</a:t>
            </a:r>
            <a:r>
              <a:rPr lang="en-US" sz="2400" b="1" kern="0" dirty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খেলা</a:t>
            </a:r>
            <a:r>
              <a:rPr lang="en-US" sz="2400" b="1" kern="0" dirty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b="1" kern="0" dirty="0" err="1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পাঠঃ</a:t>
            </a:r>
            <a:r>
              <a:rPr lang="en-US" sz="2400" b="1" kern="0" dirty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400" b="1" kern="0" dirty="0" err="1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ফুটবল</a:t>
            </a:r>
            <a:r>
              <a:rPr lang="bn-BD" sz="2400" b="1" kern="0" dirty="0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</a:t>
            </a:r>
            <a:endParaRPr lang="en-US" sz="2400" b="1" kern="0" dirty="0">
              <a:solidFill>
                <a:schemeClr val="bg1"/>
              </a:solidFill>
              <a:latin typeface="Nikosh2" pitchFamily="2" charset="0"/>
              <a:cs typeface="Nikosh2" pitchFamily="2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b="1" kern="0" dirty="0" err="1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তারিখঃ</a:t>
            </a:r>
            <a:r>
              <a:rPr lang="en-US" sz="2400" b="1" kern="0" dirty="0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৪/</a:t>
            </a:r>
            <a:r>
              <a:rPr lang="bn-BD" sz="2400" b="1" kern="0" dirty="0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১১</a:t>
            </a:r>
            <a:r>
              <a:rPr lang="en-US" sz="2400" b="1" kern="0" dirty="0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/</a:t>
            </a:r>
            <a:r>
              <a:rPr lang="bn-BD" sz="2400" b="1" kern="0" dirty="0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২১</a:t>
            </a:r>
            <a:r>
              <a:rPr lang="en-US" sz="2400" b="1" kern="0" dirty="0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ইং</a:t>
            </a:r>
            <a:r>
              <a:rPr lang="en-US" sz="2400" b="1" kern="0" dirty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</a:t>
            </a:r>
            <a:endParaRPr lang="en-US" sz="2400" b="1" kern="0" dirty="0">
              <a:solidFill>
                <a:schemeClr val="bg1"/>
              </a:solidFill>
              <a:latin typeface="Nikosh2" pitchFamily="2" charset="0"/>
              <a:cs typeface="Nikosh2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10" y="608111"/>
            <a:ext cx="2105890" cy="190500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TextBox 12"/>
          <p:cNvSpPr txBox="1"/>
          <p:nvPr/>
        </p:nvSpPr>
        <p:spPr>
          <a:xfrm>
            <a:off x="381000" y="33909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আমার আজকের ক্লাস ----</a:t>
            </a:r>
            <a:endParaRPr lang="en-US" sz="2000" b="1" dirty="0">
              <a:solidFill>
                <a:srgbClr val="FF0000"/>
              </a:solidFill>
              <a:latin typeface="Nikosh2" pitchFamily="2" charset="0"/>
              <a:cs typeface="Nikosh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73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00049" y="637309"/>
            <a:ext cx="8141277" cy="1039091"/>
          </a:xfrm>
          <a:prstGeom prst="rect">
            <a:avLst/>
          </a:prstGeom>
          <a:noFill/>
          <a:ln w="76200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glow rad="889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Tunga" pitchFamily="2"/>
              </a:defRPr>
            </a:lvl1pPr>
          </a:lstStyle>
          <a:p>
            <a:pPr algn="l">
              <a:defRPr/>
            </a:pPr>
            <a:r>
              <a:rPr lang="bn-BD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      </a:t>
            </a:r>
            <a:r>
              <a:rPr lang="en-US" sz="39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ফুটবল</a:t>
            </a:r>
            <a:r>
              <a:rPr lang="en-US" sz="3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মা</a:t>
            </a:r>
            <a:r>
              <a:rPr lang="bn-BD" sz="3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ঠের আংশ বিশেষ--- </a:t>
            </a:r>
            <a:endParaRPr lang="en-US" sz="39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2" pitchFamily="2" charset="0"/>
              <a:cs typeface="Nikosh2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93650" y="2712150"/>
            <a:ext cx="5652899" cy="990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1864">
            <a:off x="357296" y="1737533"/>
            <a:ext cx="2390775" cy="19145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1" y="4038600"/>
            <a:ext cx="2781300" cy="16478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889230"/>
            <a:ext cx="2625436" cy="16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18" y="3963265"/>
            <a:ext cx="2216727" cy="15430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376" y="1728442"/>
            <a:ext cx="2793423" cy="1752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93873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2144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শিখনফল</a:t>
            </a:r>
            <a:endParaRPr lang="en-US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2" pitchFamily="2" charset="0"/>
              <a:cs typeface="Nikosh2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2671763"/>
            <a:ext cx="8610600" cy="334803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1600" b="0" i="0" kern="1200" cap="none" spc="0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3600" b="1" dirty="0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১। </a:t>
            </a:r>
            <a:r>
              <a:rPr lang="en-US" sz="3600" b="1" dirty="0" err="1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ফুটবল</a:t>
            </a:r>
            <a:r>
              <a:rPr lang="en-US" sz="3600" b="1" dirty="0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মাঠের</a:t>
            </a:r>
            <a:r>
              <a:rPr lang="en-US" sz="3600" b="1" dirty="0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সঠিক</a:t>
            </a:r>
            <a:r>
              <a:rPr lang="en-US" sz="3600" b="1" dirty="0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মাপ</a:t>
            </a:r>
            <a:r>
              <a:rPr lang="en-US" sz="3600" b="1" dirty="0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বলতে</a:t>
            </a:r>
            <a:r>
              <a:rPr lang="en-US" sz="3600" b="1" dirty="0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পারবে</a:t>
            </a:r>
            <a:r>
              <a:rPr lang="en-US" sz="3600" b="1" dirty="0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।</a:t>
            </a:r>
          </a:p>
          <a:p>
            <a:pPr algn="l"/>
            <a:r>
              <a:rPr lang="bn-BD" sz="3600" b="1" dirty="0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২। </a:t>
            </a:r>
            <a:r>
              <a:rPr lang="en-US" sz="3600" b="1" dirty="0" err="1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ফুটবল</a:t>
            </a:r>
            <a:r>
              <a:rPr lang="en-US" sz="3600" b="1" dirty="0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মাঠের</a:t>
            </a:r>
            <a:r>
              <a:rPr lang="en-US" sz="3600" b="1" dirty="0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বিভিন্ন</a:t>
            </a:r>
            <a:r>
              <a:rPr lang="en-US" sz="3600" b="1" dirty="0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অংশ</a:t>
            </a:r>
            <a:r>
              <a:rPr lang="en-US" sz="3600" b="1" dirty="0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চিহ্নিত</a:t>
            </a:r>
            <a:r>
              <a:rPr lang="en-US" sz="3600" b="1" dirty="0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করতে</a:t>
            </a:r>
            <a:r>
              <a:rPr lang="en-US" sz="3600" b="1" dirty="0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পারবে</a:t>
            </a:r>
            <a:r>
              <a:rPr lang="en-US" sz="3600" b="1" dirty="0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।</a:t>
            </a:r>
          </a:p>
          <a:p>
            <a:pPr algn="l"/>
            <a:r>
              <a:rPr lang="bn-BD" sz="3600" b="1" dirty="0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৩। </a:t>
            </a:r>
            <a:r>
              <a:rPr lang="en-US" sz="3600" b="1" dirty="0" err="1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একটি</a:t>
            </a:r>
            <a:r>
              <a:rPr lang="en-US" sz="3600" b="1" dirty="0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পূর্ণাঙ্গ</a:t>
            </a:r>
            <a:r>
              <a:rPr lang="en-US" sz="3600" b="1" dirty="0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মাঠ</a:t>
            </a:r>
            <a:r>
              <a:rPr lang="en-US" sz="3600" b="1" dirty="0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অংকন</a:t>
            </a:r>
            <a:r>
              <a:rPr lang="en-US" sz="3600" b="1" dirty="0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করতে</a:t>
            </a:r>
            <a:r>
              <a:rPr lang="en-US" sz="3600" b="1" dirty="0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পারবে</a:t>
            </a:r>
            <a:r>
              <a:rPr lang="en-US" sz="3600" b="1" dirty="0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।</a:t>
            </a:r>
            <a:endParaRPr lang="en-US" sz="3600" b="1" dirty="0" smtClean="0">
              <a:solidFill>
                <a:schemeClr val="bg1"/>
              </a:solidFill>
              <a:latin typeface="Nikosh2" pitchFamily="2" charset="0"/>
              <a:cs typeface="Nikosh2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93650" y="2712150"/>
            <a:ext cx="5652899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0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98194" y="1429498"/>
            <a:ext cx="7620000" cy="3733800"/>
            <a:chOff x="723900" y="609600"/>
            <a:chExt cx="7620000" cy="3733800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914400" y="609600"/>
              <a:ext cx="7239000" cy="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 flipV="1">
              <a:off x="4524860" y="609600"/>
              <a:ext cx="9040" cy="373380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914400" y="609600"/>
              <a:ext cx="0" cy="373380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914400" y="4343400"/>
              <a:ext cx="7239000" cy="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8139545" y="609600"/>
              <a:ext cx="0" cy="373380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3953360" y="1962150"/>
              <a:ext cx="1143000" cy="10287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2057400" y="1357746"/>
              <a:ext cx="0" cy="2202873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914400" y="1357745"/>
              <a:ext cx="1143000" cy="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914400" y="3560619"/>
              <a:ext cx="1143000" cy="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010400" y="1375063"/>
              <a:ext cx="0" cy="2202873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010400" y="1375063"/>
              <a:ext cx="1143000" cy="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6996545" y="3577936"/>
              <a:ext cx="1143000" cy="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914400" y="1998517"/>
              <a:ext cx="381000" cy="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295400" y="1998517"/>
              <a:ext cx="0" cy="992333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914400" y="2994312"/>
              <a:ext cx="381000" cy="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772400" y="2001979"/>
              <a:ext cx="0" cy="992333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758545" y="1998517"/>
              <a:ext cx="381000" cy="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7772400" y="2994312"/>
              <a:ext cx="381000" cy="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723900" y="2286000"/>
              <a:ext cx="190500" cy="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25632" y="2667000"/>
              <a:ext cx="190500" cy="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8153400" y="2272145"/>
              <a:ext cx="190500" cy="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8153400" y="2667000"/>
              <a:ext cx="190500" cy="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723900" y="2286001"/>
              <a:ext cx="0" cy="38100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8333509" y="2304183"/>
              <a:ext cx="0" cy="38100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1600200" y="2374441"/>
              <a:ext cx="95250" cy="1072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7315200" y="2387428"/>
              <a:ext cx="95250" cy="1072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Arc 30"/>
            <p:cNvSpPr/>
            <p:nvPr/>
          </p:nvSpPr>
          <p:spPr>
            <a:xfrm rot="2657994">
              <a:off x="1200786" y="1964872"/>
              <a:ext cx="1046178" cy="1076727"/>
            </a:xfrm>
            <a:prstGeom prst="arc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/>
            <p:cNvSpPr/>
            <p:nvPr/>
          </p:nvSpPr>
          <p:spPr>
            <a:xfrm rot="13786526">
              <a:off x="6739559" y="2030658"/>
              <a:ext cx="1246530" cy="1078102"/>
            </a:xfrm>
            <a:prstGeom prst="arc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00229" y="4806597"/>
            <a:ext cx="7162800" cy="343814"/>
            <a:chOff x="914400" y="4726949"/>
            <a:chExt cx="7162800" cy="343814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914400" y="5029200"/>
              <a:ext cx="7162800" cy="0"/>
            </a:xfrm>
            <a:prstGeom prst="line">
              <a:avLst/>
            </a:prstGeom>
            <a:ln w="635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8077200" y="4726949"/>
              <a:ext cx="0" cy="343814"/>
            </a:xfrm>
            <a:prstGeom prst="line">
              <a:avLst/>
            </a:prstGeom>
            <a:ln w="635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914400" y="4726949"/>
              <a:ext cx="0" cy="343814"/>
            </a:xfrm>
            <a:prstGeom prst="line">
              <a:avLst/>
            </a:prstGeom>
            <a:ln w="635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700140" y="1381441"/>
            <a:ext cx="706581" cy="3795278"/>
            <a:chOff x="692727" y="1194954"/>
            <a:chExt cx="706581" cy="3795278"/>
          </a:xfrm>
        </p:grpSpPr>
        <p:grpSp>
          <p:nvGrpSpPr>
            <p:cNvPr id="38" name="Group 37"/>
            <p:cNvGrpSpPr/>
            <p:nvPr/>
          </p:nvGrpSpPr>
          <p:grpSpPr>
            <a:xfrm>
              <a:off x="692727" y="1194954"/>
              <a:ext cx="658090" cy="3795278"/>
              <a:chOff x="713510" y="1170709"/>
              <a:chExt cx="658090" cy="3795278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1019661" y="1183696"/>
                <a:ext cx="38100" cy="3782291"/>
              </a:xfrm>
              <a:prstGeom prst="line">
                <a:avLst/>
              </a:prstGeom>
              <a:ln w="63500" cmpd="sng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713510" y="2871354"/>
                <a:ext cx="304799" cy="0"/>
              </a:xfrm>
              <a:prstGeom prst="line">
                <a:avLst/>
              </a:prstGeom>
              <a:ln w="63500" cmpd="sng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761999" y="2871354"/>
                <a:ext cx="0" cy="405246"/>
              </a:xfrm>
              <a:prstGeom prst="line">
                <a:avLst/>
              </a:prstGeom>
              <a:ln w="63500" cmpd="sng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713510" y="3276600"/>
                <a:ext cx="304799" cy="0"/>
              </a:xfrm>
              <a:prstGeom prst="line">
                <a:avLst/>
              </a:prstGeom>
              <a:ln w="63500" cmpd="sng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1018310" y="2590800"/>
                <a:ext cx="353290" cy="0"/>
              </a:xfrm>
              <a:prstGeom prst="line">
                <a:avLst/>
              </a:prstGeom>
              <a:ln w="63500" cmpd="sng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994065" y="3581400"/>
                <a:ext cx="353290" cy="0"/>
              </a:xfrm>
              <a:prstGeom prst="line">
                <a:avLst/>
              </a:prstGeom>
              <a:ln w="63500" cmpd="sng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955965" y="1170709"/>
                <a:ext cx="353290" cy="0"/>
              </a:xfrm>
              <a:prstGeom prst="line">
                <a:avLst/>
              </a:prstGeom>
              <a:ln w="63500" cmpd="sng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1007920" y="4925291"/>
                <a:ext cx="353290" cy="0"/>
              </a:xfrm>
              <a:prstGeom prst="line">
                <a:avLst/>
              </a:prstGeom>
              <a:ln w="63500" cmpd="sng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/>
            <p:cNvCxnSpPr/>
            <p:nvPr/>
          </p:nvCxnSpPr>
          <p:spPr>
            <a:xfrm flipH="1">
              <a:off x="949036" y="1981200"/>
              <a:ext cx="401781" cy="0"/>
            </a:xfrm>
            <a:prstGeom prst="line">
              <a:avLst/>
            </a:prstGeom>
            <a:ln w="635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997527" y="4191000"/>
              <a:ext cx="401781" cy="0"/>
            </a:xfrm>
            <a:prstGeom prst="line">
              <a:avLst/>
            </a:prstGeom>
            <a:ln w="635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4085494" y="1429497"/>
            <a:ext cx="1085160" cy="3733800"/>
            <a:chOff x="4069131" y="1219200"/>
            <a:chExt cx="1085160" cy="3733800"/>
          </a:xfrm>
        </p:grpSpPr>
        <p:sp>
          <p:nvSpPr>
            <p:cNvPr id="50" name="Arc 49"/>
            <p:cNvSpPr/>
            <p:nvPr/>
          </p:nvSpPr>
          <p:spPr>
            <a:xfrm rot="18986464">
              <a:off x="4069441" y="2572946"/>
              <a:ext cx="1005111" cy="944458"/>
            </a:xfrm>
            <a:prstGeom prst="arc">
              <a:avLst/>
            </a:prstGeom>
            <a:ln w="635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c 50"/>
            <p:cNvSpPr/>
            <p:nvPr/>
          </p:nvSpPr>
          <p:spPr>
            <a:xfrm rot="8334351">
              <a:off x="4069131" y="2616294"/>
              <a:ext cx="1085160" cy="974924"/>
            </a:xfrm>
            <a:prstGeom prst="arc">
              <a:avLst/>
            </a:prstGeom>
            <a:ln w="635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>
              <a:off x="4571996" y="1219200"/>
              <a:ext cx="20785" cy="3733800"/>
            </a:xfrm>
            <a:prstGeom prst="line">
              <a:avLst/>
            </a:prstGeom>
            <a:ln w="635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817903" y="2584464"/>
            <a:ext cx="595745" cy="1447800"/>
            <a:chOff x="803564" y="2362200"/>
            <a:chExt cx="595745" cy="144780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990600" y="2362200"/>
              <a:ext cx="0" cy="1447800"/>
            </a:xfrm>
            <a:prstGeom prst="line">
              <a:avLst/>
            </a:prstGeom>
            <a:ln w="635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357745" y="2571750"/>
              <a:ext cx="0" cy="1011817"/>
            </a:xfrm>
            <a:prstGeom prst="line">
              <a:avLst/>
            </a:prstGeom>
            <a:ln w="635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959414" y="2571750"/>
              <a:ext cx="439895" cy="0"/>
            </a:xfrm>
            <a:prstGeom prst="line">
              <a:avLst/>
            </a:prstGeom>
            <a:ln w="635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964604" y="3558891"/>
              <a:ext cx="434705" cy="9090"/>
            </a:xfrm>
            <a:prstGeom prst="line">
              <a:avLst/>
            </a:prstGeom>
            <a:ln w="635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803564" y="2909453"/>
              <a:ext cx="187037" cy="0"/>
            </a:xfrm>
            <a:prstGeom prst="line">
              <a:avLst/>
            </a:prstGeom>
            <a:ln w="635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817418" y="3269673"/>
              <a:ext cx="187038" cy="0"/>
            </a:xfrm>
            <a:prstGeom prst="line">
              <a:avLst/>
            </a:prstGeom>
            <a:ln w="635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6904923" y="1945580"/>
            <a:ext cx="1569514" cy="2667000"/>
            <a:chOff x="6831536" y="1752600"/>
            <a:chExt cx="1569514" cy="2667000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8096250" y="1752600"/>
              <a:ext cx="19051" cy="2667000"/>
            </a:xfrm>
            <a:prstGeom prst="line">
              <a:avLst/>
            </a:prstGeom>
            <a:ln w="635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7010400" y="1943100"/>
              <a:ext cx="0" cy="2286000"/>
            </a:xfrm>
            <a:prstGeom prst="line">
              <a:avLst/>
            </a:prstGeom>
            <a:ln w="635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7010400" y="1967346"/>
              <a:ext cx="1104900" cy="0"/>
            </a:xfrm>
            <a:prstGeom prst="line">
              <a:avLst/>
            </a:prstGeom>
            <a:ln w="635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7010400" y="4218709"/>
              <a:ext cx="1104900" cy="0"/>
            </a:xfrm>
            <a:prstGeom prst="line">
              <a:avLst/>
            </a:prstGeom>
            <a:ln w="635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7758545" y="2565256"/>
              <a:ext cx="0" cy="1041688"/>
            </a:xfrm>
            <a:prstGeom prst="line">
              <a:avLst/>
            </a:prstGeom>
            <a:ln w="635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7716981" y="2565256"/>
              <a:ext cx="309130" cy="0"/>
            </a:xfrm>
            <a:prstGeom prst="line">
              <a:avLst/>
            </a:prstGeom>
            <a:ln w="635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7716981" y="3606944"/>
              <a:ext cx="309130" cy="0"/>
            </a:xfrm>
            <a:prstGeom prst="line">
              <a:avLst/>
            </a:prstGeom>
            <a:ln w="635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8115301" y="2895600"/>
              <a:ext cx="266699" cy="0"/>
            </a:xfrm>
            <a:prstGeom prst="line">
              <a:avLst/>
            </a:prstGeom>
            <a:ln w="635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8134351" y="3276600"/>
              <a:ext cx="266699" cy="0"/>
            </a:xfrm>
            <a:prstGeom prst="line">
              <a:avLst/>
            </a:prstGeom>
            <a:ln w="635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Arc 69"/>
            <p:cNvSpPr/>
            <p:nvPr/>
          </p:nvSpPr>
          <p:spPr>
            <a:xfrm rot="14878332">
              <a:off x="6926786" y="2523300"/>
              <a:ext cx="342900" cy="533400"/>
            </a:xfrm>
            <a:prstGeom prst="arc">
              <a:avLst/>
            </a:prstGeom>
            <a:ln w="635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Arc 70"/>
            <p:cNvSpPr/>
            <p:nvPr/>
          </p:nvSpPr>
          <p:spPr>
            <a:xfrm rot="10412578">
              <a:off x="6838949" y="2869028"/>
              <a:ext cx="342900" cy="533400"/>
            </a:xfrm>
            <a:prstGeom prst="arc">
              <a:avLst/>
            </a:prstGeom>
            <a:ln w="635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391587" y="2995335"/>
              <a:ext cx="95250" cy="1072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272257" y="2442185"/>
            <a:ext cx="1051824" cy="1612501"/>
            <a:chOff x="1261233" y="2279849"/>
            <a:chExt cx="1051824" cy="1612501"/>
          </a:xfrm>
        </p:grpSpPr>
        <p:sp>
          <p:nvSpPr>
            <p:cNvPr id="74" name="Arc 73"/>
            <p:cNvSpPr/>
            <p:nvPr/>
          </p:nvSpPr>
          <p:spPr>
            <a:xfrm rot="2886767">
              <a:off x="1231115" y="2584431"/>
              <a:ext cx="1112059" cy="1051824"/>
            </a:xfrm>
            <a:prstGeom prst="arc">
              <a:avLst/>
            </a:prstGeom>
            <a:ln w="635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2119745" y="2279849"/>
              <a:ext cx="0" cy="1612501"/>
            </a:xfrm>
            <a:prstGeom prst="line">
              <a:avLst/>
            </a:prstGeom>
            <a:ln w="635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Oval 75"/>
          <p:cNvSpPr/>
          <p:nvPr/>
        </p:nvSpPr>
        <p:spPr>
          <a:xfrm>
            <a:off x="7394877" y="3165814"/>
            <a:ext cx="95250" cy="1072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7" name="Group 76"/>
          <p:cNvGrpSpPr/>
          <p:nvPr/>
        </p:nvGrpSpPr>
        <p:grpSpPr>
          <a:xfrm>
            <a:off x="8207737" y="2866473"/>
            <a:ext cx="266700" cy="838200"/>
            <a:chOff x="8153400" y="2667000"/>
            <a:chExt cx="266700" cy="838200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8153400" y="2667000"/>
              <a:ext cx="0" cy="838200"/>
            </a:xfrm>
            <a:prstGeom prst="line">
              <a:avLst/>
            </a:prstGeom>
            <a:ln w="635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8382000" y="2895600"/>
              <a:ext cx="0" cy="381000"/>
            </a:xfrm>
            <a:prstGeom prst="line">
              <a:avLst/>
            </a:prstGeom>
            <a:ln w="635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8153400" y="2895600"/>
              <a:ext cx="266700" cy="0"/>
            </a:xfrm>
            <a:prstGeom prst="line">
              <a:avLst/>
            </a:prstGeom>
            <a:ln w="635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8168986" y="3262745"/>
              <a:ext cx="213014" cy="0"/>
            </a:xfrm>
            <a:prstGeom prst="line">
              <a:avLst/>
            </a:prstGeom>
            <a:ln w="635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838685" y="533400"/>
            <a:ext cx="7295499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ফুটবল খেলার মাঠের  বিভিন্ন অংশের পরিমাপ</a:t>
            </a:r>
            <a:endParaRPr lang="en-US" sz="2800" b="1" dirty="0">
              <a:solidFill>
                <a:srgbClr val="FF0000"/>
              </a:solidFill>
              <a:latin typeface="Nikosh2" pitchFamily="2" charset="0"/>
              <a:cs typeface="Nikosh2" pitchFamily="2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811368" y="5463771"/>
            <a:ext cx="3000375" cy="1443047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C000"/>
                </a:solidFill>
                <a:latin typeface="Nikosh2" pitchFamily="2" charset="0"/>
                <a:cs typeface="Nikosh2" pitchFamily="2" charset="0"/>
              </a:rPr>
              <a:t>গোল</a:t>
            </a:r>
            <a:r>
              <a:rPr lang="en-US" sz="3200" b="1" dirty="0">
                <a:solidFill>
                  <a:srgbClr val="FFC0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Nikosh2" pitchFamily="2" charset="0"/>
                <a:cs typeface="Nikosh2" pitchFamily="2" charset="0"/>
              </a:rPr>
              <a:t>পোষ্ট</a:t>
            </a:r>
            <a:endParaRPr lang="en-US" sz="3200" b="1" dirty="0">
              <a:solidFill>
                <a:srgbClr val="FFC000"/>
              </a:solidFill>
              <a:latin typeface="Nikosh2" pitchFamily="2" charset="0"/>
              <a:cs typeface="Nikosh2" pitchFamily="2" charset="0"/>
            </a:endParaRPr>
          </a:p>
          <a:p>
            <a:pPr algn="ctr">
              <a:defRPr/>
            </a:pPr>
            <a:r>
              <a:rPr lang="en-US" sz="2000" b="1" dirty="0" err="1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ক্রসবার</a:t>
            </a:r>
            <a:r>
              <a:rPr lang="en-US" sz="2000" b="1" dirty="0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থেকে</a:t>
            </a:r>
            <a:r>
              <a:rPr lang="en-US" sz="2000" b="1" dirty="0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নিচ</a:t>
            </a:r>
            <a:r>
              <a:rPr lang="en-US" sz="2000" b="1" dirty="0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পর্যন্ত</a:t>
            </a:r>
            <a:r>
              <a:rPr lang="en-US" sz="2000" b="1" dirty="0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উচ্চতা</a:t>
            </a:r>
            <a:r>
              <a:rPr lang="en-US" sz="2000" b="1" dirty="0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 ৮ </a:t>
            </a:r>
            <a:r>
              <a:rPr lang="en-US" sz="2000" b="1" dirty="0" err="1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ফুট</a:t>
            </a:r>
            <a:r>
              <a:rPr lang="en-US" sz="2000" b="1" dirty="0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 ও </a:t>
            </a:r>
            <a:r>
              <a:rPr lang="en-US" sz="2000" b="1" dirty="0" err="1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দুই</a:t>
            </a:r>
            <a:r>
              <a:rPr lang="en-US" sz="2000" b="1" dirty="0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গোল</a:t>
            </a:r>
            <a:r>
              <a:rPr lang="en-US" sz="2000" b="1" dirty="0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পোষ্টের</a:t>
            </a:r>
            <a:r>
              <a:rPr lang="en-US" sz="2000" b="1" dirty="0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মাঝের</a:t>
            </a:r>
            <a:r>
              <a:rPr lang="en-US" sz="2000" b="1" dirty="0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দুরত্ব</a:t>
            </a:r>
            <a:r>
              <a:rPr lang="en-US" sz="2000" b="1" dirty="0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 ৮ </a:t>
            </a:r>
            <a:r>
              <a:rPr lang="en-US" sz="2000" b="1" dirty="0" err="1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গজ</a:t>
            </a:r>
            <a:r>
              <a:rPr lang="en-US" sz="2000" b="1" dirty="0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 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889306" y="5463771"/>
            <a:ext cx="3000375" cy="1443047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পেনাল্টি</a:t>
            </a:r>
            <a:r>
              <a:rPr lang="en-US" sz="3200" b="1" dirty="0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মার্ক</a:t>
            </a:r>
            <a:r>
              <a:rPr lang="en-US" sz="3200" b="1" dirty="0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 </a:t>
            </a:r>
          </a:p>
          <a:p>
            <a:pPr algn="ctr">
              <a:defRPr/>
            </a:pPr>
            <a:r>
              <a:rPr lang="en-US" sz="2000" b="1" dirty="0" err="1">
                <a:solidFill>
                  <a:srgbClr val="FFC000"/>
                </a:solidFill>
                <a:latin typeface="Nikosh2" pitchFamily="2" charset="0"/>
                <a:cs typeface="Nikosh2" pitchFamily="2" charset="0"/>
              </a:rPr>
              <a:t>পেনাল্টি</a:t>
            </a:r>
            <a:r>
              <a:rPr lang="en-US" sz="2000" b="1" dirty="0">
                <a:solidFill>
                  <a:srgbClr val="FFC0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Nikosh2" pitchFamily="2" charset="0"/>
                <a:cs typeface="Nikosh2" pitchFamily="2" charset="0"/>
              </a:rPr>
              <a:t>কিকের</a:t>
            </a:r>
            <a:r>
              <a:rPr lang="en-US" sz="2000" b="1" dirty="0">
                <a:solidFill>
                  <a:srgbClr val="FFC0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Nikosh2" pitchFamily="2" charset="0"/>
                <a:cs typeface="Nikosh2" pitchFamily="2" charset="0"/>
              </a:rPr>
              <a:t>জন্য</a:t>
            </a:r>
            <a:r>
              <a:rPr lang="en-US" sz="2000" b="1" dirty="0">
                <a:solidFill>
                  <a:srgbClr val="FFC000"/>
                </a:solidFill>
                <a:latin typeface="Nikosh2" pitchFamily="2" charset="0"/>
                <a:cs typeface="Nikosh2" pitchFamily="2" charset="0"/>
              </a:rPr>
              <a:t> ৯ </a:t>
            </a:r>
            <a:r>
              <a:rPr lang="en-US" sz="2000" b="1" dirty="0" err="1">
                <a:solidFill>
                  <a:srgbClr val="FFC000"/>
                </a:solidFill>
                <a:latin typeface="Nikosh2" pitchFamily="2" charset="0"/>
                <a:cs typeface="Nikosh2" pitchFamily="2" charset="0"/>
              </a:rPr>
              <a:t>ইঞ্চি</a:t>
            </a:r>
            <a:r>
              <a:rPr lang="en-US" sz="2000" b="1" dirty="0">
                <a:solidFill>
                  <a:srgbClr val="FFC0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Nikosh2" pitchFamily="2" charset="0"/>
                <a:cs typeface="Nikosh2" pitchFamily="2" charset="0"/>
              </a:rPr>
              <a:t>ব্যাস</a:t>
            </a:r>
            <a:r>
              <a:rPr lang="en-US" sz="2000" b="1" dirty="0">
                <a:solidFill>
                  <a:srgbClr val="FFC0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Nikosh2" pitchFamily="2" charset="0"/>
                <a:cs typeface="Nikosh2" pitchFamily="2" charset="0"/>
              </a:rPr>
              <a:t>নিয়ে</a:t>
            </a:r>
            <a:r>
              <a:rPr lang="en-US" sz="2000" b="1" dirty="0">
                <a:solidFill>
                  <a:srgbClr val="FFC0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Nikosh2" pitchFamily="2" charset="0"/>
                <a:cs typeface="Nikosh2" pitchFamily="2" charset="0"/>
              </a:rPr>
              <a:t>যে</a:t>
            </a:r>
            <a:r>
              <a:rPr lang="en-US" sz="2000" b="1" dirty="0">
                <a:solidFill>
                  <a:srgbClr val="FFC0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Nikosh2" pitchFamily="2" charset="0"/>
                <a:cs typeface="Nikosh2" pitchFamily="2" charset="0"/>
              </a:rPr>
              <a:t>বৃত্ত</a:t>
            </a:r>
            <a:r>
              <a:rPr lang="en-US" sz="2000" b="1" dirty="0">
                <a:solidFill>
                  <a:srgbClr val="FFC000"/>
                </a:solidFill>
                <a:latin typeface="Nikosh2" pitchFamily="2" charset="0"/>
                <a:cs typeface="Nikosh2" pitchFamily="2" charset="0"/>
              </a:rPr>
              <a:t> </a:t>
            </a:r>
          </a:p>
        </p:txBody>
      </p:sp>
      <p:sp>
        <p:nvSpPr>
          <p:cNvPr id="85" name="Rectangle 84"/>
          <p:cNvSpPr/>
          <p:nvPr/>
        </p:nvSpPr>
        <p:spPr>
          <a:xfrm>
            <a:off x="6082687" y="5505385"/>
            <a:ext cx="3000375" cy="1443047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পেনাল্টি</a:t>
            </a:r>
            <a:r>
              <a:rPr lang="en-US" sz="3200" b="1" dirty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আর্ক</a:t>
            </a:r>
            <a:r>
              <a:rPr lang="en-US" sz="3200" b="1" dirty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</a:t>
            </a:r>
          </a:p>
          <a:p>
            <a:pPr algn="ctr">
              <a:defRPr/>
            </a:pPr>
            <a:r>
              <a:rPr lang="en-US" sz="2000" b="1" dirty="0" err="1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পেনাল্টি</a:t>
            </a:r>
            <a:r>
              <a:rPr lang="en-US" sz="2000" b="1" dirty="0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মার্ক</a:t>
            </a:r>
            <a:r>
              <a:rPr lang="en-US" sz="2000" b="1" dirty="0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থেকে</a:t>
            </a:r>
            <a:r>
              <a:rPr lang="en-US" sz="2000" b="1" dirty="0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 ১০ </a:t>
            </a:r>
            <a:r>
              <a:rPr lang="en-US" sz="2000" b="1" dirty="0" err="1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গজ</a:t>
            </a:r>
            <a:r>
              <a:rPr lang="en-US" sz="2000" b="1" dirty="0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ব্যাসার্ধ</a:t>
            </a:r>
            <a:r>
              <a:rPr lang="en-US" sz="2000" b="1" dirty="0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নিয়ে</a:t>
            </a:r>
            <a:r>
              <a:rPr lang="en-US" sz="2000" b="1" dirty="0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যে</a:t>
            </a:r>
            <a:r>
              <a:rPr lang="en-US" sz="2000" b="1" dirty="0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বৃত্তচাপ</a:t>
            </a:r>
            <a:r>
              <a:rPr lang="en-US" sz="2000" b="1" dirty="0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 </a:t>
            </a:r>
          </a:p>
        </p:txBody>
      </p:sp>
      <p:sp>
        <p:nvSpPr>
          <p:cNvPr id="86" name="Rectangle 85"/>
          <p:cNvSpPr/>
          <p:nvPr/>
        </p:nvSpPr>
        <p:spPr>
          <a:xfrm>
            <a:off x="5936930" y="5473617"/>
            <a:ext cx="3000375" cy="1623914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পেনাল্টি</a:t>
            </a:r>
            <a:r>
              <a:rPr lang="en-US" sz="3200" b="1" dirty="0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এরিয়া</a:t>
            </a:r>
            <a:r>
              <a:rPr lang="en-US" sz="3200" b="1" dirty="0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 </a:t>
            </a:r>
          </a:p>
          <a:p>
            <a:pPr algn="ctr">
              <a:defRPr/>
            </a:pPr>
            <a:r>
              <a:rPr lang="en-US" sz="2000" dirty="0" err="1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উভয়</a:t>
            </a:r>
            <a:r>
              <a:rPr lang="en-US" sz="2000" dirty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দিকে</a:t>
            </a:r>
            <a:r>
              <a:rPr lang="en-US" sz="2000" dirty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 ১৮ </a:t>
            </a:r>
            <a:r>
              <a:rPr lang="en-US" sz="2000" dirty="0" err="1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গজ</a:t>
            </a:r>
            <a:r>
              <a:rPr lang="en-US" sz="2000" dirty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সামনের</a:t>
            </a:r>
            <a:r>
              <a:rPr lang="en-US" sz="2000" dirty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দিকে</a:t>
            </a:r>
            <a:r>
              <a:rPr lang="en-US" sz="2000" dirty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 ১৮ </a:t>
            </a:r>
            <a:r>
              <a:rPr lang="en-US" sz="2000" dirty="0" err="1" smtClean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গজ</a:t>
            </a:r>
            <a:r>
              <a:rPr lang="bn-BD" sz="2000" dirty="0" smtClean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।</a:t>
            </a:r>
            <a:r>
              <a:rPr lang="en-US" sz="2000" dirty="0" smtClean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                  </a:t>
            </a:r>
            <a:r>
              <a:rPr lang="en-US" sz="2000" dirty="0" err="1" smtClean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দৈ</a:t>
            </a:r>
            <a:r>
              <a:rPr lang="bn-BD" sz="2000" dirty="0" smtClean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র্ঘ্য</a:t>
            </a:r>
            <a:r>
              <a:rPr lang="en-US" sz="2000" dirty="0" smtClean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হবে</a:t>
            </a:r>
            <a:r>
              <a:rPr lang="bn-BD" sz="2000" dirty="0" smtClean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 (১৮+৮+১৮)=</a:t>
            </a:r>
            <a:r>
              <a:rPr lang="en-US" sz="2000" dirty="0" smtClean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              ৪৪ </a:t>
            </a:r>
            <a:r>
              <a:rPr lang="en-US" sz="2000" dirty="0" err="1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গজ</a:t>
            </a:r>
            <a:r>
              <a:rPr lang="en-US" sz="2000" dirty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 </a:t>
            </a:r>
          </a:p>
        </p:txBody>
      </p:sp>
      <p:sp>
        <p:nvSpPr>
          <p:cNvPr id="87" name="Rectangle 86"/>
          <p:cNvSpPr/>
          <p:nvPr/>
        </p:nvSpPr>
        <p:spPr>
          <a:xfrm>
            <a:off x="6038741" y="5449734"/>
            <a:ext cx="3000375" cy="153348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B0F0"/>
                </a:solidFill>
                <a:latin typeface="Nikosh2" pitchFamily="2" charset="0"/>
                <a:cs typeface="Nikosh2" pitchFamily="2" charset="0"/>
              </a:rPr>
              <a:t>গোল</a:t>
            </a:r>
            <a:r>
              <a:rPr lang="en-US" sz="3200" b="1" dirty="0">
                <a:solidFill>
                  <a:srgbClr val="00B0F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2" pitchFamily="2" charset="0"/>
                <a:cs typeface="Nikosh2" pitchFamily="2" charset="0"/>
              </a:rPr>
              <a:t>এরিয়া</a:t>
            </a:r>
            <a:r>
              <a:rPr lang="en-US" sz="3200" b="1" dirty="0">
                <a:solidFill>
                  <a:srgbClr val="00B0F0"/>
                </a:solidFill>
                <a:latin typeface="Nikosh2" pitchFamily="2" charset="0"/>
                <a:cs typeface="Nikosh2" pitchFamily="2" charset="0"/>
              </a:rPr>
              <a:t> </a:t>
            </a:r>
          </a:p>
          <a:p>
            <a:pPr algn="ctr">
              <a:defRPr/>
            </a:pPr>
            <a:r>
              <a:rPr lang="en-US" sz="2000" dirty="0" err="1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উভয়</a:t>
            </a:r>
            <a:r>
              <a:rPr lang="en-US" sz="2000" dirty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দিকে</a:t>
            </a:r>
            <a:r>
              <a:rPr lang="en-US" sz="2000" dirty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 ৬ </a:t>
            </a:r>
            <a:r>
              <a:rPr lang="en-US" sz="2000" dirty="0" err="1" smtClean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গজ</a:t>
            </a:r>
            <a:r>
              <a:rPr lang="bn-BD" sz="2000" dirty="0" smtClean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 এবং </a:t>
            </a:r>
            <a:r>
              <a:rPr lang="en-US" sz="2000" dirty="0" smtClean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সামনের</a:t>
            </a:r>
            <a:r>
              <a:rPr lang="en-US" sz="2000" dirty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দিকে</a:t>
            </a:r>
            <a:r>
              <a:rPr lang="en-US" sz="2000" dirty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৬</a:t>
            </a:r>
            <a:r>
              <a:rPr lang="bn-BD" sz="2000" dirty="0" smtClean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গজ</a:t>
            </a:r>
            <a:r>
              <a:rPr lang="bn-BD" sz="2000" dirty="0" smtClean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। </a:t>
            </a:r>
            <a:r>
              <a:rPr lang="en-US" sz="2000" dirty="0" err="1" smtClean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দৈঘ্য</a:t>
            </a:r>
            <a:r>
              <a:rPr lang="en-US" sz="2000" dirty="0" smtClean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হবে</a:t>
            </a:r>
            <a:r>
              <a:rPr lang="bn-BD" sz="2000" dirty="0" smtClean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 (৬+৮+৬)= </a:t>
            </a:r>
            <a:r>
              <a:rPr lang="en-US" sz="2000" dirty="0" smtClean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২০ </a:t>
            </a:r>
            <a:r>
              <a:rPr lang="en-US" sz="2000" dirty="0" err="1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গজ</a:t>
            </a:r>
            <a:r>
              <a:rPr lang="en-US" sz="2000" dirty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 </a:t>
            </a:r>
          </a:p>
        </p:txBody>
      </p:sp>
      <p:sp>
        <p:nvSpPr>
          <p:cNvPr id="88" name="Rectangle 87"/>
          <p:cNvSpPr/>
          <p:nvPr/>
        </p:nvSpPr>
        <p:spPr>
          <a:xfrm>
            <a:off x="5862447" y="5515023"/>
            <a:ext cx="3000375" cy="1443047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FFC000"/>
                </a:solidFill>
                <a:latin typeface="Nikosh2" pitchFamily="2" charset="0"/>
                <a:cs typeface="Nikosh2" pitchFamily="2" charset="0"/>
              </a:rPr>
              <a:t>হাফওয়ে</a:t>
            </a:r>
            <a:r>
              <a:rPr lang="en-US" sz="3600" b="1" dirty="0">
                <a:solidFill>
                  <a:srgbClr val="FFC0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Nikosh2" pitchFamily="2" charset="0"/>
                <a:cs typeface="Nikosh2" pitchFamily="2" charset="0"/>
              </a:rPr>
              <a:t>লাইন</a:t>
            </a:r>
            <a:r>
              <a:rPr lang="en-US" sz="3600" b="1" dirty="0">
                <a:solidFill>
                  <a:srgbClr val="FFC000"/>
                </a:solidFill>
                <a:latin typeface="Nikosh2" pitchFamily="2" charset="0"/>
                <a:cs typeface="Nikosh2" pitchFamily="2" charset="0"/>
              </a:rPr>
              <a:t> 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848592" y="5494950"/>
            <a:ext cx="3000375" cy="1443047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গোল</a:t>
            </a:r>
            <a:r>
              <a:rPr lang="en-US" sz="3200" b="1" dirty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লাইন</a:t>
            </a:r>
            <a:r>
              <a:rPr lang="en-US" sz="3200" b="1" dirty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</a:t>
            </a:r>
          </a:p>
          <a:p>
            <a:pPr algn="ctr">
              <a:defRPr/>
            </a:pPr>
            <a:r>
              <a:rPr lang="en-US" sz="2000" b="1" dirty="0" err="1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প্রস্থ</a:t>
            </a:r>
            <a:r>
              <a:rPr lang="en-US" sz="2000" b="1" dirty="0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সর্বোচ্চ</a:t>
            </a:r>
            <a:r>
              <a:rPr lang="en-US" sz="2000" b="1" dirty="0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 ১০০ </a:t>
            </a:r>
            <a:r>
              <a:rPr lang="en-US" sz="2000" b="1" dirty="0" err="1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গজ</a:t>
            </a:r>
            <a:r>
              <a:rPr lang="en-US" sz="2000" b="1" dirty="0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সর্বনিম্ন</a:t>
            </a:r>
            <a:r>
              <a:rPr lang="en-US" sz="2000" b="1" dirty="0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 ৫০ </a:t>
            </a:r>
            <a:r>
              <a:rPr lang="en-US" sz="2000" b="1" dirty="0" err="1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গজ</a:t>
            </a:r>
            <a:r>
              <a:rPr lang="en-US" sz="2000" b="1" dirty="0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 </a:t>
            </a:r>
          </a:p>
        </p:txBody>
      </p:sp>
      <p:sp>
        <p:nvSpPr>
          <p:cNvPr id="90" name="Rectangle 89"/>
          <p:cNvSpPr/>
          <p:nvPr/>
        </p:nvSpPr>
        <p:spPr>
          <a:xfrm>
            <a:off x="5889305" y="5564050"/>
            <a:ext cx="3000375" cy="1443047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টাচ</a:t>
            </a:r>
            <a:r>
              <a:rPr lang="en-US" sz="3200" b="1" dirty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লাইন</a:t>
            </a:r>
            <a:r>
              <a:rPr lang="en-US" sz="3200" b="1" dirty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 </a:t>
            </a:r>
          </a:p>
          <a:p>
            <a:pPr algn="ctr">
              <a:defRPr/>
            </a:pPr>
            <a:r>
              <a:rPr lang="en-US" sz="2000" b="1" dirty="0" err="1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দৈর্ঘ্য</a:t>
            </a:r>
            <a:r>
              <a:rPr lang="en-US" sz="2000" b="1" dirty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সর্বোচ্চ</a:t>
            </a:r>
            <a:r>
              <a:rPr lang="en-US" sz="2000" b="1" dirty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১৩০ </a:t>
            </a:r>
            <a:r>
              <a:rPr lang="en-US" sz="2000" b="1" dirty="0" err="1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গজ</a:t>
            </a:r>
            <a:r>
              <a:rPr lang="en-US" sz="2000" b="1" dirty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সর্বনিম্ন</a:t>
            </a:r>
            <a:r>
              <a:rPr lang="en-US" sz="2000" b="1" dirty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১০০ </a:t>
            </a:r>
            <a:r>
              <a:rPr lang="en-US" sz="2000" b="1" dirty="0" err="1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গজ</a:t>
            </a:r>
            <a:endParaRPr lang="en-US" sz="2000" b="1" dirty="0">
              <a:solidFill>
                <a:schemeClr val="bg1"/>
              </a:solidFill>
              <a:latin typeface="Nikosh2" pitchFamily="2" charset="0"/>
              <a:cs typeface="Nikosh2" pitchFamily="2" charset="0"/>
            </a:endParaRP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6891" y="3009781"/>
            <a:ext cx="5652899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4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00104 0.0962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14583 0.0057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17673 0.0041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3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16667 3.33333E-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16667 3.33333E-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0.01248 L 0.05903 -0.00277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82" grpId="0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609600"/>
            <a:ext cx="7772400" cy="1470025"/>
          </a:xfrm>
          <a:prstGeom prst="rect">
            <a:avLst/>
          </a:prstGeom>
          <a:noFill/>
          <a:ln w="76200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glow rad="889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Tunga" pitchFamily="2"/>
              </a:defRPr>
            </a:lvl1pPr>
          </a:lstStyle>
          <a:p>
            <a:pPr>
              <a:defRPr/>
            </a:pPr>
            <a:r>
              <a:rPr lang="en-US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জোড়ায়</a:t>
            </a:r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কাজ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2" pitchFamily="2" charset="0"/>
              <a:cs typeface="Nikosh2" pitchFamily="2" charset="0"/>
            </a:endParaRPr>
          </a:p>
        </p:txBody>
      </p:sp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1071563" y="2714624"/>
            <a:ext cx="6777037" cy="2162175"/>
          </a:xfrm>
          <a:noFill/>
        </p:spPr>
        <p:txBody>
          <a:bodyPr/>
          <a:lstStyle/>
          <a:p>
            <a:pPr>
              <a:defRPr/>
            </a:pP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ফুটবল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মাঠের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প্রধান</a:t>
            </a:r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         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৩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টি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অংশের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নাম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লিখ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।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2" pitchFamily="2" charset="0"/>
              <a:cs typeface="Nikosh2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93650" y="2712150"/>
            <a:ext cx="5652899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4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84607" y="988653"/>
            <a:ext cx="8674324" cy="5117018"/>
            <a:chOff x="-180411" y="415925"/>
            <a:chExt cx="9032311" cy="5790689"/>
          </a:xfrm>
          <a:blipFill dpi="0" rotWithShape="1">
            <a:blip r:embed="rId3">
              <a:alphaModFix amt="98000"/>
            </a:blip>
            <a:srcRect/>
            <a:tile tx="0" ty="0" sx="100000" sy="100000" flip="none" algn="tl"/>
          </a:blipFill>
        </p:grpSpPr>
        <p:sp>
          <p:nvSpPr>
            <p:cNvPr id="5" name="TextBox 53"/>
            <p:cNvSpPr txBox="1">
              <a:spLocks noChangeArrowheads="1"/>
            </p:cNvSpPr>
            <p:nvPr/>
          </p:nvSpPr>
          <p:spPr bwMode="auto">
            <a:xfrm rot="5400000">
              <a:off x="-615038" y="3212585"/>
              <a:ext cx="1285875" cy="41662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গোল</a:t>
              </a:r>
              <a:r>
                <a:rPr lang="en-US" sz="2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লাইন</a:t>
              </a:r>
              <a:endPara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7051" y="857058"/>
              <a:ext cx="8357648" cy="5143804"/>
            </a:xfrm>
            <a:prstGeom prst="rect">
              <a:avLst/>
            </a:pr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469681" y="2371394"/>
              <a:ext cx="2072882" cy="2072335"/>
            </a:xfrm>
            <a:prstGeom prst="ellipse">
              <a:avLst/>
            </a:prstGeom>
            <a:grpFill/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7051" y="2142597"/>
              <a:ext cx="1643098" cy="2500301"/>
            </a:xfrm>
            <a:prstGeom prst="rect">
              <a:avLst/>
            </a:pr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071601" y="2142597"/>
              <a:ext cx="1643098" cy="2500301"/>
            </a:xfrm>
            <a:prstGeom prst="rect">
              <a:avLst/>
            </a:pr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 rot="10800000">
              <a:off x="6714550" y="2786190"/>
              <a:ext cx="1000075" cy="1214761"/>
            </a:xfrm>
            <a:prstGeom prst="arc">
              <a:avLst>
                <a:gd name="adj1" fmla="val 16966860"/>
                <a:gd name="adj2" fmla="val 4606635"/>
              </a:avLst>
            </a:prstGeom>
            <a:grpFill/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08862" y="2777959"/>
              <a:ext cx="705837" cy="1295416"/>
            </a:xfrm>
            <a:prstGeom prst="rect">
              <a:avLst/>
            </a:pr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>
              <a:off x="1357126" y="2809234"/>
              <a:ext cx="1000074" cy="1214761"/>
            </a:xfrm>
            <a:prstGeom prst="arc">
              <a:avLst>
                <a:gd name="adj1" fmla="val 16966860"/>
                <a:gd name="adj2" fmla="val 4606635"/>
              </a:avLst>
            </a:prstGeom>
            <a:grpFill/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7051" y="2761499"/>
              <a:ext cx="705838" cy="1295416"/>
            </a:xfrm>
            <a:prstGeom prst="rect">
              <a:avLst/>
            </a:pr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" name="Straight Connector 13"/>
            <p:cNvCxnSpPr>
              <a:stCxn id="6" idx="0"/>
              <a:endCxn id="6" idx="2"/>
            </p:cNvCxnSpPr>
            <p:nvPr/>
          </p:nvCxnSpPr>
          <p:spPr>
            <a:xfrm rot="16200000" flipH="1">
              <a:off x="1963976" y="3428956"/>
              <a:ext cx="5145450" cy="1654"/>
            </a:xfrm>
            <a:prstGeom prst="line">
              <a:avLst/>
            </a:prstGeom>
            <a:grpFill/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5"/>
            <p:cNvSpPr txBox="1">
              <a:spLocks noChangeArrowheads="1"/>
            </p:cNvSpPr>
            <p:nvPr/>
          </p:nvSpPr>
          <p:spPr bwMode="auto">
            <a:xfrm>
              <a:off x="2714625" y="415925"/>
              <a:ext cx="1285876" cy="4527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টাচ্</a:t>
              </a:r>
              <a:r>
                <a:rPr lang="en-US" sz="2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লাইন</a:t>
              </a:r>
              <a:endPara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4144111" y="572296"/>
              <a:ext cx="4286269" cy="0"/>
            </a:xfrm>
            <a:prstGeom prst="straightConnector1">
              <a:avLst/>
            </a:prstGeom>
            <a:grpFill/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>
              <a:off x="500864" y="572296"/>
              <a:ext cx="2071228" cy="0"/>
            </a:xfrm>
            <a:prstGeom prst="straightConnector1">
              <a:avLst/>
            </a:prstGeom>
            <a:grpFill/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-714287" y="1784585"/>
              <a:ext cx="1856708" cy="1652"/>
            </a:xfrm>
            <a:prstGeom prst="straightConnector1">
              <a:avLst/>
            </a:prstGeom>
            <a:grpFill/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-607297" y="4821487"/>
              <a:ext cx="1642725" cy="1652"/>
            </a:xfrm>
            <a:prstGeom prst="straightConnector1">
              <a:avLst/>
            </a:prstGeom>
            <a:grpFill/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6"/>
            <p:cNvSpPr txBox="1">
              <a:spLocks noChangeArrowheads="1"/>
            </p:cNvSpPr>
            <p:nvPr/>
          </p:nvSpPr>
          <p:spPr bwMode="auto">
            <a:xfrm>
              <a:off x="571500" y="1643064"/>
              <a:ext cx="1285875" cy="4179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পেনাল্টি</a:t>
              </a:r>
              <a:r>
                <a:rPr lang="en-US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এরিয়া</a:t>
              </a:r>
              <a:endPara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481102" y="3286579"/>
              <a:ext cx="214892" cy="21398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410470" y="3304685"/>
              <a:ext cx="214892" cy="21398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19"/>
            <p:cNvSpPr txBox="1">
              <a:spLocks noChangeArrowheads="1"/>
            </p:cNvSpPr>
            <p:nvPr/>
          </p:nvSpPr>
          <p:spPr bwMode="auto">
            <a:xfrm>
              <a:off x="6634484" y="4829510"/>
              <a:ext cx="1638862" cy="4179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পেনাল্টি</a:t>
              </a:r>
              <a:r>
                <a:rPr lang="en-US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মার্ক</a:t>
              </a:r>
              <a:endPara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0"/>
            <p:cNvSpPr txBox="1">
              <a:spLocks noChangeArrowheads="1"/>
            </p:cNvSpPr>
            <p:nvPr/>
          </p:nvSpPr>
          <p:spPr bwMode="auto">
            <a:xfrm rot="5400000">
              <a:off x="1816648" y="3022390"/>
              <a:ext cx="2051274" cy="3845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পেনাল্টি</a:t>
              </a:r>
              <a:r>
                <a:rPr lang="en-US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আর্ক</a:t>
              </a:r>
              <a:endPara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1"/>
            <p:cNvSpPr txBox="1">
              <a:spLocks noChangeArrowheads="1"/>
            </p:cNvSpPr>
            <p:nvPr/>
          </p:nvSpPr>
          <p:spPr bwMode="auto">
            <a:xfrm rot="5400000">
              <a:off x="108744" y="3203377"/>
              <a:ext cx="1285875" cy="3845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গোল</a:t>
              </a:r>
              <a:r>
                <a:rPr lang="en-US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এরিয়া</a:t>
              </a:r>
              <a:endPara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2"/>
            <p:cNvSpPr txBox="1">
              <a:spLocks noChangeArrowheads="1"/>
            </p:cNvSpPr>
            <p:nvPr/>
          </p:nvSpPr>
          <p:spPr bwMode="auto">
            <a:xfrm rot="5400000">
              <a:off x="4103006" y="4984045"/>
              <a:ext cx="1465206" cy="3845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হাফওয়ে</a:t>
              </a:r>
              <a:r>
                <a:rPr lang="en-US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লাইন</a:t>
              </a:r>
              <a:endPara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Arc 26"/>
            <p:cNvSpPr/>
            <p:nvPr/>
          </p:nvSpPr>
          <p:spPr>
            <a:xfrm rot="8241166">
              <a:off x="8392362" y="697393"/>
              <a:ext cx="423172" cy="689682"/>
            </a:xfrm>
            <a:prstGeom prst="arc">
              <a:avLst>
                <a:gd name="adj1" fmla="val 17225423"/>
                <a:gd name="adj2" fmla="val 4606635"/>
              </a:avLst>
            </a:prstGeom>
            <a:grpFill/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Arc 27"/>
            <p:cNvSpPr/>
            <p:nvPr/>
          </p:nvSpPr>
          <p:spPr>
            <a:xfrm rot="12654293">
              <a:off x="8410544" y="5535039"/>
              <a:ext cx="441356" cy="605734"/>
            </a:xfrm>
            <a:prstGeom prst="arc">
              <a:avLst>
                <a:gd name="adj1" fmla="val 17225423"/>
                <a:gd name="adj2" fmla="val 4606635"/>
              </a:avLst>
            </a:prstGeom>
            <a:grpFill/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Arc 28"/>
            <p:cNvSpPr/>
            <p:nvPr/>
          </p:nvSpPr>
          <p:spPr>
            <a:xfrm rot="2939314">
              <a:off x="97163" y="682742"/>
              <a:ext cx="605734" cy="700879"/>
            </a:xfrm>
            <a:prstGeom prst="arc">
              <a:avLst>
                <a:gd name="adj1" fmla="val 16739200"/>
                <a:gd name="adj2" fmla="val 2920644"/>
              </a:avLst>
            </a:prstGeom>
            <a:grpFill/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TextBox 22"/>
            <p:cNvSpPr txBox="1">
              <a:spLocks noChangeArrowheads="1"/>
            </p:cNvSpPr>
            <p:nvPr/>
          </p:nvSpPr>
          <p:spPr bwMode="auto">
            <a:xfrm rot="5400000">
              <a:off x="3191661" y="2100050"/>
              <a:ext cx="1844680" cy="3845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সেন্টার</a:t>
              </a:r>
              <a:r>
                <a:rPr lang="en-US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সার্কেল</a:t>
              </a:r>
              <a:endPara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428430" y="3357357"/>
              <a:ext cx="214892" cy="21398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TextBox 22"/>
            <p:cNvSpPr txBox="1">
              <a:spLocks noChangeArrowheads="1"/>
            </p:cNvSpPr>
            <p:nvPr/>
          </p:nvSpPr>
          <p:spPr bwMode="auto">
            <a:xfrm rot="-5400000">
              <a:off x="4185445" y="3315498"/>
              <a:ext cx="1285875" cy="3698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NikoshBAN" pitchFamily="2" charset="0"/>
                  <a:cs typeface="NikoshBAN" pitchFamily="2" charset="0"/>
                </a:rPr>
                <a:t>সেন্টার মার্ক</a:t>
              </a:r>
            </a:p>
          </p:txBody>
        </p:sp>
        <p:sp>
          <p:nvSpPr>
            <p:cNvPr id="33" name="TextBox 22"/>
            <p:cNvSpPr txBox="1">
              <a:spLocks noChangeArrowheads="1"/>
            </p:cNvSpPr>
            <p:nvPr/>
          </p:nvSpPr>
          <p:spPr bwMode="auto">
            <a:xfrm>
              <a:off x="7215206" y="1000108"/>
              <a:ext cx="1285875" cy="4179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কর্ণার</a:t>
              </a:r>
              <a:r>
                <a:rPr lang="en-US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এরিয়া</a:t>
              </a:r>
              <a:endPara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Arc 33"/>
            <p:cNvSpPr/>
            <p:nvPr/>
          </p:nvSpPr>
          <p:spPr>
            <a:xfrm rot="18958415">
              <a:off x="262830" y="5452738"/>
              <a:ext cx="527312" cy="753876"/>
            </a:xfrm>
            <a:prstGeom prst="arc">
              <a:avLst>
                <a:gd name="adj1" fmla="val 17225423"/>
                <a:gd name="adj2" fmla="val 4606635"/>
              </a:avLst>
            </a:prstGeom>
            <a:grpFill/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49936" y="265378"/>
            <a:ext cx="790039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6076" y="2832604"/>
            <a:ext cx="5652899" cy="6271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26" y="558842"/>
            <a:ext cx="5652899" cy="42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4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মূল্যায়ন</a:t>
            </a:r>
            <a:endParaRPr lang="en-US" sz="6000" dirty="0" smtClean="0">
              <a:solidFill>
                <a:schemeClr val="bg1"/>
              </a:solidFill>
              <a:latin typeface="Nikosh2" pitchFamily="2" charset="0"/>
              <a:cs typeface="Nikosh2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7418" y="2063582"/>
            <a:ext cx="69549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১। </a:t>
            </a:r>
            <a:r>
              <a:rPr lang="en-US" sz="3600" b="1" dirty="0" err="1" smtClean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ফুটবল</a:t>
            </a:r>
            <a:r>
              <a:rPr lang="en-US" sz="3600" b="1" dirty="0" smtClean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মাঠের</a:t>
            </a:r>
            <a:r>
              <a:rPr lang="en-US" sz="3600" b="1" dirty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সর্বনিম্ন</a:t>
            </a:r>
            <a:r>
              <a:rPr lang="en-US" sz="3600" b="1" dirty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প্রস্থ</a:t>
            </a:r>
            <a:r>
              <a:rPr lang="en-US" sz="3600" b="1" dirty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কত</a:t>
            </a:r>
            <a:r>
              <a:rPr lang="en-US" sz="3600" b="1" dirty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?</a:t>
            </a:r>
          </a:p>
          <a:p>
            <a:r>
              <a:rPr lang="bn-BD" sz="3600" b="1" dirty="0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২। </a:t>
            </a:r>
            <a:r>
              <a:rPr lang="en-US" sz="3600" b="1" dirty="0" err="1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পেনাল্টি</a:t>
            </a:r>
            <a:r>
              <a:rPr lang="en-US" sz="3600" b="1" dirty="0" smtClean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মার্কের</a:t>
            </a:r>
            <a:r>
              <a:rPr lang="en-US" sz="3600" b="1" dirty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ব্যাসার্ধ</a:t>
            </a:r>
            <a:r>
              <a:rPr lang="en-US" sz="3600" b="1" dirty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কত</a:t>
            </a:r>
            <a:r>
              <a:rPr lang="en-US" sz="3600" b="1" dirty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হবে</a:t>
            </a:r>
            <a:r>
              <a:rPr lang="en-US" sz="3600" b="1" dirty="0">
                <a:solidFill>
                  <a:schemeClr val="bg1"/>
                </a:solidFill>
                <a:latin typeface="Nikosh2" pitchFamily="2" charset="0"/>
                <a:cs typeface="Nikosh2" pitchFamily="2" charset="0"/>
              </a:rPr>
              <a:t>?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৩। </a:t>
            </a:r>
            <a:r>
              <a:rPr lang="en-US" sz="3600" b="1" dirty="0" err="1" smtClean="0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গোল</a:t>
            </a:r>
            <a:r>
              <a:rPr lang="en-US" sz="3600" b="1" dirty="0" smtClean="0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পোষ্টের</a:t>
            </a:r>
            <a:r>
              <a:rPr lang="en-US" sz="3600" b="1" dirty="0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উচ্চতা</a:t>
            </a:r>
            <a:r>
              <a:rPr lang="en-US" sz="3600" b="1" dirty="0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কত</a:t>
            </a:r>
            <a:r>
              <a:rPr lang="en-US" sz="3600" b="1" dirty="0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?</a:t>
            </a:r>
          </a:p>
          <a:p>
            <a:r>
              <a:rPr lang="en-US" sz="3600" b="1" dirty="0" err="1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কর্ণার</a:t>
            </a:r>
            <a:r>
              <a:rPr lang="en-US" sz="3600" b="1" dirty="0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এরিয়া</a:t>
            </a:r>
            <a:r>
              <a:rPr lang="en-US" sz="3600" b="1" dirty="0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কী</a:t>
            </a:r>
            <a:r>
              <a:rPr lang="en-US" sz="3600" b="1" dirty="0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?</a:t>
            </a:r>
          </a:p>
          <a:p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2" pitchFamily="2" charset="0"/>
                <a:cs typeface="Nikosh2" pitchFamily="2" charset="0"/>
              </a:rPr>
              <a:t>৪।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2" pitchFamily="2" charset="0"/>
                <a:cs typeface="Nikosh2" pitchFamily="2" charset="0"/>
              </a:rPr>
              <a:t>সেন্টার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2" pitchFamily="2" charset="0"/>
                <a:cs typeface="Nikosh2" pitchFamily="2" charset="0"/>
              </a:rPr>
              <a:t>সার্কেল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2" pitchFamily="2" charset="0"/>
                <a:cs typeface="Nikosh2" pitchFamily="2" charset="0"/>
              </a:rPr>
              <a:t>বলতে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2" pitchFamily="2" charset="0"/>
                <a:cs typeface="Nikosh2" pitchFamily="2" charset="0"/>
              </a:rPr>
              <a:t>কী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2" pitchFamily="2" charset="0"/>
                <a:cs typeface="Nikosh2" pitchFamily="2" charset="0"/>
              </a:rPr>
              <a:t>বুঝ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2" pitchFamily="2" charset="0"/>
                <a:cs typeface="Nikosh2" pitchFamily="2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93650" y="2712150"/>
            <a:ext cx="5652899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4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66800" y="667327"/>
            <a:ext cx="7772400" cy="1470025"/>
          </a:xfrm>
          <a:prstGeom prst="rect">
            <a:avLst/>
          </a:prstGeom>
          <a:noFill/>
          <a:ln w="76200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glow rad="889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Tunga" pitchFamily="2"/>
              </a:defRPr>
            </a:lvl1pPr>
          </a:lstStyle>
          <a:p>
            <a:pPr>
              <a:defRPr/>
            </a:pPr>
            <a:r>
              <a:rPr lang="en-US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বাড়ীর</a:t>
            </a:r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কাজ</a:t>
            </a:r>
            <a:endParaRPr lang="en-US" sz="5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2" pitchFamily="2" charset="0"/>
              <a:cs typeface="Nikosh2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3105835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একটি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আন্তর্জাতিক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মানের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ফুটবল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মাঠের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চিত্র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এঁকে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আনবে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93650" y="2712150"/>
            <a:ext cx="5652899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3048000" cy="2263422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20954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160</TotalTime>
  <Words>290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BlackTie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</cp:revision>
  <dcterms:created xsi:type="dcterms:W3CDTF">2006-08-16T00:00:00Z</dcterms:created>
  <dcterms:modified xsi:type="dcterms:W3CDTF">2021-11-03T23:30:58Z</dcterms:modified>
</cp:coreProperties>
</file>