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5" r:id="rId9"/>
    <p:sldId id="279" r:id="rId10"/>
    <p:sldId id="277" r:id="rId11"/>
    <p:sldId id="264" r:id="rId12"/>
    <p:sldId id="278" r:id="rId13"/>
    <p:sldId id="273" r:id="rId14"/>
    <p:sldId id="265" r:id="rId15"/>
    <p:sldId id="276" r:id="rId16"/>
    <p:sldId id="274" r:id="rId17"/>
    <p:sldId id="266" r:id="rId18"/>
    <p:sldId id="267" r:id="rId19"/>
    <p:sldId id="268" r:id="rId20"/>
    <p:sldId id="270" r:id="rId21"/>
    <p:sldId id="271" r:id="rId22"/>
    <p:sldId id="272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1B886-1018-423A-95CC-4AB301162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715A50-B9C2-4BCB-A347-EC81F67D0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2A1B-46E7-48B3-9971-440E008A3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F18DA-3317-4315-A157-4B2DECFD8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BDD53-6B9A-424B-991B-B44CD6A9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4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25359-6ECA-4091-A7D0-D7C2408B9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6D08FE-F862-4D66-8643-C375EE5F2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47529-7820-4EFA-8548-46C1A6214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BAFB6-D5C5-410D-9FC9-EABBB98BB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A8DA4-A1AA-47E8-83F0-89EA4FB78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7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C28BFF-82ED-4726-8BA4-B75B14E2F6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ED7CCD-9540-49C6-9789-CB69FAC44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8C4B0-AB0D-4C1C-9490-2C5A6CB1C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CA1BE-6081-4EAC-8529-17C81AEF4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7241C-7CB6-4C1B-9AB1-22FD2C2A8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1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5F4D4-39EF-4466-86CB-6D5D458A6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8B937-1F65-4D83-99C7-BA50AB324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C37FF-7888-4598-A44F-159C81942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9BC2A-2821-46B1-B361-237C6EE2B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67B8C-106A-4923-B5FD-F25A98423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8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C0B18-12D9-4EB4-A7F5-168BE64CD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B3ED3-F7D8-416B-94C9-801615BD7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43A1D-5007-4F10-BE2A-D2664AD6F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28383-C3EE-424D-9EB6-B15E7D0A7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675AC-313C-412A-9D5D-CEAED1F5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0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0DD23-A857-4800-87D5-B93549236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14730-44B4-4E03-BDA6-87DBE8855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9EC5E-A048-4F17-B2FC-7DF15F4AF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A2EAA-5143-4B16-971F-317488F30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AD848B-68C1-4C7F-AC01-397322163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057D0-4270-4B72-8394-13CF1A0F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7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319E9-C62B-4910-A44C-F98C6C57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8D5FF-A425-41FA-97AE-BF604C82D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4F9E7-371B-4B07-86BB-F4ACA50FD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39060A-46CF-4D4A-A42D-8544F421EA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EF25BA-D3F2-4DB3-80E8-6BA2483B8F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F6D14E-3AC7-45A1-A0E1-CC9E4BBA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249721-A1CC-4DC7-9A0F-4238200DF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1A14FB-853D-4482-A2EE-503EC6A2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5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FD242-72CD-418F-98B5-C5C1E799B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A6A123-00C2-48F7-BBF2-BFCF2986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CBA93-7756-4554-AF2C-AA11FCC31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247A82-EA69-4639-BC97-138A560F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5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CAB815-3084-477C-97CA-20F29B0A0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1BBFEF-77AC-43F6-B6CE-81B55A427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5D729-BCF6-4950-AD3D-CA9201243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8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5310-E363-42A1-9DF7-29E6178B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EFD30-6FB6-4ADE-B4C9-E2FFDFAB5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20EEE-1C69-4C1E-BA21-592553D4E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FBDE9-C46F-457D-B649-A1AAC3D5B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90992-FA9A-4ADE-9C94-5A740626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B7BFC-FA3C-4C5B-8067-1FD48F053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7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1B71E-C0F9-4249-89B5-5C647731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358ABC-BE4A-4E31-B1C7-8446BAFF4C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6F28E-C0F6-432E-BB18-C0884CFBA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407EB-4145-4E81-8E3D-C4D803E97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673A8-1FA9-4DB5-BC77-057A35180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6A0AB-43DA-428E-95E3-7CBE87D01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6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015F23-E0F7-40F8-A93A-8C409118D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C9140-71B6-4337-9B36-3139D8C70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BE9BB-D1ED-43F6-AEBA-288508F84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28DC9-8DFD-4037-8215-A1AC7C9FA544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4DF58-8DFB-4E8B-ADE9-6EA063B62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8AEEC-C8E8-4E68-BA0B-124702CF8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4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ECCED0-E9E8-4FD8-895D-3C14E765BCBD}"/>
              </a:ext>
            </a:extLst>
          </p:cNvPr>
          <p:cNvSpPr txBox="1"/>
          <p:nvPr/>
        </p:nvSpPr>
        <p:spPr>
          <a:xfrm flipH="1">
            <a:off x="0" y="0"/>
            <a:ext cx="12192000" cy="221599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13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3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F24C75-5345-4F59-ABA9-703F39382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04" y="2321005"/>
            <a:ext cx="11902191" cy="4642009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0160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2AD550-B73D-4555-906B-1F77EB967EB5}"/>
              </a:ext>
            </a:extLst>
          </p:cNvPr>
          <p:cNvSpPr txBox="1"/>
          <p:nvPr/>
        </p:nvSpPr>
        <p:spPr>
          <a:xfrm flipH="1">
            <a:off x="0" y="-56271"/>
            <a:ext cx="12192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2BF79C-D574-43D0-A69F-8C250B0012D0}"/>
              </a:ext>
            </a:extLst>
          </p:cNvPr>
          <p:cNvSpPr/>
          <p:nvPr/>
        </p:nvSpPr>
        <p:spPr>
          <a:xfrm>
            <a:off x="1" y="1603718"/>
            <a:ext cx="4037428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বক্ষে জুড়িয়া পাণি</a:t>
            </a:r>
            <a:endParaRPr lang="en-US" sz="5400" b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6AD891-18A1-4742-A1C2-53AF96BF7BC3}"/>
              </a:ext>
            </a:extLst>
          </p:cNvPr>
          <p:cNvSpPr/>
          <p:nvPr/>
        </p:nvSpPr>
        <p:spPr>
          <a:xfrm>
            <a:off x="5486401" y="1603718"/>
            <a:ext cx="67056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বুকে জোড় হাত রেখে অনুনয় করে</a:t>
            </a:r>
            <a:endParaRPr lang="en-US" sz="4400" b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FA278B-4F89-4F51-888C-D5CF9BA0A1AA}"/>
              </a:ext>
            </a:extLst>
          </p:cNvPr>
          <p:cNvSpPr/>
          <p:nvPr/>
        </p:nvSpPr>
        <p:spPr>
          <a:xfrm>
            <a:off x="5509846" y="2982353"/>
            <a:ext cx="6682154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800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 সাত বংশধর বা প্রজন্ম  </a:t>
            </a:r>
            <a:endParaRPr lang="en-US" b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D2FAC2-7CA7-409A-9808-DF85B68981EC}"/>
              </a:ext>
            </a:extLst>
          </p:cNvPr>
          <p:cNvSpPr/>
          <p:nvPr/>
        </p:nvSpPr>
        <p:spPr>
          <a:xfrm>
            <a:off x="5397304" y="4262512"/>
            <a:ext cx="6794696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লক্ষী ছেড়েছে এমন , দুর্ভাগা ,ভাগ্যহীন  </a:t>
            </a:r>
            <a:endParaRPr lang="en-US" sz="4400" b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12D191-1082-490C-AE4F-DD07FB4AAFBD}"/>
              </a:ext>
            </a:extLst>
          </p:cNvPr>
          <p:cNvSpPr/>
          <p:nvPr/>
        </p:nvSpPr>
        <p:spPr>
          <a:xfrm>
            <a:off x="5692725" y="5824026"/>
            <a:ext cx="6499275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নিষ্ঠুর , নির্দয়</a:t>
            </a:r>
            <a:endParaRPr lang="en-US" sz="4400" b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F0A387-6B89-43D8-88DD-8394C30CE228}"/>
              </a:ext>
            </a:extLst>
          </p:cNvPr>
          <p:cNvSpPr/>
          <p:nvPr/>
        </p:nvSpPr>
        <p:spPr>
          <a:xfrm>
            <a:off x="0" y="2771337"/>
            <a:ext cx="2926081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 পূরুষ</a:t>
            </a:r>
            <a:endParaRPr lang="en-US" sz="6000" b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39A939-1619-46A5-B83C-2991E5A3048A}"/>
              </a:ext>
            </a:extLst>
          </p:cNvPr>
          <p:cNvSpPr/>
          <p:nvPr/>
        </p:nvSpPr>
        <p:spPr>
          <a:xfrm>
            <a:off x="-1" y="4192174"/>
            <a:ext cx="2700997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লক্ষীছাড়া</a:t>
            </a:r>
            <a:endParaRPr lang="en-US" sz="4400" b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69F926-51D7-44CE-95D8-955F748E9C37}"/>
              </a:ext>
            </a:extLst>
          </p:cNvPr>
          <p:cNvSpPr/>
          <p:nvPr/>
        </p:nvSpPr>
        <p:spPr>
          <a:xfrm>
            <a:off x="0" y="5500468"/>
            <a:ext cx="2757268" cy="116761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ক্রুর</a:t>
            </a:r>
            <a:endParaRPr lang="en-US" sz="6000" b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9CFA093-F262-465A-AFAB-ADC3FCB0057B}"/>
              </a:ext>
            </a:extLst>
          </p:cNvPr>
          <p:cNvSpPr/>
          <p:nvPr/>
        </p:nvSpPr>
        <p:spPr>
          <a:xfrm>
            <a:off x="4192171" y="1744394"/>
            <a:ext cx="1195754" cy="956603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6788C44-5DF2-4273-82C0-A33A98AEDECE}"/>
              </a:ext>
            </a:extLst>
          </p:cNvPr>
          <p:cNvSpPr/>
          <p:nvPr/>
        </p:nvSpPr>
        <p:spPr>
          <a:xfrm>
            <a:off x="3868614" y="3094892"/>
            <a:ext cx="1195754" cy="942536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917E866-3E07-4C72-AE71-A80BED50FE4E}"/>
              </a:ext>
            </a:extLst>
          </p:cNvPr>
          <p:cNvSpPr/>
          <p:nvPr/>
        </p:nvSpPr>
        <p:spPr>
          <a:xfrm>
            <a:off x="3685734" y="4318781"/>
            <a:ext cx="1195754" cy="1069145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6EC6E57-7C94-4B6C-B5E2-669F282754FD}"/>
              </a:ext>
            </a:extLst>
          </p:cNvPr>
          <p:cNvSpPr/>
          <p:nvPr/>
        </p:nvSpPr>
        <p:spPr>
          <a:xfrm>
            <a:off x="3629463" y="5697416"/>
            <a:ext cx="1195754" cy="956602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6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7ECDF5-1FEB-4540-9FB8-DEE604EA8E64}"/>
              </a:ext>
            </a:extLst>
          </p:cNvPr>
          <p:cNvSpPr txBox="1"/>
          <p:nvPr/>
        </p:nvSpPr>
        <p:spPr>
          <a:xfrm flipH="1">
            <a:off x="0" y="0"/>
            <a:ext cx="12192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A1444A-DA60-4794-9A2D-C1898F8DA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5754"/>
            <a:ext cx="12191999" cy="48392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565D4D-C8F0-4380-A246-CAEAE9222744}"/>
              </a:ext>
            </a:extLst>
          </p:cNvPr>
          <p:cNvSpPr txBox="1"/>
          <p:nvPr/>
        </p:nvSpPr>
        <p:spPr>
          <a:xfrm flipH="1">
            <a:off x="0" y="6023432"/>
            <a:ext cx="12192000" cy="70788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ঠাকুরকে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বিশ্বকবি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উপাধীতে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ভূষিত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</p:txBody>
      </p:sp>
    </p:spTree>
    <p:extLst>
      <p:ext uri="{BB962C8B-B14F-4D97-AF65-F5344CB8AC3E}">
        <p14:creationId xmlns:p14="http://schemas.microsoft.com/office/powerpoint/2010/main" val="284883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561E1-BD03-49AE-B7AA-F35CE0FF32F4}"/>
              </a:ext>
            </a:extLst>
          </p:cNvPr>
          <p:cNvSpPr txBox="1"/>
          <p:nvPr/>
        </p:nvSpPr>
        <p:spPr>
          <a:xfrm flipH="1">
            <a:off x="0" y="1572244"/>
            <a:ext cx="12192000" cy="507831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বিঘে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মোর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ভূঁই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ঋনে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বাবু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কহিলেন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বুঝেছ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উপেন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এ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লইব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কিনে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কহিলাম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আমি,তুমি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ভূস্বামি,ভূমির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মোর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বড়-জোর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মরিবার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ঠাঁই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5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 রাজা কহে,বাপু,জানো তো হে, করেছি বাগাঙ্খানা, </a:t>
            </a:r>
          </a:p>
          <a:p>
            <a:r>
              <a:rPr lang="bn-IN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পেলে দুই বিঘে প্রস্থে ও দিঘে সমান হইবে টানা। 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033350-4CD6-4FB9-AD71-BE295EAD9A10}"/>
              </a:ext>
            </a:extLst>
          </p:cNvPr>
          <p:cNvSpPr txBox="1"/>
          <p:nvPr/>
        </p:nvSpPr>
        <p:spPr>
          <a:xfrm flipH="1">
            <a:off x="0" y="-56271"/>
            <a:ext cx="12192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9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9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9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9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9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790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E55B3A-12C4-477C-B0C2-B47FE56E0D2E}"/>
              </a:ext>
            </a:extLst>
          </p:cNvPr>
          <p:cNvSpPr txBox="1"/>
          <p:nvPr/>
        </p:nvSpPr>
        <p:spPr>
          <a:xfrm flipH="1">
            <a:off x="0" y="0"/>
            <a:ext cx="12192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0913AB-563F-40E5-A1C3-9AD9E60B0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50498"/>
            <a:ext cx="12295163" cy="55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7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2D4C54-3E0B-4C9E-AA1C-AEB99E5562A0}"/>
              </a:ext>
            </a:extLst>
          </p:cNvPr>
          <p:cNvSpPr txBox="1"/>
          <p:nvPr/>
        </p:nvSpPr>
        <p:spPr>
          <a:xfrm flipH="1">
            <a:off x="0" y="0"/>
            <a:ext cx="12192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6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586AF6-47E4-4ABA-A770-2DFA9399E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415"/>
            <a:ext cx="12192000" cy="49658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02C04F-F780-4493-A396-B97350FAFBB9}"/>
              </a:ext>
            </a:extLst>
          </p:cNvPr>
          <p:cNvSpPr txBox="1"/>
          <p:nvPr/>
        </p:nvSpPr>
        <p:spPr>
          <a:xfrm flipH="1">
            <a:off x="0" y="6045426"/>
            <a:ext cx="12192000" cy="64633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‘বাবু কহিলেন, বুঝেছ উপেন ,এ জমি লইব কিনে’ । এ উক্তিটি ব্যাখ্যা কর। 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69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502F97-A2C0-4D4D-B653-E4BC2F72D3DD}"/>
              </a:ext>
            </a:extLst>
          </p:cNvPr>
          <p:cNvSpPr txBox="1"/>
          <p:nvPr/>
        </p:nvSpPr>
        <p:spPr>
          <a:xfrm flipH="1">
            <a:off x="0" y="0"/>
            <a:ext cx="12192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 কিছু অংশ জেনে নিই</a:t>
            </a:r>
            <a:endParaRPr lang="en-US" sz="8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7FBC3D-824A-45CB-8521-A385CD4DF3DD}"/>
              </a:ext>
            </a:extLst>
          </p:cNvPr>
          <p:cNvSpPr txBox="1"/>
          <p:nvPr/>
        </p:nvSpPr>
        <p:spPr>
          <a:xfrm flipH="1">
            <a:off x="0" y="1546677"/>
            <a:ext cx="12192000" cy="517064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ওটা দিতে হবে। কহিলাম তবে বক্ষে জুড়িয়া পাণি</a:t>
            </a:r>
          </a:p>
          <a:p>
            <a:r>
              <a:rPr lang="bn-IN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সজল চক্ষে, করুন রক্ষে পরিবের ভিটে খানি।</a:t>
            </a:r>
          </a:p>
          <a:p>
            <a:r>
              <a:rPr lang="bn-IN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 পূরুষ যেথায় মানুষ সে মাটি সোনার বাড়া,  </a:t>
            </a:r>
          </a:p>
          <a:p>
            <a:r>
              <a:rPr lang="bn-IN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দৈন্যের দায়ে বেচিব সে মায়ে এমনি লক্ষীছাড়া।</a:t>
            </a:r>
          </a:p>
          <a:p>
            <a:r>
              <a:rPr lang="bn-IN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আঁখি করি লাল রাজা ক্ষণকাল রহিল মৌনভাবে।</a:t>
            </a:r>
          </a:p>
          <a:p>
            <a:r>
              <a:rPr lang="bn-IN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কহিলেন শেষে ক্রুর হাসি,আচ্ছা ,সে দেখা যাবে</a:t>
            </a:r>
            <a:r>
              <a:rPr lang="bn-IN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37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1E1330-FAB5-4D5F-AE50-AE70149081F1}"/>
              </a:ext>
            </a:extLst>
          </p:cNvPr>
          <p:cNvSpPr txBox="1"/>
          <p:nvPr/>
        </p:nvSpPr>
        <p:spPr>
          <a:xfrm flipH="1">
            <a:off x="0" y="0"/>
            <a:ext cx="12192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D75D28-AA54-4ACE-B376-0D0D6F16B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550"/>
            <a:ext cx="12192000" cy="5411449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71905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D7ED8-3F1A-4276-A7EA-F7692BE403F6}"/>
              </a:ext>
            </a:extLst>
          </p:cNvPr>
          <p:cNvSpPr txBox="1"/>
          <p:nvPr/>
        </p:nvSpPr>
        <p:spPr>
          <a:xfrm flipH="1">
            <a:off x="0" y="0"/>
            <a:ext cx="12192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6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A156B7-AAF9-4D3C-825B-058E32B69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957"/>
            <a:ext cx="12192000" cy="47689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65E26B-E7BE-48EA-B376-DB68BBB872CF}"/>
              </a:ext>
            </a:extLst>
          </p:cNvPr>
          <p:cNvSpPr txBox="1"/>
          <p:nvPr/>
        </p:nvSpPr>
        <p:spPr>
          <a:xfrm flipH="1">
            <a:off x="0" y="6031358"/>
            <a:ext cx="12192000" cy="70788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‘পেলে দুই বিঘে প্রস্থে ও দিঘে সমান হইবে টানা’। এ উক্তিটি ব্যখ্যা কর।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96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04A876-37DE-4526-9A63-6661E6D514D4}"/>
              </a:ext>
            </a:extLst>
          </p:cNvPr>
          <p:cNvSpPr txBox="1"/>
          <p:nvPr/>
        </p:nvSpPr>
        <p:spPr>
          <a:xfrm flipH="1">
            <a:off x="0" y="1595021"/>
            <a:ext cx="12192000" cy="526297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প্রশ্নঃ-০১-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বিশ্বকবি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১৭৬১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খ.  ১৮৬১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 1871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ঘ.    ১৯৬১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প্রশ্নঃ-০২- ‘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তরী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খ.   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গীতাঞ্জলী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 </a:t>
            </a:r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ঘ. 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বলাকা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প্রশ্নঃ-০৩-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কবিগুরু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   ১৯৩১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খ.  ১৯৪১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  ১৯৫১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ঘ   ১৯৬১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556743-DE72-415C-B8B9-C57DE37FE027}"/>
              </a:ext>
            </a:extLst>
          </p:cNvPr>
          <p:cNvSpPr txBox="1"/>
          <p:nvPr/>
        </p:nvSpPr>
        <p:spPr>
          <a:xfrm flipH="1">
            <a:off x="0" y="0"/>
            <a:ext cx="12192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মূল্যায়ন-০১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863B339-0DA3-4B4C-91A1-78A2518A726D}"/>
              </a:ext>
            </a:extLst>
          </p:cNvPr>
          <p:cNvSpPr/>
          <p:nvPr/>
        </p:nvSpPr>
        <p:spPr>
          <a:xfrm>
            <a:off x="6654018" y="2264900"/>
            <a:ext cx="492367" cy="436099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5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449DD17-0AD9-471A-BA6F-FA0C15158282}"/>
              </a:ext>
            </a:extLst>
          </p:cNvPr>
          <p:cNvSpPr/>
          <p:nvPr/>
        </p:nvSpPr>
        <p:spPr>
          <a:xfrm>
            <a:off x="2855741" y="4501663"/>
            <a:ext cx="492367" cy="436099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5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B78C1FC-CCD3-4B36-BD30-11610821C9CE}"/>
              </a:ext>
            </a:extLst>
          </p:cNvPr>
          <p:cNvSpPr/>
          <p:nvPr/>
        </p:nvSpPr>
        <p:spPr>
          <a:xfrm>
            <a:off x="6907237" y="5725553"/>
            <a:ext cx="492367" cy="436099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5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58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4E2146-E9F0-49D8-B1A1-1B74DBC954DD}"/>
              </a:ext>
            </a:extLst>
          </p:cNvPr>
          <p:cNvSpPr txBox="1"/>
          <p:nvPr/>
        </p:nvSpPr>
        <p:spPr>
          <a:xfrm flipH="1">
            <a:off x="0" y="1493942"/>
            <a:ext cx="12192000" cy="52014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প্রশ্নঃ-০৪-বিশ্বকবি রবীন্দ্রনাথ</a:t>
            </a:r>
            <a:r>
              <a:rPr lang="en-GB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bn-IN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কত সালে সাহিত্যে নোবেল পুরস্কার পান ?</a:t>
            </a:r>
          </a:p>
          <a:p>
            <a:pPr algn="ctr"/>
            <a:r>
              <a:rPr lang="bn-IN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১৯১১ সালে                     খ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১৯১২  সালে       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১৯১৩ সালে      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ঘ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১৯১৪    সালে</a:t>
            </a:r>
          </a:p>
          <a:p>
            <a:pPr algn="ctr"/>
            <a:r>
              <a:rPr lang="bn-IN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প্রশ্নঃ-০৫-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bn-IN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 কাব্যগ্রন্থের জন্যে এশীয়দের মধ্যে সাহিত্যে নোবেল প্রাইজ পান?</a:t>
            </a:r>
          </a:p>
          <a:p>
            <a:pPr algn="ctr"/>
            <a:r>
              <a:rPr lang="bn-IN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গীতাঞ্জলী     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খ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চিত্রা          </a:t>
            </a:r>
          </a:p>
          <a:p>
            <a:pPr algn="ctr"/>
            <a:r>
              <a:rPr lang="bn-IN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বলাকা                 ঘ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সোনার তরী     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প্রশ্নঃ-০৬-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‘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   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গীতিকবিতা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খ.  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স্বদেশপ্রেমের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  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চতুর্দশপদী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ঘ.      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কাহিনী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32159D-DDE6-4AA0-8D31-EB21F6F9F4D5}"/>
              </a:ext>
            </a:extLst>
          </p:cNvPr>
          <p:cNvSpPr txBox="1"/>
          <p:nvPr/>
        </p:nvSpPr>
        <p:spPr>
          <a:xfrm flipH="1">
            <a:off x="0" y="0"/>
            <a:ext cx="12192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মূল্যায়ন-০২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1D5DEB6-0843-4C17-91A8-7A8D8B2791A8}"/>
              </a:ext>
            </a:extLst>
          </p:cNvPr>
          <p:cNvSpPr/>
          <p:nvPr/>
        </p:nvSpPr>
        <p:spPr>
          <a:xfrm>
            <a:off x="2668249" y="2608288"/>
            <a:ext cx="464695" cy="419725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FCE9513-1C42-4803-86F3-379A5E9CB838}"/>
              </a:ext>
            </a:extLst>
          </p:cNvPr>
          <p:cNvSpPr/>
          <p:nvPr/>
        </p:nvSpPr>
        <p:spPr>
          <a:xfrm>
            <a:off x="3237876" y="4212235"/>
            <a:ext cx="464695" cy="419725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B0AF4A7-FF3D-4367-AD8F-C3F5E468383E}"/>
              </a:ext>
            </a:extLst>
          </p:cNvPr>
          <p:cNvSpPr/>
          <p:nvPr/>
        </p:nvSpPr>
        <p:spPr>
          <a:xfrm>
            <a:off x="7120328" y="6115986"/>
            <a:ext cx="464695" cy="419725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1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C49196-5873-4993-8AD6-A9B63237F5E1}"/>
              </a:ext>
            </a:extLst>
          </p:cNvPr>
          <p:cNvSpPr txBox="1"/>
          <p:nvPr/>
        </p:nvSpPr>
        <p:spPr>
          <a:xfrm flipH="1">
            <a:off x="0" y="0"/>
            <a:ext cx="12192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BF33A0-4716-49DB-9680-C617395A4341}"/>
              </a:ext>
            </a:extLst>
          </p:cNvPr>
          <p:cNvSpPr txBox="1"/>
          <p:nvPr/>
        </p:nvSpPr>
        <p:spPr>
          <a:xfrm flipH="1">
            <a:off x="0" y="1569660"/>
            <a:ext cx="12192000" cy="517064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বিনয়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কোলা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রাজবাড়ী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রাজবাড়ী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০১৭১৭৭৫৪৮০৭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08EBD9-0661-43E2-AA8B-37A8DC22B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581" y="1721985"/>
            <a:ext cx="2410691" cy="2309687"/>
          </a:xfrm>
          <a:prstGeom prst="ellipse">
            <a:avLst/>
          </a:prstGeom>
          <a:ln w="762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1901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F6DF27-EFE4-4F6A-BE5D-057AE88AB3E0}"/>
              </a:ext>
            </a:extLst>
          </p:cNvPr>
          <p:cNvSpPr txBox="1"/>
          <p:nvPr/>
        </p:nvSpPr>
        <p:spPr>
          <a:xfrm flipH="1">
            <a:off x="0" y="0"/>
            <a:ext cx="12192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কাজ-০১ </a:t>
            </a:r>
            <a:endParaRPr lang="en-US" sz="8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7DAD11-E725-41F4-8C35-53877B413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3967"/>
            <a:ext cx="12192000" cy="52840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1264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5804B2-D627-4DAA-8756-58BF193075CA}"/>
              </a:ext>
            </a:extLst>
          </p:cNvPr>
          <p:cNvSpPr txBox="1"/>
          <p:nvPr/>
        </p:nvSpPr>
        <p:spPr>
          <a:xfrm flipH="1">
            <a:off x="0" y="1392701"/>
            <a:ext cx="12192000" cy="5509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সৃজনশীল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ঢাকার সাভারের কাছে মতি মিয়ার ছোট্ট এক চায়ের দোকান। আর দোকানের পাশেই  ‘এস’ হাউজিং  সোসাইটির বিশালাকার অ্যাপার্টমেন্ট গড়ে উঠেছে। একদিন সকালে মতি মিয়া দেখে, তার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r>
              <a:rPr lang="bn-IN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অ্যাপার্টমেন্টের সীমানা প্রাচীরের মধ্যে আটকে গেছে।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উপায়ান্তর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রাস্তায়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রাস্তায়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ফ্লাক্সে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সংসার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চালায়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উদাস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গগনচুম্বি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অট্টালিকাগুলোর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তাকিয়ে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দীর্ঘশ্বাস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EB7005-BE54-44D7-8464-63BFA305B42F}"/>
              </a:ext>
            </a:extLst>
          </p:cNvPr>
          <p:cNvSpPr txBox="1"/>
          <p:nvPr/>
        </p:nvSpPr>
        <p:spPr>
          <a:xfrm flipH="1">
            <a:off x="0" y="0"/>
            <a:ext cx="12192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কাজ-০২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42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AFF121-CD51-459C-AA5A-5DCB74900F86}"/>
              </a:ext>
            </a:extLst>
          </p:cNvPr>
          <p:cNvSpPr txBox="1"/>
          <p:nvPr/>
        </p:nvSpPr>
        <p:spPr>
          <a:xfrm flipH="1">
            <a:off x="0" y="-56270"/>
            <a:ext cx="12192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কাজ-০৩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F0B35D-5E45-440F-A4A0-905688553D9D}"/>
              </a:ext>
            </a:extLst>
          </p:cNvPr>
          <p:cNvSpPr txBox="1"/>
          <p:nvPr/>
        </p:nvSpPr>
        <p:spPr>
          <a:xfrm flipH="1">
            <a:off x="0" y="1688124"/>
            <a:ext cx="12192000" cy="483209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নোবেল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প্রাইজ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 ‘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বিঘে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ভুঁই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রিণে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’-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  ‘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হাউজিং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সোসাইটির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বাবু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চরিত্রের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দিকটি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   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মতি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শোষিত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উপেনের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-এ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344167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B9EDC9-B841-4BCA-BB04-E5209C9209AC}"/>
              </a:ext>
            </a:extLst>
          </p:cNvPr>
          <p:cNvSpPr txBox="1"/>
          <p:nvPr/>
        </p:nvSpPr>
        <p:spPr>
          <a:xfrm flipH="1">
            <a:off x="0" y="0"/>
            <a:ext cx="12192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5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 </a:t>
            </a:r>
            <a:endParaRPr lang="en-US" sz="115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87B3C6-AE54-417B-B3C1-558CB78FA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62048"/>
            <a:ext cx="12191999" cy="4995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7011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A253F4-FC91-4766-8680-1CB1CB35879C}"/>
              </a:ext>
            </a:extLst>
          </p:cNvPr>
          <p:cNvSpPr txBox="1"/>
          <p:nvPr/>
        </p:nvSpPr>
        <p:spPr>
          <a:xfrm flipH="1">
            <a:off x="0" y="45660"/>
            <a:ext cx="12192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ED1835-9774-4ED9-9FF6-399069A612D6}"/>
              </a:ext>
            </a:extLst>
          </p:cNvPr>
          <p:cNvSpPr txBox="1"/>
          <p:nvPr/>
        </p:nvSpPr>
        <p:spPr>
          <a:xfrm flipH="1">
            <a:off x="0" y="1615320"/>
            <a:ext cx="12192000" cy="517064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৮ম </a:t>
            </a:r>
          </a:p>
          <a:p>
            <a:pPr algn="ctr"/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চতুর্দশ 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</a:p>
          <a:p>
            <a:pPr algn="ctr"/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bn-IN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০৫/১১/২০২১ইং 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537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963876-7476-4A1C-A38F-2B0BFB6609BD}"/>
              </a:ext>
            </a:extLst>
          </p:cNvPr>
          <p:cNvSpPr txBox="1"/>
          <p:nvPr/>
        </p:nvSpPr>
        <p:spPr>
          <a:xfrm flipH="1">
            <a:off x="0" y="0"/>
            <a:ext cx="12192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</a:t>
            </a:r>
            <a:endParaRPr lang="en-US" sz="6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ED5B94-4C52-45B2-895B-1B3643820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7996"/>
            <a:ext cx="12192000" cy="57500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0409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29A047-4880-4098-ABF1-BC4007382E64}"/>
              </a:ext>
            </a:extLst>
          </p:cNvPr>
          <p:cNvSpPr txBox="1"/>
          <p:nvPr/>
        </p:nvSpPr>
        <p:spPr>
          <a:xfrm flipH="1">
            <a:off x="0" y="0"/>
            <a:ext cx="12192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</a:t>
            </a:r>
            <a:endParaRPr lang="en-US" sz="8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07386A-C451-4F39-B6B3-D714E6CE4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1645920"/>
            <a:ext cx="11718388" cy="5373858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1008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724B7D-C4A3-4465-B59F-783B0E86C696}"/>
              </a:ext>
            </a:extLst>
          </p:cNvPr>
          <p:cNvSpPr txBox="1"/>
          <p:nvPr/>
        </p:nvSpPr>
        <p:spPr>
          <a:xfrm flipH="1">
            <a:off x="0" y="0"/>
            <a:ext cx="12192000" cy="654025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6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15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13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13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13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13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IN" sz="13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-01</a:t>
            </a:r>
            <a:endParaRPr lang="en-US" sz="13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15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115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115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115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13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4D472B-3F57-4C99-8020-9E57DC0903F7}"/>
              </a:ext>
            </a:extLst>
          </p:cNvPr>
          <p:cNvSpPr txBox="1"/>
          <p:nvPr/>
        </p:nvSpPr>
        <p:spPr>
          <a:xfrm flipH="1">
            <a:off x="-1" y="0"/>
            <a:ext cx="12192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  <a:endParaRPr lang="en-US" sz="6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9BE6B88-1BEB-4794-A703-660F0C4C8161}"/>
              </a:ext>
            </a:extLst>
          </p:cNvPr>
          <p:cNvSpPr/>
          <p:nvPr/>
        </p:nvSpPr>
        <p:spPr>
          <a:xfrm>
            <a:off x="5416062" y="1195754"/>
            <a:ext cx="2039815" cy="1786597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ন্মঃ </a:t>
            </a:r>
            <a:r>
              <a:rPr lang="bn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রবীন্দ্রনাথঠাকুর  ১৮৬১ সালে ৭ মে, ১২৬৮ বঙ্গাব্দের ২৫ শে বৈশাখ। 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40D68F-36C2-4503-8727-F5834633B744}"/>
              </a:ext>
            </a:extLst>
          </p:cNvPr>
          <p:cNvSpPr/>
          <p:nvPr/>
        </p:nvSpPr>
        <p:spPr>
          <a:xfrm>
            <a:off x="7455877" y="1533380"/>
            <a:ext cx="2771335" cy="234930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শিক্ষাজীবনঃ</a:t>
            </a:r>
          </a:p>
          <a:p>
            <a:pPr algn="ctr"/>
            <a:r>
              <a:rPr lang="bn-IN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তিনি সবার মত প্রাতিষ্ঠানিক শিক্ষা লাভ করেননি ঠিকই কিন্তু ১৭ বছর বয়সে ডক্টরেট করতে লন্ডন গিয়েছিলেন। কিন্তু  শেষ করতে পারেননি। 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7ACAF4-7EED-46DD-A141-3E6DC7755191}"/>
              </a:ext>
            </a:extLst>
          </p:cNvPr>
          <p:cNvSpPr/>
          <p:nvPr/>
        </p:nvSpPr>
        <p:spPr>
          <a:xfrm>
            <a:off x="6991641" y="3967089"/>
            <a:ext cx="3643533" cy="2539218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সাহিত্যে প্রতিভাঃ</a:t>
            </a:r>
          </a:p>
          <a:p>
            <a:pPr algn="ctr"/>
            <a:r>
              <a:rPr lang="bn-IN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সাহিত্যের সকল শাখায় অসামান্য দক্ষতার স্বাক্ষর রেখেছেন। কবিতা,সংগীত, ছোটগল্প, উপন্যাস, নাটক, প্রবন্ধ, ভ্রমণকাহিনী, রম্যরচনা ইত্যাদি সাহিত্যের প্রতিটি ক্ষেত্রেই তাঁর পদচারণা ছিল স্বচ্ছন্দ ,উজ্জ্বল।  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333539-6A4F-49A1-BEF0-26FAE5F2FA95}"/>
              </a:ext>
            </a:extLst>
          </p:cNvPr>
          <p:cNvSpPr/>
          <p:nvPr/>
        </p:nvSpPr>
        <p:spPr>
          <a:xfrm rot="11060252" flipH="1" flipV="1">
            <a:off x="3777123" y="4581141"/>
            <a:ext cx="3376345" cy="2143003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সাহিত্যে অবদানঃ</a:t>
            </a:r>
          </a:p>
          <a:p>
            <a:pPr algn="ctr"/>
            <a:r>
              <a:rPr lang="bn-IN" sz="16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তিনি একাধারে কবি, দার্শনিক, গীতিকার, সুরকার, শিক্ষাবিদ, চিত্রশিল্পী, নাট্য-প্রযোজক, ও অভিনেতা এবং বাংলাদেশ ও ভারতের জাতীয় সংগীত রচয়িতা। তিনি ‘কৃষি ব্যাংকের প্রতিষ্ঠাতা ।  </a:t>
            </a:r>
            <a:endParaRPr lang="en-US" sz="16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6583A78-983A-4B69-B196-09E1EF6A934E}"/>
              </a:ext>
            </a:extLst>
          </p:cNvPr>
          <p:cNvSpPr/>
          <p:nvPr/>
        </p:nvSpPr>
        <p:spPr>
          <a:xfrm rot="10173714" flipH="1" flipV="1">
            <a:off x="1197807" y="3116137"/>
            <a:ext cx="3135435" cy="2310066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স্বীকৃতিঃ তিনি ১৯১৩ সালে তাঁর ‘গীতাঞ্জলি’ কাব্যগ্রন্ধের জন্যে সাহিত্যে ‘নোবেল’ প্রাইজ পান। তিনি কবিগুরু ও বিশ্বকবি উপাধি পান।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2D41743-9FD2-4883-9A42-827C135FBAB8}"/>
              </a:ext>
            </a:extLst>
          </p:cNvPr>
          <p:cNvSpPr/>
          <p:nvPr/>
        </p:nvSpPr>
        <p:spPr>
          <a:xfrm rot="10173714" flipH="1" flipV="1">
            <a:off x="3126040" y="1141581"/>
            <a:ext cx="2089441" cy="2112743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মৃত্যুঃ </a:t>
            </a:r>
          </a:p>
          <a:p>
            <a:pPr algn="ctr"/>
            <a:r>
              <a:rPr lang="bn-IN" sz="2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১৯৪১ সালে ৭ আগস্ট ,১৩৪৮ বঙ্গাব্দে ২২ শ্রাবণ । 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2981F3-248F-4354-98A7-3CE183DEC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097" y="2996418"/>
            <a:ext cx="2405577" cy="1659988"/>
          </a:xfrm>
          <a:prstGeom prst="ellipse">
            <a:avLst/>
          </a:prstGeom>
          <a:ln w="762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3158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2CF3DE-0D91-4440-9057-B4CAD7BCA8C9}"/>
              </a:ext>
            </a:extLst>
          </p:cNvPr>
          <p:cNvSpPr txBox="1"/>
          <p:nvPr/>
        </p:nvSpPr>
        <p:spPr>
          <a:xfrm flipH="1">
            <a:off x="0" y="0"/>
            <a:ext cx="12192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8DBB93-4DAC-4248-9EA8-B43DFA4EC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550"/>
            <a:ext cx="12192000" cy="541145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18351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A19D2F-8469-4BDD-8867-6F8AF95DDADD}"/>
              </a:ext>
            </a:extLst>
          </p:cNvPr>
          <p:cNvSpPr txBox="1"/>
          <p:nvPr/>
        </p:nvSpPr>
        <p:spPr>
          <a:xfrm flipH="1">
            <a:off x="0" y="0"/>
            <a:ext cx="12192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ঠিন শব্দের অর্থ জেনে নিই </a:t>
            </a:r>
            <a:endParaRPr lang="en-US" sz="8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2D48B7-8429-4FF4-9906-9C228959052C}"/>
              </a:ext>
            </a:extLst>
          </p:cNvPr>
          <p:cNvSpPr/>
          <p:nvPr/>
        </p:nvSpPr>
        <p:spPr>
          <a:xfrm rot="10800000" flipV="1">
            <a:off x="-1" y="1561514"/>
            <a:ext cx="2264898" cy="106914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n w="76200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বিঘে</a:t>
            </a:r>
            <a:endParaRPr lang="en-US" sz="6000" b="1" dirty="0">
              <a:ln w="76200">
                <a:noFill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4339ED-9816-4DC4-8FF5-5085E46210E7}"/>
              </a:ext>
            </a:extLst>
          </p:cNvPr>
          <p:cNvSpPr/>
          <p:nvPr/>
        </p:nvSpPr>
        <p:spPr>
          <a:xfrm rot="10800000" flipV="1">
            <a:off x="0" y="3587261"/>
            <a:ext cx="2602523" cy="956604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ভূস্বামী</a:t>
            </a:r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4AFF92-B3AD-48CB-B45B-3D6CB75A9A8F}"/>
              </a:ext>
            </a:extLst>
          </p:cNvPr>
          <p:cNvSpPr/>
          <p:nvPr/>
        </p:nvSpPr>
        <p:spPr>
          <a:xfrm rot="10800000" flipV="1">
            <a:off x="-1" y="4740812"/>
            <a:ext cx="2546251" cy="88626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দিঘে</a:t>
            </a:r>
            <a:endParaRPr lang="en-US" sz="6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74925B-63F4-4F7F-BAB2-08CFFCBC8A86}"/>
              </a:ext>
            </a:extLst>
          </p:cNvPr>
          <p:cNvSpPr/>
          <p:nvPr/>
        </p:nvSpPr>
        <p:spPr>
          <a:xfrm rot="10800000" flipV="1">
            <a:off x="3629462" y="1561515"/>
            <a:ext cx="8562535" cy="2039814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বিঘা শব্দের চলিত রুপ।জমির পরিমাণ বিশেষ।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কুড়ি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কাঠা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১৪৪০০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বর্গফুট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১৩৩৪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ln w="76200"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F14491-A503-448A-B956-8333534BB3C9}"/>
              </a:ext>
            </a:extLst>
          </p:cNvPr>
          <p:cNvSpPr/>
          <p:nvPr/>
        </p:nvSpPr>
        <p:spPr>
          <a:xfrm rot="10800000" flipV="1">
            <a:off x="5022166" y="3826412"/>
            <a:ext cx="7071360" cy="81592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 জমির মালিক ,জমিদার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5F785-4A81-41BB-BC97-FECD0E481C24}"/>
              </a:ext>
            </a:extLst>
          </p:cNvPr>
          <p:cNvSpPr/>
          <p:nvPr/>
        </p:nvSpPr>
        <p:spPr>
          <a:xfrm rot="10800000" flipV="1">
            <a:off x="5219115" y="4797083"/>
            <a:ext cx="6752490" cy="88626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দৈর্ঘ্য,লম্বা দিকের মাপ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E4BE8E-B24D-449F-91E6-C11959CF15B2}"/>
              </a:ext>
            </a:extLst>
          </p:cNvPr>
          <p:cNvSpPr/>
          <p:nvPr/>
        </p:nvSpPr>
        <p:spPr>
          <a:xfrm rot="10800000" flipV="1">
            <a:off x="9256539" y="5852160"/>
            <a:ext cx="2546251" cy="88626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endParaRPr lang="en-US" sz="6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542CCB-D82D-4407-B848-79CE28FCCFAF}"/>
              </a:ext>
            </a:extLst>
          </p:cNvPr>
          <p:cNvSpPr/>
          <p:nvPr/>
        </p:nvSpPr>
        <p:spPr>
          <a:xfrm rot="10800000" flipV="1">
            <a:off x="0" y="5704449"/>
            <a:ext cx="2546251" cy="93550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পাণি</a:t>
            </a:r>
            <a:endParaRPr lang="en-US" sz="6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2359119-A04C-42E7-9ECB-69CB6C74AAE3}"/>
              </a:ext>
            </a:extLst>
          </p:cNvPr>
          <p:cNvSpPr/>
          <p:nvPr/>
        </p:nvSpPr>
        <p:spPr>
          <a:xfrm>
            <a:off x="2433711" y="1744395"/>
            <a:ext cx="956603" cy="886263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1ADBA2CA-2681-4053-BBB0-DA94BBD81B2A}"/>
              </a:ext>
            </a:extLst>
          </p:cNvPr>
          <p:cNvSpPr/>
          <p:nvPr/>
        </p:nvSpPr>
        <p:spPr>
          <a:xfrm>
            <a:off x="3179299" y="3770143"/>
            <a:ext cx="956603" cy="886263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39BE6DFC-24FD-4A20-A30E-22A4CCB47E6D}"/>
              </a:ext>
            </a:extLst>
          </p:cNvPr>
          <p:cNvSpPr/>
          <p:nvPr/>
        </p:nvSpPr>
        <p:spPr>
          <a:xfrm>
            <a:off x="3291841" y="4768949"/>
            <a:ext cx="956603" cy="886263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2CF2DAA4-2674-45AA-848F-2E51FAE82079}"/>
              </a:ext>
            </a:extLst>
          </p:cNvPr>
          <p:cNvSpPr/>
          <p:nvPr/>
        </p:nvSpPr>
        <p:spPr>
          <a:xfrm>
            <a:off x="3291841" y="5971737"/>
            <a:ext cx="956603" cy="886263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5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2" grpId="0" animBg="1"/>
      <p:bldP spid="13" grpId="0" animBg="1"/>
      <p:bldP spid="15" grpId="0" animBg="1"/>
      <p:bldP spid="17" grpId="0" animBg="1"/>
      <p:bldP spid="11" grpId="0" animBg="1"/>
      <p:bldP spid="19" grpId="0" animBg="1"/>
      <p:bldP spid="20" grpId="0" animBg="1"/>
      <p:bldP spid="3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787</Words>
  <Application>Microsoft Office PowerPoint</Application>
  <PresentationFormat>Widescreen</PresentationFormat>
  <Paragraphs>100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44</cp:revision>
  <dcterms:created xsi:type="dcterms:W3CDTF">2021-07-08T07:29:26Z</dcterms:created>
  <dcterms:modified xsi:type="dcterms:W3CDTF">2021-11-05T15:36:55Z</dcterms:modified>
</cp:coreProperties>
</file>