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76" r:id="rId5"/>
    <p:sldId id="283" r:id="rId6"/>
    <p:sldId id="270" r:id="rId7"/>
    <p:sldId id="275" r:id="rId8"/>
    <p:sldId id="288" r:id="rId9"/>
    <p:sldId id="273" r:id="rId10"/>
    <p:sldId id="284" r:id="rId11"/>
    <p:sldId id="274" r:id="rId12"/>
    <p:sldId id="266" r:id="rId13"/>
    <p:sldId id="267" r:id="rId14"/>
    <p:sldId id="271" r:id="rId15"/>
    <p:sldId id="261" r:id="rId16"/>
    <p:sldId id="262" r:id="rId17"/>
    <p:sldId id="263" r:id="rId18"/>
    <p:sldId id="264" r:id="rId19"/>
    <p:sldId id="265" r:id="rId20"/>
    <p:sldId id="280" r:id="rId21"/>
    <p:sldId id="285" r:id="rId22"/>
    <p:sldId id="282" r:id="rId23"/>
    <p:sldId id="281" r:id="rId24"/>
    <p:sldId id="272" r:id="rId25"/>
    <p:sldId id="26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D4D3F-134C-48E7-96E8-F685130827B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9F16-541D-4FCE-AFE2-64C104837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5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9F16-541D-4FCE-AFE2-64C1048377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65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সারসংক্ষেপ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9F16-541D-4FCE-AFE2-64C1048377F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5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C87F-8AFA-4DFF-9339-51D752FE1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23DDF2-8809-4D92-98F6-D6A22E180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E70D9-001F-4836-B270-BE6D876AA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9644-D07A-49A7-B406-3479924D79B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69743-D818-4911-B337-CCBCEC1D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9581D-5114-41C1-A39A-897CC0C8A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8988-977B-4351-AF43-6896B797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2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5D5F0-5966-4B81-9783-0884FE9E3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CFA978-C4A7-4C94-AF94-8E734D472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A2BD1-1030-4ACE-A21D-1CDE7A154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9644-D07A-49A7-B406-3479924D79B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180A3-2FFD-4679-81B4-4018DF258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0352A-CE6A-4673-BA1E-13F1FFD6D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8988-977B-4351-AF43-6896B797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E97AF7-00C8-4393-A2F3-0D6EC4ED36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8E99E-A8ED-4787-8759-0EBBF52A3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0156-3411-4BF2-8821-1FB475E6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9644-D07A-49A7-B406-3479924D79B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BDA27-769A-4D75-8FBE-B3171012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8727E-6C35-4AD1-AD25-28EDD23B5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8988-977B-4351-AF43-6896B797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4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D81DE-CEF7-4D0F-9D54-3FD98A59F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E6DB5-96FD-4284-8366-98E3A1E2D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290C9-8D3A-4603-9FB9-7814FE2C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9644-D07A-49A7-B406-3479924D79B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5FF48-10C6-471E-B2DA-C88F7E05D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8B3C0-34C7-4996-A4B8-4B2EABA4F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8988-977B-4351-AF43-6896B797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1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C430A-F1C1-4B36-AA9F-66E202FF6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B9261-6AEF-44F5-AF11-A133AE7EC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28787-9AF9-4FB5-93E2-514AB4586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9644-D07A-49A7-B406-3479924D79B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080C3-2CEE-467E-85A2-E456E8B7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4FCCE-D257-4CF7-9CE0-F14BAEDF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8988-977B-4351-AF43-6896B797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5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495C8-C05D-4E0E-B296-4E40FC0EA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DB3EC-9C90-4FB5-859D-50CFF126B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7F210-AC29-4580-A29A-47139938C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FD40B-B767-4F50-AA88-A99D8183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9644-D07A-49A7-B406-3479924D79B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16C8E-CAA3-4191-89D2-8B7BFF936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386C9-5EC6-4F2F-A759-2447BD7CB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8988-977B-4351-AF43-6896B797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4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22E4-ACD6-411E-9286-41FE3B5FA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F22D8-C8A1-4813-9C00-6F1A124BE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B6FD7-1043-4289-99AC-78D1FE9DF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6CD2B7-AF11-4718-8FD8-86BB194B0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313E99-706A-4E42-8BA4-75F57AD12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713CEC-AF44-4468-8167-1714627DF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9644-D07A-49A7-B406-3479924D79B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32FFB-903F-401F-BDEE-E6C5845EE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0D9966-B4EF-4097-BCDA-60F8A554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8988-977B-4351-AF43-6896B797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2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0833-C17F-48BF-BEB4-45D534B6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ECAA7E-5919-4937-914F-A826AB0D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9644-D07A-49A7-B406-3479924D79B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C4D2F-0CFD-4D4D-8BDC-52A86E77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3EC58-80BE-4F15-9ED1-872F02AB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8988-977B-4351-AF43-6896B797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3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DCDB2BD8-18DD-4FC3-A338-1EEEA5BFE6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66BD12E-F515-4B3B-8063-51FDE1FBD0AF}"/>
              </a:ext>
            </a:extLst>
          </p:cNvPr>
          <p:cNvSpPr/>
          <p:nvPr userDrawn="1"/>
        </p:nvSpPr>
        <p:spPr>
          <a:xfrm>
            <a:off x="248677" y="261257"/>
            <a:ext cx="11694645" cy="6263519"/>
          </a:xfrm>
          <a:prstGeom prst="frame">
            <a:avLst>
              <a:gd name="adj1" fmla="val 213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AB7AF8-88C4-4A1E-9D0F-1254A5A71E00}"/>
              </a:ext>
            </a:extLst>
          </p:cNvPr>
          <p:cNvSpPr txBox="1"/>
          <p:nvPr userDrawn="1"/>
        </p:nvSpPr>
        <p:spPr>
          <a:xfrm>
            <a:off x="9841168" y="6361612"/>
            <a:ext cx="2350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Edwardian Script ITC" panose="030303020407070D0804" pitchFamily="66" charset="0"/>
              </a:rPr>
              <a:t>China Khatoon</a:t>
            </a:r>
            <a:endParaRPr lang="en-US" sz="2800" b="1" dirty="0">
              <a:latin typeface="Edwardian Script ITC" panose="030303020407070D08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9E674E-9291-447D-A90C-86E210916D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288" y="372413"/>
            <a:ext cx="695434" cy="695434"/>
          </a:xfrm>
          <a:prstGeom prst="rect">
            <a:avLst/>
          </a:prstGeom>
        </p:spPr>
      </p:pic>
      <p:pic>
        <p:nvPicPr>
          <p:cNvPr id="9" name="Picture 2" descr="চিত্র:ডিপিই লোগো.jpg - উইকিপিডিয়া">
            <a:extLst>
              <a:ext uri="{FF2B5EF4-FFF2-40B4-BE49-F238E27FC236}">
                <a16:creationId xmlns:a16="http://schemas.microsoft.com/office/drawing/2014/main" id="{03F05DFC-EB1D-48A6-BB53-1558C16942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275" y="374792"/>
            <a:ext cx="699437" cy="78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48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73FEF-FEAB-4384-98F1-24478ED69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5EC20-E84D-4213-9589-B8162392A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AB157-205A-4360-8203-7C77C4F57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6863E-EEC2-440B-8E49-68BDD11CE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9644-D07A-49A7-B406-3479924D79B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542B6-68DA-49D1-8E7B-57D9792CE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7ACA7-76DB-41AF-BB66-04C2B7A99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8988-977B-4351-AF43-6896B797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6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E1903-161B-401E-A5F3-FE357CCE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6F6336-C55D-45D4-8554-3E1D6531F3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443C8-F8EA-4F55-AD3A-5B38453CF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061E41-DA66-469F-B04A-D3EEEA48B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9644-D07A-49A7-B406-3479924D79B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45E49-43F0-46EE-BAC2-B377DC70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AA639-8046-4363-B5A6-D40AFBDF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8988-977B-4351-AF43-6896B797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8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D2BBD4-8CD0-4F3A-A34B-D710AFC63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8B835-8D10-4E9F-94EC-D0735E75E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E99C8-51F3-4DA4-90C9-E4A9800BA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29644-D07A-49A7-B406-3479924D79B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A99B7-508B-466E-8BC8-607B5C0FA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08309-405F-474D-A836-1538A1229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B8988-977B-4351-AF43-6896B797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12A394-FA18-457B-B576-936691A6DD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0" t="9759" r="158" b="782"/>
          <a:stretch/>
        </p:blipFill>
        <p:spPr>
          <a:xfrm>
            <a:off x="351692" y="347450"/>
            <a:ext cx="11488744" cy="60955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56A74A-9FD9-442A-9A88-ABB2D9EE4A31}"/>
              </a:ext>
            </a:extLst>
          </p:cNvPr>
          <p:cNvSpPr txBox="1"/>
          <p:nvPr/>
        </p:nvSpPr>
        <p:spPr>
          <a:xfrm>
            <a:off x="1922249" y="2484212"/>
            <a:ext cx="7278022" cy="276303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l"/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66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E0A4CC-C4E4-499F-884B-6E7375948FB9}"/>
              </a:ext>
            </a:extLst>
          </p:cNvPr>
          <p:cNvSpPr txBox="1"/>
          <p:nvPr/>
        </p:nvSpPr>
        <p:spPr>
          <a:xfrm>
            <a:off x="3887372" y="548640"/>
            <a:ext cx="441725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নিরব পাঠ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B65CFA-2333-4826-926D-F77DFD7C59D8}"/>
              </a:ext>
            </a:extLst>
          </p:cNvPr>
          <p:cNvSpPr txBox="1"/>
          <p:nvPr/>
        </p:nvSpPr>
        <p:spPr>
          <a:xfrm>
            <a:off x="604911" y="2879821"/>
            <a:ext cx="4628270" cy="132343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স্থাপন-পৃষ্ঠা নং-৫৯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F7B86A-65E6-4343-9719-F2FB88ADC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21" y="1503947"/>
            <a:ext cx="5257800" cy="37297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12137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40A3D6-8FF8-4424-866A-6FEC564AECDA}"/>
              </a:ext>
            </a:extLst>
          </p:cNvPr>
          <p:cNvSpPr txBox="1"/>
          <p:nvPr/>
        </p:nvSpPr>
        <p:spPr>
          <a:xfrm>
            <a:off x="304801" y="970671"/>
            <a:ext cx="11779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ভেঙে দেখি  ও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দিয়ে নতুন শব্দ তৈরি করে বাক্য লিখি।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3FC2DE-6AC1-4536-8F2C-F5E8E5B82342}"/>
              </a:ext>
            </a:extLst>
          </p:cNvPr>
          <p:cNvSpPr txBox="1"/>
          <p:nvPr/>
        </p:nvSpPr>
        <p:spPr>
          <a:xfrm>
            <a:off x="4588110" y="2962527"/>
            <a:ext cx="1386348" cy="70788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2885A-9144-419C-828B-3E21A3CD3878}"/>
              </a:ext>
            </a:extLst>
          </p:cNvPr>
          <p:cNvSpPr txBox="1"/>
          <p:nvPr/>
        </p:nvSpPr>
        <p:spPr>
          <a:xfrm>
            <a:off x="6828191" y="2947205"/>
            <a:ext cx="1406391" cy="70788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61D1C-D0B6-4ED9-9989-C1014E77C0FF}"/>
              </a:ext>
            </a:extLst>
          </p:cNvPr>
          <p:cNvSpPr txBox="1"/>
          <p:nvPr/>
        </p:nvSpPr>
        <p:spPr>
          <a:xfrm>
            <a:off x="688087" y="2947205"/>
            <a:ext cx="1853229" cy="70788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ত্মী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DCEE6-C0FC-4DD8-A23F-0DDF984FD6F7}"/>
              </a:ext>
            </a:extLst>
          </p:cNvPr>
          <p:cNvSpPr txBox="1"/>
          <p:nvPr/>
        </p:nvSpPr>
        <p:spPr>
          <a:xfrm>
            <a:off x="360833" y="4923739"/>
            <a:ext cx="11363228" cy="70788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করিম সাহেব আত্মত্যাগ করলেন।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770D08-1AEA-4932-834A-E2F7066017A8}"/>
              </a:ext>
            </a:extLst>
          </p:cNvPr>
          <p:cNvSpPr txBox="1"/>
          <p:nvPr/>
        </p:nvSpPr>
        <p:spPr>
          <a:xfrm>
            <a:off x="2761465" y="2962527"/>
            <a:ext cx="1386348" cy="70788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ত্ম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D87B76-6FB3-42C2-98B2-3A893A6A85F8}"/>
              </a:ext>
            </a:extLst>
          </p:cNvPr>
          <p:cNvSpPr txBox="1"/>
          <p:nvPr/>
        </p:nvSpPr>
        <p:spPr>
          <a:xfrm>
            <a:off x="8721969" y="2947205"/>
            <a:ext cx="3002092" cy="72320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আত্মত্যাগ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B7538-1853-40C6-9836-8C1FE6C7BB7B}"/>
              </a:ext>
            </a:extLst>
          </p:cNvPr>
          <p:cNvSpPr txBox="1"/>
          <p:nvPr/>
        </p:nvSpPr>
        <p:spPr>
          <a:xfrm>
            <a:off x="1416365" y="2962527"/>
            <a:ext cx="1200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ত্ম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D92DA1-F89E-4410-9812-8E0BF49100CD}"/>
              </a:ext>
            </a:extLst>
          </p:cNvPr>
          <p:cNvSpPr txBox="1"/>
          <p:nvPr/>
        </p:nvSpPr>
        <p:spPr>
          <a:xfrm>
            <a:off x="3213420" y="2931883"/>
            <a:ext cx="867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DCBA47-84BD-4674-A649-E6BFB7165E7D}"/>
              </a:ext>
            </a:extLst>
          </p:cNvPr>
          <p:cNvSpPr txBox="1"/>
          <p:nvPr/>
        </p:nvSpPr>
        <p:spPr>
          <a:xfrm>
            <a:off x="3303311" y="2994425"/>
            <a:ext cx="732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792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0.14623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0.15091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32904 -0.00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3" grpId="0"/>
      <p:bldP spid="6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0A5DEE-DFAB-47BA-BD79-5707002E5BEA}"/>
              </a:ext>
            </a:extLst>
          </p:cNvPr>
          <p:cNvSpPr/>
          <p:nvPr/>
        </p:nvSpPr>
        <p:spPr>
          <a:xfrm>
            <a:off x="2528937" y="348566"/>
            <a:ext cx="6712095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17">
            <a:extLst>
              <a:ext uri="{FF2B5EF4-FFF2-40B4-BE49-F238E27FC236}">
                <a16:creationId xmlns:a16="http://schemas.microsoft.com/office/drawing/2014/main" id="{8BE1BD75-8900-488C-87D0-A40B5B4ED8C7}"/>
              </a:ext>
            </a:extLst>
          </p:cNvPr>
          <p:cNvSpPr/>
          <p:nvPr/>
        </p:nvSpPr>
        <p:spPr>
          <a:xfrm>
            <a:off x="742895" y="2117517"/>
            <a:ext cx="2381898" cy="638436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দিঘি</a:t>
            </a:r>
            <a:endParaRPr lang="en-GB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17">
            <a:extLst>
              <a:ext uri="{FF2B5EF4-FFF2-40B4-BE49-F238E27FC236}">
                <a16:creationId xmlns:a16="http://schemas.microsoft.com/office/drawing/2014/main" id="{5C85E03C-B669-4785-BE55-65E33893DFED}"/>
              </a:ext>
            </a:extLst>
          </p:cNvPr>
          <p:cNvSpPr/>
          <p:nvPr/>
        </p:nvSpPr>
        <p:spPr>
          <a:xfrm>
            <a:off x="8462297" y="1943713"/>
            <a:ext cx="2848128" cy="638436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 পুকুর ।</a:t>
            </a:r>
            <a:endParaRPr lang="en-GB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A38D91-7123-458C-A205-7DD15AC2F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758" y="1222495"/>
            <a:ext cx="4271210" cy="2242600"/>
          </a:xfrm>
          <a:prstGeom prst="roundRect">
            <a:avLst>
              <a:gd name="adj" fmla="val 16667"/>
            </a:avLst>
          </a:prstGeom>
          <a:ln w="1905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CE3C2D6A-A8AC-4196-A36D-4FFB9BAFDF4D}"/>
              </a:ext>
            </a:extLst>
          </p:cNvPr>
          <p:cNvSpPr/>
          <p:nvPr/>
        </p:nvSpPr>
        <p:spPr>
          <a:xfrm>
            <a:off x="8602974" y="4275852"/>
            <a:ext cx="2707451" cy="638437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 ।</a:t>
            </a:r>
            <a:endParaRPr lang="en-GB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33A77A65-E452-4AE4-9BC0-F80AD7F4A814}"/>
              </a:ext>
            </a:extLst>
          </p:cNvPr>
          <p:cNvSpPr/>
          <p:nvPr/>
        </p:nvSpPr>
        <p:spPr>
          <a:xfrm>
            <a:off x="809986" y="4464144"/>
            <a:ext cx="2381898" cy="646330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কিরণ</a:t>
            </a:r>
            <a:endParaRPr lang="en-GB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7E2FB2-5AFB-473C-805B-48644F488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27" y="3705726"/>
            <a:ext cx="4259178" cy="2334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0616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4F9D8B-7AEB-4DE2-AF8D-482EF3A8DCC7}"/>
              </a:ext>
            </a:extLst>
          </p:cNvPr>
          <p:cNvSpPr/>
          <p:nvPr/>
        </p:nvSpPr>
        <p:spPr>
          <a:xfrm>
            <a:off x="2528937" y="356460"/>
            <a:ext cx="6712095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17">
            <a:extLst>
              <a:ext uri="{FF2B5EF4-FFF2-40B4-BE49-F238E27FC236}">
                <a16:creationId xmlns:a16="http://schemas.microsoft.com/office/drawing/2014/main" id="{D7AFA65F-44A4-4A53-988A-4C9A3925E83A}"/>
              </a:ext>
            </a:extLst>
          </p:cNvPr>
          <p:cNvSpPr/>
          <p:nvPr/>
        </p:nvSpPr>
        <p:spPr>
          <a:xfrm>
            <a:off x="856364" y="1953558"/>
            <a:ext cx="2381898" cy="638436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আত্মীয়</a:t>
            </a:r>
            <a:endParaRPr lang="en-GB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17">
            <a:extLst>
              <a:ext uri="{FF2B5EF4-FFF2-40B4-BE49-F238E27FC236}">
                <a16:creationId xmlns:a16="http://schemas.microsoft.com/office/drawing/2014/main" id="{5B923BBE-098E-4E8E-B8BC-91222E2740E7}"/>
              </a:ext>
            </a:extLst>
          </p:cNvPr>
          <p:cNvSpPr/>
          <p:nvPr/>
        </p:nvSpPr>
        <p:spPr>
          <a:xfrm>
            <a:off x="8818921" y="4498581"/>
            <a:ext cx="2381898" cy="638436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 ।</a:t>
            </a:r>
            <a:endParaRPr lang="en-GB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17">
            <a:extLst>
              <a:ext uri="{FF2B5EF4-FFF2-40B4-BE49-F238E27FC236}">
                <a16:creationId xmlns:a16="http://schemas.microsoft.com/office/drawing/2014/main" id="{02E7F8E4-4B09-4393-9C34-28A5EF7AD5A5}"/>
              </a:ext>
            </a:extLst>
          </p:cNvPr>
          <p:cNvSpPr/>
          <p:nvPr/>
        </p:nvSpPr>
        <p:spPr>
          <a:xfrm>
            <a:off x="856364" y="4379005"/>
            <a:ext cx="2381898" cy="638436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endParaRPr lang="en-GB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78C7345D-E881-4FD9-88E3-328C904A03C4}"/>
              </a:ext>
            </a:extLst>
          </p:cNvPr>
          <p:cNvSpPr/>
          <p:nvPr/>
        </p:nvSpPr>
        <p:spPr>
          <a:xfrm>
            <a:off x="8684106" y="1953558"/>
            <a:ext cx="2651529" cy="715350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আপনজন ।</a:t>
            </a:r>
            <a:endParaRPr lang="en-GB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Why extended family breaking down in Bangladesh | 2018-09-30">
            <a:extLst>
              <a:ext uri="{FF2B5EF4-FFF2-40B4-BE49-F238E27FC236}">
                <a16:creationId xmlns:a16="http://schemas.microsoft.com/office/drawing/2014/main" id="{896F9E19-DDBC-4399-B6B8-F59F53397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137" y="1002791"/>
            <a:ext cx="4315587" cy="2247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7A1748-FA75-4B42-800B-C8A947933F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5" b="13403"/>
          <a:stretch/>
        </p:blipFill>
        <p:spPr>
          <a:xfrm>
            <a:off x="3789947" y="3668119"/>
            <a:ext cx="4379495" cy="2378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3351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3754953" y="385485"/>
            <a:ext cx="3528544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29BF52-2CF9-4EEF-A168-6DF35C9E4467}"/>
              </a:ext>
            </a:extLst>
          </p:cNvPr>
          <p:cNvSpPr txBox="1"/>
          <p:nvPr/>
        </p:nvSpPr>
        <p:spPr>
          <a:xfrm>
            <a:off x="475957" y="4799615"/>
            <a:ext cx="11240086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দিঘি, কিরণ, আত্মীয়, রবি দিয়ে একটি করে বাক্য রচনা কর।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404A6-61EA-4AC2-8204-E2C16C954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358" y="1167062"/>
            <a:ext cx="6400800" cy="3585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8392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76746F-45E6-4D15-8C6C-EEFEF919E76C}"/>
              </a:ext>
            </a:extLst>
          </p:cNvPr>
          <p:cNvSpPr txBox="1"/>
          <p:nvPr/>
        </p:nvSpPr>
        <p:spPr>
          <a:xfrm>
            <a:off x="3066574" y="642303"/>
            <a:ext cx="7617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32ED04-DE7C-4A4E-A375-C8FD78B77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51" y="1600147"/>
            <a:ext cx="4693718" cy="2792364"/>
          </a:xfrm>
          <a:prstGeom prst="roundRect">
            <a:avLst>
              <a:gd name="adj" fmla="val 16667"/>
            </a:avLst>
          </a:prstGeom>
          <a:ln w="1270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74BC5D-2827-4B39-AEEE-D01F4AA32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326" y="1612119"/>
            <a:ext cx="4693718" cy="2852581"/>
          </a:xfrm>
          <a:prstGeom prst="roundRect">
            <a:avLst>
              <a:gd name="adj" fmla="val 16667"/>
            </a:avLst>
          </a:prstGeom>
          <a:ln w="1270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511A2D-B8EB-4515-813C-AE01A341F3EC}"/>
              </a:ext>
            </a:extLst>
          </p:cNvPr>
          <p:cNvSpPr txBox="1"/>
          <p:nvPr/>
        </p:nvSpPr>
        <p:spPr>
          <a:xfrm>
            <a:off x="2982353" y="4802630"/>
            <a:ext cx="853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মাঠভরা ধান আর জলভরা দিঘি ,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7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85055D-F56F-420D-9741-2094B5CF3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014" y="1323195"/>
            <a:ext cx="4679853" cy="3011235"/>
          </a:xfrm>
          <a:prstGeom prst="roundRect">
            <a:avLst>
              <a:gd name="adj" fmla="val 16667"/>
            </a:avLst>
          </a:prstGeom>
          <a:ln w="1905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C97A35-AE9F-48C6-B50C-28AA93248B97}"/>
              </a:ext>
            </a:extLst>
          </p:cNvPr>
          <p:cNvSpPr txBox="1"/>
          <p:nvPr/>
        </p:nvSpPr>
        <p:spPr>
          <a:xfrm>
            <a:off x="2581423" y="5120641"/>
            <a:ext cx="8595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চাঁদের কিরণ লেগে করে ঝিকিমিকি 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D95069-805F-4689-9AA6-A9D30CFF9B55}"/>
              </a:ext>
            </a:extLst>
          </p:cNvPr>
          <p:cNvSpPr txBox="1"/>
          <p:nvPr/>
        </p:nvSpPr>
        <p:spPr>
          <a:xfrm>
            <a:off x="2982353" y="281356"/>
            <a:ext cx="7793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CE34B4-E21F-4156-BFF7-60487FB20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020" y="1323195"/>
            <a:ext cx="4834597" cy="3011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1098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AFAD5F-634A-46B4-8447-2CFE4F57D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47" y="1406759"/>
            <a:ext cx="3660916" cy="2618757"/>
          </a:xfrm>
          <a:prstGeom prst="roundRect">
            <a:avLst>
              <a:gd name="adj" fmla="val 16667"/>
            </a:avLst>
          </a:prstGeom>
          <a:ln w="1905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971F39-E81A-4C6F-973B-E76417325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4435296" y="1406759"/>
            <a:ext cx="3480232" cy="2591971"/>
          </a:xfrm>
          <a:prstGeom prst="roundRect">
            <a:avLst>
              <a:gd name="adj" fmla="val 16667"/>
            </a:avLst>
          </a:prstGeom>
          <a:ln w="1905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875710-7819-452D-8D39-A579ABFBC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060" y="1420151"/>
            <a:ext cx="3506626" cy="2591971"/>
          </a:xfrm>
          <a:prstGeom prst="roundRect">
            <a:avLst>
              <a:gd name="adj" fmla="val 16667"/>
            </a:avLst>
          </a:prstGeom>
          <a:ln w="1905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E7B14B-F084-4259-BEF2-75D7EA9A8EF8}"/>
              </a:ext>
            </a:extLst>
          </p:cNvPr>
          <p:cNvSpPr txBox="1"/>
          <p:nvPr/>
        </p:nvSpPr>
        <p:spPr>
          <a:xfrm>
            <a:off x="2293034" y="4541300"/>
            <a:ext cx="9481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আমগাছ জামগাছ বাঁশ ঝাড় যেন ,</a:t>
            </a:r>
          </a:p>
          <a:p>
            <a:pPr algn="l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 মিশে আছে ওরা আত্মীয় হেন।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68A71E-787A-4FCA-B122-112569DDE952}"/>
              </a:ext>
            </a:extLst>
          </p:cNvPr>
          <p:cNvSpPr txBox="1"/>
          <p:nvPr/>
        </p:nvSpPr>
        <p:spPr>
          <a:xfrm>
            <a:off x="2982353" y="281356"/>
            <a:ext cx="7793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5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3B3112-7EEA-4C22-9A10-D43DFAEF0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218" y="1222675"/>
            <a:ext cx="4320635" cy="3108960"/>
          </a:xfrm>
          <a:prstGeom prst="roundRect">
            <a:avLst>
              <a:gd name="adj" fmla="val 16667"/>
            </a:avLst>
          </a:prstGeom>
          <a:ln w="1905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585FCC-7F40-4D55-9CF8-EA3C4519A9A0}"/>
              </a:ext>
            </a:extLst>
          </p:cNvPr>
          <p:cNvSpPr txBox="1"/>
          <p:nvPr/>
        </p:nvSpPr>
        <p:spPr>
          <a:xfrm>
            <a:off x="2267245" y="5112745"/>
            <a:ext cx="9451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সকালে সোনার রবি পূব দিকে ওঠে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DC9F6E-B3BE-4B95-9A5F-1155E84C7E3E}"/>
              </a:ext>
            </a:extLst>
          </p:cNvPr>
          <p:cNvSpPr txBox="1"/>
          <p:nvPr/>
        </p:nvSpPr>
        <p:spPr>
          <a:xfrm>
            <a:off x="2982353" y="281356"/>
            <a:ext cx="7793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B36EE8-A3A5-4A48-BC05-A2028B572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72" y="1257756"/>
            <a:ext cx="4382708" cy="3073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1005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20BFE2-CC44-464D-A538-22AA87BF6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23" y="1520212"/>
            <a:ext cx="3475524" cy="2805045"/>
          </a:xfrm>
          <a:prstGeom prst="roundRect">
            <a:avLst>
              <a:gd name="adj" fmla="val 16667"/>
            </a:avLst>
          </a:prstGeom>
          <a:ln w="1905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E1C893-58B6-4093-A3EF-63035361724E}"/>
              </a:ext>
            </a:extLst>
          </p:cNvPr>
          <p:cNvSpPr txBox="1"/>
          <p:nvPr/>
        </p:nvSpPr>
        <p:spPr>
          <a:xfrm>
            <a:off x="2044507" y="5337788"/>
            <a:ext cx="9730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 ডাকে, বায়ু বয়, নানা ফুল ফোটে।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282537-A4E6-4B8A-825A-AD454468BBB7}"/>
              </a:ext>
            </a:extLst>
          </p:cNvPr>
          <p:cNvSpPr txBox="1"/>
          <p:nvPr/>
        </p:nvSpPr>
        <p:spPr>
          <a:xfrm>
            <a:off x="2982353" y="281356"/>
            <a:ext cx="7793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F147D6-FA89-4A48-AF2C-FE4A8CE956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730" y="1520212"/>
            <a:ext cx="3482539" cy="2805045"/>
          </a:xfrm>
          <a:prstGeom prst="roundRect">
            <a:avLst>
              <a:gd name="adj" fmla="val 16667"/>
            </a:avLst>
          </a:prstGeom>
          <a:ln w="1905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C255CF-EA66-47AF-8940-A1A7CE1FB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452" y="1520212"/>
            <a:ext cx="3332919" cy="276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986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17587A-2C60-4C1C-A0E1-11BB7A119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45" y="611607"/>
            <a:ext cx="9990509" cy="56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5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9BCE3A-71E0-456F-8207-B22FD22D8E2A}"/>
              </a:ext>
            </a:extLst>
          </p:cNvPr>
          <p:cNvSpPr txBox="1"/>
          <p:nvPr/>
        </p:nvSpPr>
        <p:spPr>
          <a:xfrm>
            <a:off x="3248896" y="1177370"/>
            <a:ext cx="5774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মূলভাব জেনে নেই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FCE80-BBF8-40AB-B2F6-2F8708A566FA}"/>
              </a:ext>
            </a:extLst>
          </p:cNvPr>
          <p:cNvSpPr txBox="1"/>
          <p:nvPr/>
        </p:nvSpPr>
        <p:spPr>
          <a:xfrm>
            <a:off x="1032372" y="2551837"/>
            <a:ext cx="98802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গ্রামটি মাঠভরা ধান আর জলভরা দিঘির অপরূপ শোভা ধারণ করেছে।   গাছপালার নিবিড় আত্মীয়তায় গ্রামের লোকদের সহজ-সরল জীবনের চিত্র অঙ্কিত হয়েছে।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987F08-B2FB-4EDB-8C92-6E8A9240ADD0}"/>
              </a:ext>
            </a:extLst>
          </p:cNvPr>
          <p:cNvSpPr txBox="1"/>
          <p:nvPr/>
        </p:nvSpPr>
        <p:spPr>
          <a:xfrm>
            <a:off x="4290646" y="285322"/>
            <a:ext cx="2912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233752-95C9-4DFD-907F-384F196E8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496" y="433747"/>
            <a:ext cx="2912014" cy="1275464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0079E6-1646-48C1-A71C-A657EBF2224F}"/>
              </a:ext>
            </a:extLst>
          </p:cNvPr>
          <p:cNvSpPr txBox="1"/>
          <p:nvPr/>
        </p:nvSpPr>
        <p:spPr>
          <a:xfrm>
            <a:off x="393896" y="1784239"/>
            <a:ext cx="1997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 নামঃ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853638-E600-44F2-88F3-B5DB2B8DF122}"/>
              </a:ext>
            </a:extLst>
          </p:cNvPr>
          <p:cNvSpPr txBox="1"/>
          <p:nvPr/>
        </p:nvSpPr>
        <p:spPr>
          <a:xfrm>
            <a:off x="4564964" y="1683311"/>
            <a:ext cx="2363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 ধরণ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3484AD-1335-4638-BFD4-5F7716C6962D}"/>
              </a:ext>
            </a:extLst>
          </p:cNvPr>
          <p:cNvSpPr txBox="1"/>
          <p:nvPr/>
        </p:nvSpPr>
        <p:spPr>
          <a:xfrm>
            <a:off x="9636371" y="1781881"/>
            <a:ext cx="1589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E1A162-A977-4223-A1A5-CDBAA1FA14E3}"/>
              </a:ext>
            </a:extLst>
          </p:cNvPr>
          <p:cNvSpPr txBox="1"/>
          <p:nvPr/>
        </p:nvSpPr>
        <p:spPr>
          <a:xfrm>
            <a:off x="393896" y="2864526"/>
            <a:ext cx="189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 দলঃ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AB97F9-481E-4671-A692-2C3E46AA48E0}"/>
              </a:ext>
            </a:extLst>
          </p:cNvPr>
          <p:cNvSpPr txBox="1"/>
          <p:nvPr/>
        </p:nvSpPr>
        <p:spPr>
          <a:xfrm>
            <a:off x="393896" y="3966038"/>
            <a:ext cx="1772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 দলঃ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1FED2-2CE9-4F04-8166-2720F0ED8B04}"/>
              </a:ext>
            </a:extLst>
          </p:cNvPr>
          <p:cNvSpPr txBox="1"/>
          <p:nvPr/>
        </p:nvSpPr>
        <p:spPr>
          <a:xfrm>
            <a:off x="393896" y="5119855"/>
            <a:ext cx="190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হলুদ দলঃ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888D82-7CB7-4A39-BBDB-CD82E795710F}"/>
              </a:ext>
            </a:extLst>
          </p:cNvPr>
          <p:cNvSpPr txBox="1"/>
          <p:nvPr/>
        </p:nvSpPr>
        <p:spPr>
          <a:xfrm>
            <a:off x="2590797" y="4019761"/>
            <a:ext cx="6311706" cy="597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 অংশটুকু দেখে দেখে লিখ।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0DEFF6-0301-4959-AF96-D073EEC50904}"/>
              </a:ext>
            </a:extLst>
          </p:cNvPr>
          <p:cNvSpPr txBox="1"/>
          <p:nvPr/>
        </p:nvSpPr>
        <p:spPr>
          <a:xfrm>
            <a:off x="2461845" y="2649082"/>
            <a:ext cx="6569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পঠিত অংশ থেকে যে সমস্ত শব্দ অজানা/নতুন মনে হবে তা আলোচনা করে লিখ।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B6C444-B62E-4CDB-A8FB-2C1D445EBAA7}"/>
              </a:ext>
            </a:extLst>
          </p:cNvPr>
          <p:cNvSpPr txBox="1"/>
          <p:nvPr/>
        </p:nvSpPr>
        <p:spPr>
          <a:xfrm>
            <a:off x="2447777" y="5188626"/>
            <a:ext cx="7047914" cy="597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মূলভাব আলোচনা করে লিখ।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5269EE-FF27-4F02-9A5D-2982B3F2E708}"/>
              </a:ext>
            </a:extLst>
          </p:cNvPr>
          <p:cNvSpPr txBox="1"/>
          <p:nvPr/>
        </p:nvSpPr>
        <p:spPr>
          <a:xfrm>
            <a:off x="9636371" y="3642872"/>
            <a:ext cx="2180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মিনিট</a:t>
            </a: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394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6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A11D92-E836-42BE-92DB-36EAC1D7305C}"/>
              </a:ext>
            </a:extLst>
          </p:cNvPr>
          <p:cNvSpPr txBox="1"/>
          <p:nvPr/>
        </p:nvSpPr>
        <p:spPr>
          <a:xfrm>
            <a:off x="4436012" y="254971"/>
            <a:ext cx="4839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DD9AA0-F4C2-4034-BE2F-ECD67C4B5C8F}"/>
              </a:ext>
            </a:extLst>
          </p:cNvPr>
          <p:cNvSpPr txBox="1"/>
          <p:nvPr/>
        </p:nvSpPr>
        <p:spPr>
          <a:xfrm>
            <a:off x="827649" y="967345"/>
            <a:ext cx="10536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করি।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90624-18AA-4513-9DDF-A98BB609F408}"/>
              </a:ext>
            </a:extLst>
          </p:cNvPr>
          <p:cNvSpPr txBox="1"/>
          <p:nvPr/>
        </p:nvSpPr>
        <p:spPr>
          <a:xfrm>
            <a:off x="2703342" y="2016180"/>
            <a:ext cx="151931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হেন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029AF0-705C-4815-8B8F-84ACB3690B5A}"/>
              </a:ext>
            </a:extLst>
          </p:cNvPr>
          <p:cNvSpPr txBox="1"/>
          <p:nvPr/>
        </p:nvSpPr>
        <p:spPr>
          <a:xfrm>
            <a:off x="6096000" y="2016181"/>
            <a:ext cx="151931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কিরণে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BE14D8-C924-40D1-9427-A43F0E6887A5}"/>
              </a:ext>
            </a:extLst>
          </p:cNvPr>
          <p:cNvSpPr txBox="1"/>
          <p:nvPr/>
        </p:nvSpPr>
        <p:spPr>
          <a:xfrm>
            <a:off x="1055078" y="3930212"/>
            <a:ext cx="1063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…….......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চারদিক আলোকিত।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করতে নেই।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FE8CA-EDA5-4328-86EA-340ED464E66B}"/>
              </a:ext>
            </a:extLst>
          </p:cNvPr>
          <p:cNvSpPr txBox="1"/>
          <p:nvPr/>
        </p:nvSpPr>
        <p:spPr>
          <a:xfrm>
            <a:off x="2596662" y="1995783"/>
            <a:ext cx="173267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হেন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E795DB-720D-411C-81F2-0BE8DBEC83DF}"/>
              </a:ext>
            </a:extLst>
          </p:cNvPr>
          <p:cNvSpPr txBox="1"/>
          <p:nvPr/>
        </p:nvSpPr>
        <p:spPr>
          <a:xfrm>
            <a:off x="6096000" y="2016180"/>
            <a:ext cx="1519311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কিরণে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1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-0.25977 0.2708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95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01184 0.457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6C47F7-96B1-49C5-B4A1-F863F52DDD11}"/>
              </a:ext>
            </a:extLst>
          </p:cNvPr>
          <p:cNvSpPr txBox="1"/>
          <p:nvPr/>
        </p:nvSpPr>
        <p:spPr>
          <a:xfrm>
            <a:off x="4726745" y="422032"/>
            <a:ext cx="5092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D9D6F0-741C-4733-8179-F5D3BD5929A4}"/>
              </a:ext>
            </a:extLst>
          </p:cNvPr>
          <p:cNvSpPr txBox="1"/>
          <p:nvPr/>
        </p:nvSpPr>
        <p:spPr>
          <a:xfrm>
            <a:off x="1308296" y="2037474"/>
            <a:ext cx="100161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buAutoNum type="arabicPeriod"/>
            </a:pP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সকালে সোনার রবি কোন দিকে ওঠে?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l">
              <a:buAutoNum type="arabicPeriod"/>
            </a:pP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l">
              <a:buAutoNum type="arabicPeriod"/>
            </a:pP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 গাছপালা দেখলে কী মনে হয়?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l">
              <a:buAutoNum type="arabicPeriod"/>
            </a:pP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l">
              <a:buAutoNum type="arabicPeriod"/>
            </a:pP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সকালে গ্রামে কী কী ঘটে?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16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3923765" y="371418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671ED4-0090-4FBA-A500-E0853F6121FA}"/>
              </a:ext>
            </a:extLst>
          </p:cNvPr>
          <p:cNvSpPr/>
          <p:nvPr/>
        </p:nvSpPr>
        <p:spPr>
          <a:xfrm>
            <a:off x="1517322" y="5516034"/>
            <a:ext cx="9007041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 সম্পর্কে একটি অনুচ্ছেদ লিখে আনবে।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90B5E-1004-4147-A29B-6A498E9E3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23" y="1039659"/>
            <a:ext cx="9118948" cy="4434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2922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52241B-D4FD-4D58-8DE0-9C0EBFD9C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2" y="409075"/>
            <a:ext cx="11430000" cy="59796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C21C01-76D7-42F5-A320-2390460D3C17}"/>
              </a:ext>
            </a:extLst>
          </p:cNvPr>
          <p:cNvSpPr txBox="1"/>
          <p:nvPr/>
        </p:nvSpPr>
        <p:spPr>
          <a:xfrm>
            <a:off x="2155137" y="2036114"/>
            <a:ext cx="7664113" cy="238114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13059"/>
              </a:avLst>
            </a:prstTxWarp>
            <a:spAutoFit/>
          </a:bodyPr>
          <a:lstStyle/>
          <a:p>
            <a:pPr algn="l"/>
            <a:r>
              <a:rPr lang="bn-BD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68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55828E-B027-4FE9-BAD5-BD2CED53CFFD}"/>
              </a:ext>
            </a:extLst>
          </p:cNvPr>
          <p:cNvSpPr txBox="1"/>
          <p:nvPr/>
        </p:nvSpPr>
        <p:spPr>
          <a:xfrm>
            <a:off x="3240258" y="520895"/>
            <a:ext cx="5711483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algn="l"/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C8FFC8-C84D-4C91-8F9C-B09BB61D9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032" y="1320347"/>
            <a:ext cx="3705726" cy="4226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046FD4-D523-4621-A974-C69EAA95C413}"/>
              </a:ext>
            </a:extLst>
          </p:cNvPr>
          <p:cNvSpPr txBox="1"/>
          <p:nvPr/>
        </p:nvSpPr>
        <p:spPr>
          <a:xfrm>
            <a:off x="5092504" y="1320347"/>
            <a:ext cx="67102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pPr algn="l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l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আমাদের গ্রাম</a:t>
            </a:r>
          </a:p>
          <a:p>
            <a:pPr algn="l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মাঠভরা..........ফুল ফোটে।</a:t>
            </a:r>
          </a:p>
          <a:p>
            <a:pPr algn="l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 algn="l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১৩/০৯/২০২১ ইং</a:t>
            </a:r>
          </a:p>
          <a:p>
            <a:pPr algn="l"/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788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651409-56CC-4B28-A439-7040F55E9D29}"/>
              </a:ext>
            </a:extLst>
          </p:cNvPr>
          <p:cNvSpPr txBox="1"/>
          <p:nvPr/>
        </p:nvSpPr>
        <p:spPr>
          <a:xfrm>
            <a:off x="3995226" y="405712"/>
            <a:ext cx="5950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E17645-5DF5-4D5C-AAD0-C21ABAFF012B}"/>
              </a:ext>
            </a:extLst>
          </p:cNvPr>
          <p:cNvSpPr txBox="1"/>
          <p:nvPr/>
        </p:nvSpPr>
        <p:spPr>
          <a:xfrm>
            <a:off x="1153551" y="201168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 সবাই কেমনভাবে বসবাস করে?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A0503A-4E18-456A-90A7-6849D4B6DA72}"/>
              </a:ext>
            </a:extLst>
          </p:cNvPr>
          <p:cNvSpPr txBox="1"/>
          <p:nvPr/>
        </p:nvSpPr>
        <p:spPr>
          <a:xfrm>
            <a:off x="1153551" y="3876824"/>
            <a:ext cx="780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 মজার কী আছে?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72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4D71D0-8B4F-4695-87B5-D43A72B7C9B2}"/>
              </a:ext>
            </a:extLst>
          </p:cNvPr>
          <p:cNvSpPr txBox="1"/>
          <p:nvPr/>
        </p:nvSpPr>
        <p:spPr>
          <a:xfrm>
            <a:off x="2895909" y="558088"/>
            <a:ext cx="7807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কিসের দৃশ্য দেখতে পাচ্ছো?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A0E7A1-ABC2-42C1-924F-5CA67ED75F55}"/>
              </a:ext>
            </a:extLst>
          </p:cNvPr>
          <p:cNvSpPr txBox="1"/>
          <p:nvPr/>
        </p:nvSpPr>
        <p:spPr>
          <a:xfrm>
            <a:off x="5365962" y="5707963"/>
            <a:ext cx="2598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 দৃশ্য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9E5106-F147-43FB-B59B-5420A37CA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79" y="1209996"/>
            <a:ext cx="9404067" cy="44809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C267E7-E578-4D57-9FF0-EAE193CF4B53}"/>
              </a:ext>
            </a:extLst>
          </p:cNvPr>
          <p:cNvSpPr txBox="1"/>
          <p:nvPr/>
        </p:nvSpPr>
        <p:spPr>
          <a:xfrm>
            <a:off x="4003464" y="595809"/>
            <a:ext cx="6141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445CC9-7587-4117-8B79-7245D1770E42}"/>
              </a:ext>
            </a:extLst>
          </p:cNvPr>
          <p:cNvSpPr txBox="1"/>
          <p:nvPr/>
        </p:nvSpPr>
        <p:spPr>
          <a:xfrm>
            <a:off x="3807057" y="539228"/>
            <a:ext cx="7807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9BAFF-98C5-447D-8E9C-A9FC22AAFEAA}"/>
              </a:ext>
            </a:extLst>
          </p:cNvPr>
          <p:cNvSpPr txBox="1"/>
          <p:nvPr/>
        </p:nvSpPr>
        <p:spPr>
          <a:xfrm>
            <a:off x="4142314" y="553861"/>
            <a:ext cx="7807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DF124F-21FD-478C-B93F-D07DB34FC005}"/>
              </a:ext>
            </a:extLst>
          </p:cNvPr>
          <p:cNvSpPr txBox="1"/>
          <p:nvPr/>
        </p:nvSpPr>
        <p:spPr>
          <a:xfrm>
            <a:off x="5181912" y="5729984"/>
            <a:ext cx="2532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 সুন্দর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02AD0D-4FAD-4F30-ABCD-C4EDBE0C27DA}"/>
              </a:ext>
            </a:extLst>
          </p:cNvPr>
          <p:cNvSpPr txBox="1"/>
          <p:nvPr/>
        </p:nvSpPr>
        <p:spPr>
          <a:xfrm>
            <a:off x="3419447" y="5694630"/>
            <a:ext cx="6184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গাছপালা, ফুল-ফল, পশু-পাখি ইত্যাদি।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79A286-D5D2-434C-B08F-8AE73299D55E}"/>
              </a:ext>
            </a:extLst>
          </p:cNvPr>
          <p:cNvSpPr txBox="1"/>
          <p:nvPr/>
        </p:nvSpPr>
        <p:spPr>
          <a:xfrm>
            <a:off x="4820963" y="5721621"/>
            <a:ext cx="3770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 ভাল লাগে।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40ED92A-C09B-4DE9-8F9E-03E3E144C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46" y="1188977"/>
            <a:ext cx="9452919" cy="45241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5C78568-84A6-4B8B-AF5F-BABFA4428F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03" y="1201987"/>
            <a:ext cx="9440562" cy="45068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7485F01-3FB8-4626-950D-9B3B8561B5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16" y="1215190"/>
            <a:ext cx="9444789" cy="447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  <p:bldP spid="7" grpId="0"/>
      <p:bldP spid="8" grpId="0"/>
      <p:bldP spid="8" grpId="1"/>
      <p:bldP spid="9" grpId="0"/>
      <p:bldP spid="9" grpId="1"/>
      <p:bldP spid="11" grpId="0"/>
      <p:bldP spid="11" grpId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135ED6-0362-40B1-A018-78B2895ED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121" y="152777"/>
            <a:ext cx="6675699" cy="11827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29452E-78F6-4440-8DC4-AF0BE0D7610F}"/>
              </a:ext>
            </a:extLst>
          </p:cNvPr>
          <p:cNvSpPr txBox="1"/>
          <p:nvPr/>
        </p:nvSpPr>
        <p:spPr>
          <a:xfrm>
            <a:off x="2820955" y="1763040"/>
            <a:ext cx="655009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গ্রাম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4" descr="44,228 BEST Whiteboard Hand IMAGES, STOCK PHOTOS &amp;amp; VECTORS | Adobe Stock">
            <a:extLst>
              <a:ext uri="{FF2B5EF4-FFF2-40B4-BE49-F238E27FC236}">
                <a16:creationId xmlns:a16="http://schemas.microsoft.com/office/drawing/2014/main" id="{3980DAC5-E07A-47FE-95D3-0E92536A7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601" y="3058829"/>
            <a:ext cx="322145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18EACB-F415-4C1F-8F07-FF8DDD99D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675" y="2631293"/>
            <a:ext cx="5520863" cy="9498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E6C43B-3415-496B-AED7-A1C0087227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491" y="3581119"/>
            <a:ext cx="2720342" cy="2158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214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04 -0.31851 L -0.22304 -0.31828 C -0.2082 -0.3199 -0.19466 -0.31967 -0.18021 -0.32384 C -0.17812 -0.32453 -0.17617 -0.32569 -0.17409 -0.32662 C -0.16653 -0.32569 -0.15872 -0.32615 -0.15117 -0.32384 C -0.14961 -0.32337 -0.15468 -0.32314 -0.15573 -0.32129 C -0.1569 -0.31921 -0.15677 -0.31574 -0.15729 -0.31296 C -0.15781 -0.303 -0.15807 -0.29305 -0.15885 -0.2831 C -0.15911 -0.28032 -0.15924 -0.27708 -0.16041 -0.275 C -0.16146 -0.27291 -0.16341 -0.27314 -0.16497 -0.27222 C -0.16705 -0.27407 -0.16966 -0.27453 -0.17109 -0.27777 C -0.17239 -0.28055 -0.17174 -0.28518 -0.17265 -0.28865 C -0.1733 -0.29166 -0.17448 -0.29421 -0.17565 -0.29675 C -0.17656 -0.29884 -0.17747 -0.30092 -0.17877 -0.30208 C -0.18164 -0.30462 -0.18789 -0.30763 -0.18789 -0.3074 C -0.18893 -0.30949 -0.19049 -0.3155 -0.19101 -0.31296 C -0.19179 -0.30856 -0.19127 -0.30277 -0.18945 -0.29953 L -0.18633 -0.30486 C -0.18489 -0.30393 -0.18268 -0.30439 -0.18177 -0.30208 C -0.17994 -0.29745 -0.17877 -0.28587 -0.17877 -0.28564 C -0.17968 -0.2831 -0.18034 -0.27986 -0.18177 -0.27777 C -0.18307 -0.27592 -0.18476 -0.275 -0.18633 -0.275 C -0.19297 -0.275 -0.19961 -0.27685 -0.20625 -0.27777 C -0.21575 -0.30277 -0.20364 -0.27199 -0.21237 -0.2912 C -0.22018 -0.30833 -0.21106 -0.29166 -0.21849 -0.30486 C -0.19323 -0.3199 -0.21979 -0.30509 -0.14961 -0.31041 C -0.147 -0.31041 -0.14453 -0.31203 -0.14205 -0.31296 C -0.14101 -0.31134 -0.13945 -0.30995 -0.13893 -0.30763 C -0.13815 -0.3037 -0.13593 -0.26527 -0.13593 -0.26412 C -0.13437 -0.32939 -0.14648 -0.33449 -0.12213 -0.32662 C -0.12057 -0.32615 -0.11901 -0.32476 -0.11758 -0.32384 C -0.11653 -0.32199 -0.11575 -0.31967 -0.11445 -0.31851 C -0.11263 -0.31689 -0.10976 -0.31828 -0.10833 -0.31574 C -0.1069 -0.31319 -0.10742 -0.30856 -0.10677 -0.30486 C -0.10521 -0.29513 -0.1056 -0.29745 -0.10221 -0.28865 C -0.10169 -0.28587 -0.09948 -0.2824 -0.10065 -0.28055 C -0.10182 -0.27847 -0.10494 -0.28032 -0.10521 -0.2831 C -0.10625 -0.29212 -0.10429 -0.30138 -0.10377 -0.31041 C -0.10169 -0.30671 -0.09922 -0.3037 -0.09765 -0.29953 C -0.09661 -0.29675 -0.09544 -0.29421 -0.09453 -0.2912 C -0.09388 -0.28865 -0.09388 -0.28564 -0.09297 -0.2831 C -0.09179 -0.27986 -0.08984 -0.278 -0.08841 -0.275 C -0.08203 -0.26134 -0.08919 -0.27129 -0.08073 -0.26134 C -0.07617 -0.28611 -0.07617 -0.28263 -0.08073 -0.32939 C -0.08112 -0.33217 -0.08385 -0.33125 -0.08541 -0.33194 C -0.08646 -0.33148 -0.09453 -0.32731 -0.09453 -0.32384 C -0.09453 -0.32106 -0.09153 -0.32152 -0.08997 -0.32129 C -0.08333 -0.31967 -0.07669 -0.31944 -0.07005 -0.31851 C -0.06705 -0.31666 -0.06406 -0.31412 -0.06093 -0.31296 C -0.03385 -0.30347 -0.04752 -0.33078 -0.04557 -0.23958 C -0.04179 -0.26666 -0.04323 -0.25416 -0.04101 -0.27777 C -0.04049 -0.29398 -0.04153 -0.31064 -0.03945 -0.32662 C -0.03906 -0.32939 -0.03646 -0.32476 -0.03489 -0.32384 C -0.03281 -0.32291 -0.03086 -0.32152 -0.02877 -0.32129 C -0.0181 -0.31967 -0.00729 -0.31944 0.00339 -0.31851 C 0.00235 -0.31481 0.00144 -0.31111 0.00039 -0.30763 C -0.0013 -0.30231 -0.00312 -0.29768 -0.00586 -0.29398 C -0.00729 -0.29189 -0.00885 -0.2905 -0.01041 -0.28865 C -0.01146 -0.28587 -0.01276 -0.28333 -0.01341 -0.28055 C -0.01432 -0.27708 -0.01497 -0.27337 -0.01497 -0.26967 C -0.01497 -0.25925 -0.01575 -0.24814 -0.01041 -0.24236 C -0.00898 -0.24097 -0.00729 -0.2405 -0.00586 -0.23958 C -0.00273 -0.24143 0.00117 -0.24305 0.00339 -0.24791 C 0.00443 -0.25 0.00443 -0.25324 0.00495 -0.25601 C 0.00391 -0.26504 0.00352 -0.2743 0.00183 -0.2831 C -0.00182 -0.303 -0.00039 -0.29398 -0.00273 -0.31041 C 0.00104 -0.31481 0.003 -0.31851 0.00795 -0.31851 C 0.01055 -0.31851 0.01302 -0.31666 0.01563 -0.31574 C 0.01784 -0.25277 0.01133 -0.26504 0.02019 -0.27777 C 0.02162 -0.27986 0.02331 -0.28125 0.02487 -0.2831 C 0.02578 -0.28587 0.02631 -0.28958 0.02787 -0.2912 C 0.03321 -0.29675 0.04102 -0.29259 0.04623 -0.2912 C 0.04675 -0.28865 0.0474 -0.28587 0.04779 -0.2831 C 0.04987 -0.26597 0.04818 -0.26064 0.05078 -0.275 C 0.05131 -0.2831 0.05469 -0.29236 0.05235 -0.29953 C 0.05052 -0.30486 0.04519 -0.30046 0.04167 -0.30208 C 0.03946 -0.30324 0.03763 -0.30601 0.03555 -0.30763 C 0.03242 -0.30995 0.02787 -0.31157 0.02487 -0.31296 C 0.02383 -0.31481 0.02136 -0.31597 0.02175 -0.31851 C 0.02227 -0.32129 0.02474 -0.32037 0.02631 -0.32129 C 0.03138 -0.32384 0.0349 -0.32476 0.04011 -0.32662 C 0.05638 -0.32569 0.07279 -0.32615 0.08907 -0.32384 C 0.09232 -0.32337 0.09831 -0.31851 0.09831 -0.31828 C 0.09779 -0.31481 0.09844 -0.30972 0.09675 -0.30763 C 0.09427 -0.30439 0.09063 -0.30601 0.0875 -0.30486 C 0.08594 -0.30416 0.08451 -0.30277 0.08295 -0.30208 C 0.07513 -0.29861 0.07006 -0.29837 0.06159 -0.29675 C 0.06068 -0.29629 0.05039 -0.29444 0.05235 -0.28587 C 0.05274 -0.28425 0.06146 -0.278 0.06302 -0.27777 C 0.07318 -0.27546 0.08347 -0.27407 0.09362 -0.27222 C 0.09519 -0.27129 0.09701 -0.26782 0.09831 -0.26967 C 0.1 -0.27175 0.09896 -0.27708 0.09974 -0.28055 C 0.10052 -0.28333 0.10183 -0.28587 0.10287 -0.28865 C 0.10287 -0.2949 0.103 -0.29027 0.10131 -0.2831 C 0.10039 -0.27939 0.09948 -0.27569 0.09831 -0.27222 C 0.09753 -0.27013 0.0961 -0.26875 0.09519 -0.26689 C 0.0875 -0.24976 0.09649 -0.26643 0.08907 -0.25324 C 0.0819 -0.25416 0.07474 -0.2537 0.06771 -0.25601 C 0.06628 -0.25648 0.06315 -0.26087 0.06459 -0.26134 C 0.0681 -0.26273 0.07175 -0.25972 0.07526 -0.25879 C 0.07631 -0.25694 0.07696 -0.25254 0.07839 -0.25324 C 0.08021 -0.25416 0.07982 -0.25995 0.08138 -0.26134 C 0.08776 -0.26759 0.09584 -0.2699 0.10287 -0.27222 C 0.10443 -0.27407 0.10586 -0.27615 0.10742 -0.27777 C 0.10886 -0.27893 0.11068 -0.27893 0.11211 -0.28055 C 0.11433 -0.28263 0.11602 -0.28611 0.11823 -0.28865 C 0.12123 -0.29236 0.12735 -0.29953 0.12735 -0.2993 C 0.12787 -0.30208 0.12735 -0.30694 0.12891 -0.30763 C 0.13347 -0.30925 0.13802 -0.30555 0.14271 -0.30486 C 0.15287 -0.3037 0.16302 -0.303 0.17331 -0.30208 C 0.18138 -0.29745 0.18242 -0.2956 0.19466 -0.30208 C 0.19649 -0.30324 0.19675 -0.30763 0.19779 -0.31041 C 0.20183 -0.28842 0.19831 -0.30902 0.20235 -0.26134 C 0.20274 -0.25694 0.20339 -0.25231 0.20391 -0.24791 C 0.20495 -0.24976 0.2069 -0.25069 0.2069 -0.25324 C 0.2069 -0.25648 0.20534 -0.25972 0.20391 -0.26134 C 0.20209 -0.26342 0.19987 -0.26342 0.19779 -0.26412 C 0.19414 -0.26527 0.19063 -0.26574 0.18698 -0.26689 C 0.18451 -0.26759 0.1819 -0.26875 0.17943 -0.26967 C 0.17631 -0.26875 0.17318 -0.26805 0.17019 -0.26689 C 0.16862 -0.2662 0.16719 -0.26458 0.16563 -0.26412 C 0.15951 -0.26273 0.15339 -0.26226 0.14727 -0.26134 C 0.14245 -0.26574 0.13959 -0.26666 0.13659 -0.275 C 0.13568 -0.27731 0.13347 -0.28402 0.13503 -0.2831 C 0.14063 -0.27986 0.14519 -0.27222 0.15026 -0.26689 C 0.16888 -0.275 0.1444 -0.26134 0.15951 -0.28055 C 0.16159 -0.2831 0.16459 -0.28217 0.16719 -0.2831 C 0.16862 -0.28726 0.17279 -0.29629 0.17175 -0.30208 C 0.1711 -0.30532 0.16862 -0.30578 0.16719 -0.30763 C 0.16615 -0.31296 0.16315 -0.32268 0.16862 -0.32662 C 0.17045 -0.32777 0.17175 -0.32291 0.17331 -0.32129 C 0.18269 -0.29606 0.17071 -0.32685 0.17943 -0.30763 C 0.18711 -0.2905 0.17813 -0.30717 0.18555 -0.29398 C 0.19414 -0.29583 0.20352 -0.29328 0.21146 -0.29953 C 0.21394 -0.30138 0.20925 -0.30856 0.21003 -0.31296 C 0.21055 -0.3162 0.21302 -0.31666 0.21459 -0.31851 C 0.22019 -0.31759 0.22761 -0.32314 0.23138 -0.31574 C 0.2349 -0.30902 0.23503 -0.28865 0.22995 -0.28865 C 0.22474 -0.28865 0.22787 -0.30671 0.22683 -0.31574 C 0.22839 -0.31851 0.2293 -0.32361 0.23138 -0.32384 C 0.26276 -0.32685 0.27331 -0.32384 0.29727 -0.31851 C 0.29519 -0.31666 0.29336 -0.31388 0.29115 -0.31296 C 0.27513 -0.30694 0.24323 -0.3125 0.23295 -0.31296 C 0.24193 -0.31481 0.2487 -0.31828 0.25742 -0.31296 C 0.25886 -0.31226 0.25951 -0.30949 0.26055 -0.30763 C 0.26354 -0.28912 0.2668 -0.27708 0.26198 -0.25601 C 0.26133 -0.253 0.25899 -0.25972 0.25742 -0.26134 C 0.25443 -0.27222 0.25065 -0.27638 0.26198 -0.28055 C 0.26459 -0.28125 0.26719 -0.27893 0.26966 -0.27777 C 0.28711 -0.26921 0.27253 -0.27662 0.28347 -0.26689 C 0.28594 -0.26458 0.28854 -0.26319 0.29115 -0.26134 C 0.29258 -0.26226 0.29492 -0.26157 0.29571 -0.26412 C 0.30052 -0.28125 0.29297 -0.30578 0.29571 -0.32129 C 0.29649 -0.32569 0.30078 -0.31944 0.30339 -0.31851 C 0.30899 -0.31944 0.31459 -0.3199 0.32019 -0.32129 C 0.32279 -0.32175 0.32787 -0.32384 0.32787 -0.32361 L 0.32943 -0.31296 " pathEditMode="relative" rAng="0" ptsTypes="AAAAAAAAAAAAAAAAAAAAAAAAAAAAAAAAAAAAAAAAAAAAAAAAAAAAAAAAAAAAAAAAAAAAAAAAAAAAAAAAAAAAAAAAAAAAAAAAAAAAAAAAAAAAAAAAAAAAAAAAAAAAAAAAAAAAAAAAAAAAAAAAAAAAAAAAAAA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17" y="326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F4CC5E-303D-4CCD-9C11-B143CF94D475}"/>
              </a:ext>
            </a:extLst>
          </p:cNvPr>
          <p:cNvSpPr txBox="1"/>
          <p:nvPr/>
        </p:nvSpPr>
        <p:spPr>
          <a:xfrm>
            <a:off x="3221502" y="379828"/>
            <a:ext cx="5289452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266"/>
              </a:avLst>
            </a:prstTxWarp>
            <a:spAutoFit/>
          </a:bodyPr>
          <a:lstStyle/>
          <a:p>
            <a:pPr algn="l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EABA85-A945-43AF-8513-DF2A7FF21452}"/>
              </a:ext>
            </a:extLst>
          </p:cNvPr>
          <p:cNvSpPr txBox="1"/>
          <p:nvPr/>
        </p:nvSpPr>
        <p:spPr>
          <a:xfrm>
            <a:off x="928467" y="1716259"/>
            <a:ext cx="95378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</a:p>
          <a:p>
            <a:pPr algn="l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পাঠ্যবইয়ের কবিতা শ্রবণযোগ্য স্বরে আবৃত্তি করতে পারবে। </a:t>
            </a:r>
          </a:p>
          <a:p>
            <a:pPr algn="l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</a:p>
          <a:p>
            <a:pPr algn="l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প্রমিত উচ্চারণে কবিতা আবৃত্তি করতে পারবে।</a:t>
            </a:r>
          </a:p>
          <a:p>
            <a:pPr algn="l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</a:p>
          <a:p>
            <a:pPr algn="l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যুক্তব্যঞ্জন ভেঙে লিখতে পারবে।</a:t>
            </a:r>
          </a:p>
          <a:p>
            <a:pPr algn="l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কবিতা-সংশ্লিষ্ট প্রশ্নের উত্তর লিখতে পারবে।</a:t>
            </a:r>
          </a:p>
          <a:p>
            <a:pPr algn="l"/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655F7E-3347-481F-B855-D7D6890C8F72}"/>
              </a:ext>
            </a:extLst>
          </p:cNvPr>
          <p:cNvSpPr txBox="1"/>
          <p:nvPr/>
        </p:nvSpPr>
        <p:spPr>
          <a:xfrm>
            <a:off x="4634656" y="301684"/>
            <a:ext cx="3372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শিক্ষা শিশুর মৌলিক অধিকার">
            <a:extLst>
              <a:ext uri="{FF2B5EF4-FFF2-40B4-BE49-F238E27FC236}">
                <a16:creationId xmlns:a16="http://schemas.microsoft.com/office/drawing/2014/main" id="{8E366166-F089-4698-B9F4-122B4C7D1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105" r="44615" b="5550"/>
          <a:stretch/>
        </p:blipFill>
        <p:spPr bwMode="auto">
          <a:xfrm>
            <a:off x="4288008" y="1323488"/>
            <a:ext cx="3390900" cy="3296708"/>
          </a:xfrm>
          <a:prstGeom prst="ellipse">
            <a:avLst/>
          </a:prstGeom>
          <a:ln w="190500" cap="rnd">
            <a:solidFill>
              <a:schemeClr val="accent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CC48E5-6A09-489E-A62A-B4A9752365BA}"/>
              </a:ext>
            </a:extLst>
          </p:cNvPr>
          <p:cNvSpPr txBox="1"/>
          <p:nvPr/>
        </p:nvSpPr>
        <p:spPr>
          <a:xfrm>
            <a:off x="553329" y="5180569"/>
            <a:ext cx="10860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 দৃশ্যে কী কী দেখতে পেলে সে সম্পর্কে তিনটি বাক্য লিখ।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8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A0B67E-4892-4BD0-8769-EDE7DB0441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71" y="1156197"/>
            <a:ext cx="4279040" cy="2710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308911-9E42-4E3A-A8D6-D33A810764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453" y="3865786"/>
            <a:ext cx="4319337" cy="25490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19B9E6-9F40-4F75-B4A0-C1BAD686E704}"/>
              </a:ext>
            </a:extLst>
          </p:cNvPr>
          <p:cNvSpPr txBox="1"/>
          <p:nvPr/>
        </p:nvSpPr>
        <p:spPr>
          <a:xfrm>
            <a:off x="432047" y="422756"/>
            <a:ext cx="528647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710E88-F36A-4102-A54D-F6094FE6B51E}"/>
              </a:ext>
            </a:extLst>
          </p:cNvPr>
          <p:cNvSpPr/>
          <p:nvPr/>
        </p:nvSpPr>
        <p:spPr>
          <a:xfrm>
            <a:off x="432047" y="3319976"/>
            <a:ext cx="942536" cy="5458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FB3C6F-6EEE-4B40-984F-E3A3D1D6E3DB}"/>
              </a:ext>
            </a:extLst>
          </p:cNvPr>
          <p:cNvSpPr txBox="1"/>
          <p:nvPr/>
        </p:nvSpPr>
        <p:spPr>
          <a:xfrm>
            <a:off x="5809031" y="776699"/>
            <a:ext cx="3727939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গ্রাম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C6B8B6-431C-46EC-9B9E-5C81E47804D7}"/>
              </a:ext>
            </a:extLst>
          </p:cNvPr>
          <p:cNvSpPr txBox="1"/>
          <p:nvPr/>
        </p:nvSpPr>
        <p:spPr>
          <a:xfrm>
            <a:off x="6302326" y="1528848"/>
            <a:ext cx="3727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বন্দে আলী মিঞা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804AC0-518A-4E1B-B4CF-2F38878D1F19}"/>
              </a:ext>
            </a:extLst>
          </p:cNvPr>
          <p:cNvSpPr txBox="1"/>
          <p:nvPr/>
        </p:nvSpPr>
        <p:spPr>
          <a:xfrm>
            <a:off x="5513049" y="2175179"/>
            <a:ext cx="6268746" cy="3151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মাঠভরা ধান আর জলভরা দিঘি ,</a:t>
            </a:r>
          </a:p>
          <a:p>
            <a:pPr algn="l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চাঁদের কিরণ লেগে করে ঝিকিমিকি ।</a:t>
            </a:r>
          </a:p>
          <a:p>
            <a:pPr algn="l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আমগাছ জামগাছ বাঁশ ঝাড় যেন ,</a:t>
            </a:r>
          </a:p>
          <a:p>
            <a:pPr algn="l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 মিশে আছে ওরা আত্মীয় হেন ।</a:t>
            </a:r>
          </a:p>
          <a:p>
            <a:pPr algn="l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সকালে সোনার রবি পূব দিকে ওঠে</a:t>
            </a:r>
          </a:p>
          <a:p>
            <a:pPr algn="l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 ডাকে , বায়ু বয় , নানা ফুল ফোটে 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আমাদের গ্রাম_202109220938052_202109220944001">
            <a:hlinkClick r:id="" action="ppaction://media"/>
            <a:extLst>
              <a:ext uri="{FF2B5EF4-FFF2-40B4-BE49-F238E27FC236}">
                <a16:creationId xmlns:a16="http://schemas.microsoft.com/office/drawing/2014/main" id="{047358EF-BA37-40E9-B6FB-72A388D6D4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02326" y="53226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81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5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rgbClr val="33CC33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a:spPr>
      <a:bodyPr rtlCol="0" anchor="ctr"/>
      <a:lstStyle>
        <a:defPPr algn="ctr">
          <a:defRPr sz="3200" dirty="0">
            <a:ln w="11430"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475</Words>
  <Application>Microsoft Office PowerPoint</Application>
  <PresentationFormat>Widescreen</PresentationFormat>
  <Paragraphs>116</Paragraphs>
  <Slides>25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Edwardian Script ITC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317</cp:revision>
  <dcterms:created xsi:type="dcterms:W3CDTF">2021-09-13T08:48:32Z</dcterms:created>
  <dcterms:modified xsi:type="dcterms:W3CDTF">2021-11-06T19:20:23Z</dcterms:modified>
</cp:coreProperties>
</file>