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23"/>
  </p:notesMasterIdLst>
  <p:sldIdLst>
    <p:sldId id="326" r:id="rId2"/>
    <p:sldId id="330" r:id="rId3"/>
    <p:sldId id="327" r:id="rId4"/>
    <p:sldId id="331" r:id="rId5"/>
    <p:sldId id="271" r:id="rId6"/>
    <p:sldId id="303" r:id="rId7"/>
    <p:sldId id="262" r:id="rId8"/>
    <p:sldId id="334" r:id="rId9"/>
    <p:sldId id="311" r:id="rId10"/>
    <p:sldId id="332" r:id="rId11"/>
    <p:sldId id="313" r:id="rId12"/>
    <p:sldId id="314" r:id="rId13"/>
    <p:sldId id="336" r:id="rId14"/>
    <p:sldId id="337" r:id="rId15"/>
    <p:sldId id="323" r:id="rId16"/>
    <p:sldId id="333" r:id="rId17"/>
    <p:sldId id="335" r:id="rId18"/>
    <p:sldId id="322" r:id="rId19"/>
    <p:sldId id="329" r:id="rId20"/>
    <p:sldId id="325" r:id="rId21"/>
    <p:sldId id="32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>
      <p:cViewPr varScale="1">
        <p:scale>
          <a:sx n="81" d="100"/>
          <a:sy n="81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09205A-7CD7-4FA8-A7D0-3A6AB1D4C35B}" type="datetimeFigureOut">
              <a:rPr lang="en-US" smtClean="0"/>
              <a:pPr/>
              <a:t>2021-11-07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C4495-7401-4D1A-9DE3-60C1C2ABC12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0175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13C6A-4CC6-481A-9141-C33B6D7CE607}" type="datetime9">
              <a:rPr lang="en-US" smtClean="0"/>
              <a:pPr/>
              <a:t>2021-11-07 6:37:31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391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1612053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12700" y="0"/>
            <a:ext cx="9131300" cy="6858000"/>
          </a:xfrm>
          <a:prstGeom prst="rect">
            <a:avLst/>
          </a:prstGeom>
          <a:noFill/>
          <a:ln w="76200" cap="rnd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57150">
                <a:solidFill>
                  <a:schemeClr val="tx1"/>
                </a:solidFill>
              </a:ln>
            </a:endParaRPr>
          </a:p>
        </p:txBody>
      </p:sp>
      <p:pic>
        <p:nvPicPr>
          <p:cNvPr id="7" name="Picture 6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76200" y="5433916"/>
            <a:ext cx="1612053" cy="142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421880" y="5433916"/>
            <a:ext cx="1645920" cy="141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Floralpinkframecorn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43800" y="0"/>
            <a:ext cx="1556565" cy="1127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874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23000">
              <a:schemeClr val="accent1">
                <a:lumMod val="5000"/>
                <a:lumOff val="95000"/>
              </a:schemeClr>
            </a:gs>
            <a:gs pos="44000">
              <a:schemeClr val="accent3">
                <a:lumMod val="40000"/>
                <a:lumOff val="6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19593-975C-4A5B-9300-4BEC4357332F}" type="datetime9">
              <a:rPr lang="en-US" smtClean="0"/>
              <a:pPr/>
              <a:t>2021-11-07 6:37:31 AM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207122-B7B3-487C-B1C3-F9F9844A0C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36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5" r:id="rId2"/>
  </p:sldLayoutIdLst>
  <p:hf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OEL\Desktop\Billal101(24)\030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1371600"/>
            <a:ext cx="8153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15270"/>
            <a:ext cx="6400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dirty="0">
                <a:latin typeface="NikoshBAN" pitchFamily="2" charset="0"/>
                <a:cs typeface="NikoshBAN" pitchFamily="2" charset="0"/>
              </a:rPr>
              <a:t>স্বাগ</a:t>
            </a:r>
            <a:r>
              <a:rPr lang="en-US" sz="9600" dirty="0" err="1">
                <a:latin typeface="NikoshBAN" pitchFamily="2" charset="0"/>
                <a:cs typeface="NikoshBAN" pitchFamily="2" charset="0"/>
              </a:rPr>
              <a:t>তম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DF6BF9B6-DBF2-4E7B-BD6B-D9BC447D1397}"/>
                  </a:ext>
                </a:extLst>
              </p:cNvPr>
              <p:cNvSpPr txBox="1"/>
              <p:nvPr/>
            </p:nvSpPr>
            <p:spPr>
              <a:xfrm>
                <a:off x="366932" y="1287901"/>
                <a:ext cx="8763000" cy="4282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9x  = 2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x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ক্ষুদ্রতম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কোণটি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বৃহত্তম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কোণটি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f>
                          <m:fPr>
                            <m:ctrlPr>
                              <a:rPr lang="en-US" sz="3200" i="1">
                                <a:latin typeface="Cambria Math"/>
                                <a:cs typeface="NikoshBAN" pitchFamily="2" charset="0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32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itchFamily="2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2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9</m:t>
                            </m:r>
                          </m:den>
                        </m:f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/>
                  <a:t>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200" dirty="0"/>
              </a:p>
              <a:p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কোণগুলোর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রেডিয়ান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পরিমাপ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4</m:t>
                        </m:r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9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32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3</m:t>
                        </m:r>
                      </m:den>
                    </m:f>
                    <m:r>
                      <a:rPr lang="en-US" sz="3200" i="1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F6BF9B6-DBF2-4E7B-BD6B-D9BC447D13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6932" y="1287901"/>
                <a:ext cx="8763000" cy="4282198"/>
              </a:xfrm>
              <a:prstGeom prst="rect">
                <a:avLst/>
              </a:prstGeom>
              <a:blipFill>
                <a:blip r:embed="rId2"/>
                <a:stretch>
                  <a:fillRect t="-2560" b="-1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0134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7DA1A10A-BF49-4C72-880C-0E61244C74AE}"/>
                  </a:ext>
                </a:extLst>
              </p:cNvPr>
              <p:cNvSpPr txBox="1"/>
              <p:nvPr/>
            </p:nvSpPr>
            <p:spPr>
              <a:xfrm>
                <a:off x="528431" y="427972"/>
                <a:ext cx="8463169" cy="14626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প্রশ্নঃ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6400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টেকনাফ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তেতুলিয়া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টেকনাফ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তেতুলিয়ার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1A10A-BF49-4C72-880C-0E61244C74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31" y="427972"/>
                <a:ext cx="8463169" cy="1462644"/>
              </a:xfrm>
              <a:prstGeom prst="rect">
                <a:avLst/>
              </a:prstGeom>
              <a:blipFill>
                <a:blip r:embed="rId2"/>
                <a:stretch>
                  <a:fillRect l="-1873" t="-6667" b="-10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8585262E-2D7B-4B6B-B4C1-DF63F4332EE4}"/>
                  </a:ext>
                </a:extLst>
              </p:cNvPr>
              <p:cNvSpPr txBox="1"/>
              <p:nvPr/>
            </p:nvSpPr>
            <p:spPr>
              <a:xfrm>
                <a:off x="762000" y="1890616"/>
                <a:ext cx="4957969" cy="46946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সমাধানঃ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 </a:t>
                </a: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=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6400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দূরত্ব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s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=? 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কোণ </a:t>
                </a:r>
                <a14:m>
                  <m:oMath xmlns:m="http://schemas.openxmlformats.org/officeDocument/2006/math">
                    <m:r>
                      <a:rPr lang="en-US" sz="2800" dirty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  <m:r>
                      <a:rPr lang="en-US" sz="2800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"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6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sSup>
                      <m:sSupPr>
                        <m:ctrlPr>
                          <a:rPr lang="en-US" sz="2800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×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60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363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3600</m:t>
                            </m:r>
                          </m:den>
                        </m:f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585262E-2D7B-4B6B-B4C1-DF63F4332E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1890616"/>
                <a:ext cx="4957969" cy="4694619"/>
              </a:xfrm>
              <a:prstGeom prst="rect">
                <a:avLst/>
              </a:prstGeom>
              <a:blipFill>
                <a:blip r:embed="rId3"/>
                <a:stretch>
                  <a:fillRect l="-2460" t="-10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527C4965-BE62-457E-9D41-56948E95BD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890616"/>
            <a:ext cx="2819400" cy="2300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B5B26502-D3D0-4FB9-BE8C-FA6DAE10D814}"/>
                  </a:ext>
                </a:extLst>
              </p:cNvPr>
              <p:cNvSpPr txBox="1"/>
              <p:nvPr/>
            </p:nvSpPr>
            <p:spPr>
              <a:xfrm>
                <a:off x="1562100" y="914400"/>
                <a:ext cx="6019800" cy="42032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         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36363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3600</m:t>
                            </m:r>
                          </m:den>
                        </m:f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3600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36363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</a:rPr>
                              <m:t>3600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3600" i="1">
                                <a:latin typeface="Cambria Math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3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17629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3600" dirty="0"/>
                  <a:t> (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, s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= 6400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17629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= 1135.3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)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1135.3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কি.মি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. (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প্রায়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)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  </a:t>
                </a:r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5B26502-D3D0-4FB9-BE8C-FA6DAE10D8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2100" y="914400"/>
                <a:ext cx="6019800" cy="4203267"/>
              </a:xfrm>
              <a:prstGeom prst="rect">
                <a:avLst/>
              </a:prstGeom>
              <a:blipFill>
                <a:blip r:embed="rId2"/>
                <a:stretch>
                  <a:fillRect l="-3036"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rc 9">
            <a:extLst>
              <a:ext uri="{FF2B5EF4-FFF2-40B4-BE49-F238E27FC236}">
                <a16:creationId xmlns="" xmlns:a16="http://schemas.microsoft.com/office/drawing/2014/main" id="{19BFC6E4-4AD8-49FA-8117-98DE983B903F}"/>
              </a:ext>
            </a:extLst>
          </p:cNvPr>
          <p:cNvSpPr/>
          <p:nvPr/>
        </p:nvSpPr>
        <p:spPr>
          <a:xfrm>
            <a:off x="7221278" y="-914400"/>
            <a:ext cx="1604880" cy="1447800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8E2C9D06-F685-4AD1-AB6C-8DABF5DABEC5}"/>
                  </a:ext>
                </a:extLst>
              </p:cNvPr>
              <p:cNvSpPr txBox="1"/>
              <p:nvPr/>
            </p:nvSpPr>
            <p:spPr>
              <a:xfrm>
                <a:off x="528431" y="427972"/>
                <a:ext cx="8463169" cy="1456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প্রশ্নঃ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শাহেদ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সাইকেলে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চড়ে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চাপটি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শাহেদের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গতিবেগ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E2C9D06-F685-4AD1-AB6C-8DABF5DAB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431" y="427972"/>
                <a:ext cx="8463169" cy="1456296"/>
              </a:xfrm>
              <a:prstGeom prst="rect">
                <a:avLst/>
              </a:prstGeom>
              <a:blipFill>
                <a:blip r:embed="rId2"/>
                <a:stretch>
                  <a:fillRect l="-1873" t="-6695" r="-720" b="-112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57B464DB-28D4-4A97-8531-6935A10FB3C1}"/>
                  </a:ext>
                </a:extLst>
              </p:cNvPr>
              <p:cNvSpPr txBox="1"/>
              <p:nvPr/>
            </p:nvSpPr>
            <p:spPr>
              <a:xfrm>
                <a:off x="1524000" y="1901853"/>
                <a:ext cx="6652846" cy="48387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সমাধানঃ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মনে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অতিক্রান্ত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বৃত্ত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চাপের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দৈর্ঘ্য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s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বৃত্তের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ব্যাস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=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201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মিটার </a:t>
                </a: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বৃত্তের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ব্যসার্ধ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r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201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100.5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কেন্দ্রে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[ ⸪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5236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7B464DB-28D4-4A97-8531-6935A10FB3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0" y="1901853"/>
                <a:ext cx="6652846" cy="4838761"/>
              </a:xfrm>
              <a:prstGeom prst="rect">
                <a:avLst/>
              </a:prstGeom>
              <a:blipFill>
                <a:blip r:embed="rId3"/>
                <a:stretch>
                  <a:fillRect l="-1833" t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640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0D6A7283-C54F-4827-8411-8C597A990B8C}"/>
                  </a:ext>
                </a:extLst>
              </p:cNvPr>
              <p:cNvSpPr txBox="1"/>
              <p:nvPr/>
            </p:nvSpPr>
            <p:spPr>
              <a:xfrm>
                <a:off x="690489" y="838200"/>
                <a:ext cx="8382000" cy="52012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 = r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</m:oMath>
                </a14:m>
                <a:endParaRPr lang="en-US" sz="3200" dirty="0">
                  <a:latin typeface="NikoshBAN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s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100.5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0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  <m:r>
                      <a:rPr lang="en-US" sz="32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5236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5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2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6218</m:t>
                    </m:r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52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6218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শাহেদ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সেকেন্ডে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52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.</m:t>
                    </m:r>
                    <m:r>
                      <a:rPr lang="en-US" sz="2800" i="1">
                        <a:latin typeface="Cambria Math" panose="02040503050406030204" pitchFamily="18" charset="0"/>
                        <a:cs typeface="NikoshBAN" pitchFamily="2" charset="0"/>
                      </a:rPr>
                      <m:t>6218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”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”         ”       ”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52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6218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মিটার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             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4.78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শাহেদের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গতিবেগ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4.78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/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  </a:t>
                </a:r>
                <a:endParaRPr lang="en-US" sz="2800" dirty="0"/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6A7283-C54F-4827-8411-8C597A990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9" y="838200"/>
                <a:ext cx="8382000" cy="5201296"/>
              </a:xfrm>
              <a:prstGeom prst="rect">
                <a:avLst/>
              </a:prstGeom>
              <a:blipFill>
                <a:blip r:embed="rId2"/>
                <a:stretch>
                  <a:fillRect l="-1818" t="-2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031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24200" y="496512"/>
            <a:ext cx="26670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="" xmlns:a16="http://schemas.microsoft.com/office/drawing/2014/main" id="{8D61E27A-80D9-4F4D-9051-FB90553666B3}"/>
                  </a:ext>
                </a:extLst>
              </p:cNvPr>
              <p:cNvSpPr txBox="1"/>
              <p:nvPr/>
            </p:nvSpPr>
            <p:spPr>
              <a:xfrm>
                <a:off x="152400" y="4129124"/>
                <a:ext cx="8991600" cy="2196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ব্যক্তি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বৃত্তাকার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পথে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ঘন্টায়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কি.মি.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বেগে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দৌড়ে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সেকেন্ডে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বৃত্তচাপ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অতিক্রম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D61E27A-80D9-4F4D-9051-FB9055366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29124"/>
                <a:ext cx="8991600" cy="2196370"/>
              </a:xfrm>
              <a:prstGeom prst="rect">
                <a:avLst/>
              </a:prstGeom>
              <a:blipFill>
                <a:blip r:embed="rId2"/>
                <a:stretch>
                  <a:fillRect l="-2034" t="-4155" r="-1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8CC51032-A670-4672-8A81-98DFB0AD9A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461578"/>
            <a:ext cx="4724400" cy="25770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42F24D7B-4E30-41B0-B386-A3B6DA237D1C}"/>
                  </a:ext>
                </a:extLst>
              </p:cNvPr>
              <p:cNvSpPr txBox="1"/>
              <p:nvPr/>
            </p:nvSpPr>
            <p:spPr>
              <a:xfrm>
                <a:off x="533400" y="762000"/>
                <a:ext cx="8382000" cy="57032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সমাধানঃ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মনে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করি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বৃত্তের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ব্যসার্ধ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r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বৃত্তচাপের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কেন্দ্রে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উৎপন্ন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𝜃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[ ⸪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</a:t>
                </a:r>
                <a:endParaRPr lang="en-US" sz="2800" dirty="0"/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.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0472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কি.মি.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=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1000</m:t>
                    </m:r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6000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মিটার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ঐ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ব্যক্তি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ঘন্টায়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itchFamily="2" charset="0"/>
                      </a:rPr>
                      <m:t>60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60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সেকেন্ডে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অতিক্রম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করে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6000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36      ,,          ,,    ,,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6000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36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”</a:t>
                </a: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             = 60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s = 60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মিটার</a:t>
                </a:r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2F24D7B-4E30-41B0-B386-A3B6DA237D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762000"/>
                <a:ext cx="8382000" cy="5703228"/>
              </a:xfrm>
              <a:prstGeom prst="rect">
                <a:avLst/>
              </a:prstGeom>
              <a:blipFill>
                <a:blip r:embed="rId2"/>
                <a:stretch>
                  <a:fillRect l="-1527" t="-9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97802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="" xmlns:a16="http://schemas.microsoft.com/office/drawing/2014/main" id="{A01CBEAD-713B-463E-B521-C1CE5E56C1D4}"/>
                  </a:ext>
                </a:extLst>
              </p:cNvPr>
              <p:cNvSpPr txBox="1"/>
              <p:nvPr/>
            </p:nvSpPr>
            <p:spPr>
              <a:xfrm>
                <a:off x="690489" y="838200"/>
                <a:ext cx="8382000" cy="55542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আমরা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  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𝜃</m:t>
                    </m:r>
                    <m:r>
                      <a:rPr lang="en-US" sz="3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32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32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Times New Roman" panose="02020603050405020304" pitchFamily="18" charset="0"/>
                </a:endParaRPr>
              </a:p>
              <a:p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               </a:t>
                </a:r>
                <a:r>
                  <a:rPr lang="en-US" sz="32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, r 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𝑠</m:t>
                        </m:r>
                      </m:num>
                      <m:den>
                        <m:r>
                          <a:rPr lang="en-US" sz="32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         =</a:t>
                </a:r>
                <a:r>
                  <a:rPr lang="en-US" sz="32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60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.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0472</m:t>
                        </m:r>
                      </m:den>
                    </m:f>
                  </m:oMath>
                </a14:m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57.2956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57.2956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বৃত্তটির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(57.2956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×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          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114.59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নির্ণেয়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114.59 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মিটার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)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Ans.  </a:t>
                </a:r>
                <a:endParaRPr lang="en-US" sz="2800" dirty="0"/>
              </a:p>
              <a:p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01CBEAD-713B-463E-B521-C1CE5E56C1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489" y="838200"/>
                <a:ext cx="8382000" cy="5554213"/>
              </a:xfrm>
              <a:prstGeom prst="rect">
                <a:avLst/>
              </a:prstGeom>
              <a:blipFill>
                <a:blip r:embed="rId2"/>
                <a:stretch>
                  <a:fillRect l="-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562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9C422934-DF6A-442C-9CFA-755E5D9DA02F}"/>
              </a:ext>
            </a:extLst>
          </p:cNvPr>
          <p:cNvSpPr/>
          <p:nvPr/>
        </p:nvSpPr>
        <p:spPr>
          <a:xfrm>
            <a:off x="2971800" y="479162"/>
            <a:ext cx="25908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02587DA1-9A32-4584-AE5B-EB43245259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349446"/>
            <a:ext cx="3733800" cy="253464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="" xmlns:a16="http://schemas.microsoft.com/office/drawing/2014/main" id="{ADB0AB2B-F808-482C-86E0-BDC3DC21929D}"/>
                  </a:ext>
                </a:extLst>
              </p:cNvPr>
              <p:cNvSpPr txBox="1"/>
              <p:nvPr/>
            </p:nvSpPr>
            <p:spPr>
              <a:xfrm>
                <a:off x="152400" y="4129124"/>
                <a:ext cx="8991600" cy="17112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প্রশ্নঃ 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6400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চট্টগ্রাম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  <m:sup>
                        <m:r>
                          <a:rPr lang="en-US" sz="32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ঢাকা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চট্টগ্রাম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মধ্যবর্তী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2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  <a:endParaRPr lang="en-US" sz="3200" dirty="0"/>
              </a:p>
              <a:p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DB0AB2B-F808-482C-86E0-BDC3DC2192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00" y="4129124"/>
                <a:ext cx="8991600" cy="1711238"/>
              </a:xfrm>
              <a:prstGeom prst="rect">
                <a:avLst/>
              </a:prstGeom>
              <a:blipFill>
                <a:blip r:embed="rId3"/>
                <a:stretch>
                  <a:fillRect l="-2034" t="-5338" r="-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652931" y="696858"/>
            <a:ext cx="2757269" cy="762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মূল্যায়ন</a:t>
            </a:r>
            <a:r>
              <a:rPr kumimoji="0" lang="en-US" sz="5400" b="0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NikoshBAN" panose="02000000000000000000" pitchFamily="2" charset="0"/>
                <a:ea typeface="+mj-ea"/>
                <a:cs typeface="NikoshBAN" panose="02000000000000000000" pitchFamily="2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A072187-3EAB-48D7-92F4-BE20E69B1329}"/>
                  </a:ext>
                </a:extLst>
              </p:cNvPr>
              <p:cNvSpPr txBox="1"/>
              <p:nvPr/>
            </p:nvSpPr>
            <p:spPr>
              <a:xfrm>
                <a:off x="228600" y="2090172"/>
                <a:ext cx="8686800" cy="2441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ত্রিভুজের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3:4:5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বৃহত্তম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বৃত্তীয়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ক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a:rPr lang="en-US" sz="2800" i="1" dirty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  খ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</m:den>
                    </m:f>
                    <m:r>
                      <a:rPr lang="en-US" sz="2800" b="0" i="1" dirty="0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গ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  <m:r>
                          <a:rPr lang="en-US" sz="28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dirty="0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       ঘ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𝜋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12</m:t>
                        </m:r>
                      </m:den>
                    </m:f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রেডিয়ান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  <a:p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3।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80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=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রেডিয়ান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?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A072187-3EAB-48D7-92F4-BE20E69B13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2090172"/>
                <a:ext cx="8686800" cy="2441053"/>
              </a:xfrm>
              <a:prstGeom prst="rect">
                <a:avLst/>
              </a:prstGeom>
              <a:blipFill>
                <a:blip r:embed="rId2"/>
                <a:stretch>
                  <a:fillRect l="-1474" t="-3500" b="-7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Oval 1">
            <a:extLst>
              <a:ext uri="{FF2B5EF4-FFF2-40B4-BE49-F238E27FC236}">
                <a16:creationId xmlns="" xmlns:a16="http://schemas.microsoft.com/office/drawing/2014/main" id="{80D01322-7458-4256-AFA5-1E23B187B46B}"/>
              </a:ext>
            </a:extLst>
          </p:cNvPr>
          <p:cNvSpPr/>
          <p:nvPr/>
        </p:nvSpPr>
        <p:spPr>
          <a:xfrm>
            <a:off x="3581399" y="3124200"/>
            <a:ext cx="354037" cy="304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DE3D3FB5-6050-4687-9974-548D0E0F12AF}"/>
              </a:ext>
            </a:extLst>
          </p:cNvPr>
          <p:cNvSpPr/>
          <p:nvPr/>
        </p:nvSpPr>
        <p:spPr>
          <a:xfrm>
            <a:off x="6705601" y="4038600"/>
            <a:ext cx="2438399" cy="28194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050" dirty="0">
              <a:solidFill>
                <a:prstClr val="white"/>
              </a:solidFill>
              <a:latin typeface="Calibri" panose="020F0502020204030204"/>
              <a:sym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0" y="1219200"/>
            <a:ext cx="5867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সুদেব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চন্দ্র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টরকী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ভিক্টোরী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মাধ্যমিক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টরকী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বন্দর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গৌরনদী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বরিশাল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০১৭২৭-২৮৯৬০৪ </a:t>
            </a: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533400"/>
            <a:ext cx="1600200" cy="16002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51169085-931A-45A1-989E-1656099690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129" y="806384"/>
            <a:ext cx="3733804" cy="2362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00400" y="457200"/>
            <a:ext cx="3429000" cy="1198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6DC2AB6D-8617-4347-A8AA-0265D371C852}"/>
                  </a:ext>
                </a:extLst>
              </p:cNvPr>
              <p:cNvSpPr txBox="1"/>
              <p:nvPr/>
            </p:nvSpPr>
            <p:spPr>
              <a:xfrm>
                <a:off x="226115" y="3488624"/>
                <a:ext cx="8691770" cy="124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প্রশ্নঃ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6440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কি.মি</a:t>
                </a:r>
                <a:r>
                  <a:rPr lang="en-US" sz="3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পৃথিবীর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উপরের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কেন্দ্রে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32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দূরত্ব</a:t>
                </a:r>
                <a:r>
                  <a:rPr lang="en-US" sz="36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কত</a:t>
                </a:r>
                <a:r>
                  <a:rPr lang="en-US" sz="3600" dirty="0">
                    <a:latin typeface="NikoshBAN" pitchFamily="2" charset="0"/>
                    <a:cs typeface="NikoshBAN" pitchFamily="2" charset="0"/>
                  </a:rPr>
                  <a:t>? </a:t>
                </a:r>
                <a:endParaRPr lang="en-US" sz="36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DC2AB6D-8617-4347-A8AA-0265D371C8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115" y="3488624"/>
                <a:ext cx="8691770" cy="1247777"/>
              </a:xfrm>
              <a:prstGeom prst="rect">
                <a:avLst/>
              </a:prstGeom>
              <a:blipFill>
                <a:blip r:embed="rId3"/>
                <a:stretch>
                  <a:fillRect l="-2104" t="-9756" r="-2314" b="-14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43000" y="857250"/>
            <a:ext cx="6858000" cy="5143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ounded Rectangle 3"/>
          <p:cNvSpPr/>
          <p:nvPr/>
        </p:nvSpPr>
        <p:spPr>
          <a:xfrm>
            <a:off x="1651378" y="1252182"/>
            <a:ext cx="5841242" cy="4353636"/>
          </a:xfrm>
          <a:prstGeom prst="roundRect">
            <a:avLst>
              <a:gd name="adj" fmla="val 31478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b="1" cap="all" dirty="0">
                <a:ln w="0"/>
                <a:solidFill>
                  <a:schemeClr val="bg1"/>
                </a:solidFill>
                <a:effectLst>
                  <a:reflection blurRad="12700" stA="50000" endPos="50000" dist="5000" dir="5400000" sy="-100000" rotWithShape="0"/>
                </a:effectLst>
                <a:latin typeface="SolaimanLipi" pitchFamily="2" charset="0"/>
                <a:cs typeface="SolaimanLipi" pitchFamily="2" charset="0"/>
              </a:rPr>
              <a:t>ধন্যবাদ সবাইকে</a:t>
            </a:r>
            <a:endParaRPr lang="en-US" sz="8000" b="1" cap="all" dirty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  <a:latin typeface="SolaimanLipi" pitchFamily="2" charset="0"/>
              <a:cs typeface="SolaimanLipi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26BF8A8-C6C5-423B-B398-495CBF2B0DA6}"/>
              </a:ext>
            </a:extLst>
          </p:cNvPr>
          <p:cNvSpPr txBox="1"/>
          <p:nvPr/>
        </p:nvSpPr>
        <p:spPr>
          <a:xfrm>
            <a:off x="685800" y="1524000"/>
            <a:ext cx="7165298" cy="3237714"/>
          </a:xfrm>
          <a:prstGeom prst="rect">
            <a:avLst/>
          </a:prstGeom>
          <a:noFill/>
        </p:spPr>
        <p:txBody>
          <a:bodyPr>
            <a:prstTxWarp prst="textChevron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 </a:t>
            </a:r>
            <a:r>
              <a:rPr kumimoji="0" lang="bn-BD" sz="3600" b="0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শ্রেণিঃ</a:t>
            </a:r>
            <a:r>
              <a:rPr kumimoji="0" lang="bn-BD" sz="3600" b="1" i="1" u="none" strike="noStrike" kern="1200" cap="none" spc="0" normalizeH="0" baseline="0" noProof="0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1" i="1" u="none" strike="noStrike" kern="1200" cap="none" spc="0" normalizeH="0" baseline="0" noProof="0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নবম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/ </a:t>
            </a:r>
            <a:r>
              <a:rPr lang="en-US" sz="3600" b="1" i="1" dirty="0" err="1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দশম</a:t>
            </a:r>
            <a:r>
              <a:rPr lang="en-US" sz="3600" b="1" i="1" dirty="0">
                <a:ln w="12700">
                  <a:solidFill>
                    <a:srgbClr val="A5A5A5">
                      <a:lumMod val="50000"/>
                    </a:srgbClr>
                  </a:solidFill>
                  <a:prstDash val="solid"/>
                </a:ln>
                <a:solidFill>
                  <a:srgbClr val="FFFFFF"/>
                </a:solidFill>
                <a:effectLst>
                  <a:innerShdw blurRad="177800">
                    <a:srgbClr val="A5A5A5">
                      <a:lumMod val="50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 </a:t>
            </a:r>
            <a:endParaRPr kumimoji="0" lang="bn-BD" sz="3600" b="0" i="1" u="none" strike="noStrike" kern="1200" cap="none" spc="0" normalizeH="0" baseline="0" noProof="0" dirty="0">
              <a:ln w="12700">
                <a:solidFill>
                  <a:srgbClr val="A5A5A5">
                    <a:lumMod val="50000"/>
                  </a:srgbClr>
                </a:solidFill>
                <a:prstDash val="solid"/>
              </a:ln>
              <a:solidFill>
                <a:srgbClr val="FFFFFF"/>
              </a:solidFill>
              <a:effectLst>
                <a:innerShdw blurRad="177800">
                  <a:srgbClr val="A5A5A5">
                    <a:lumMod val="50000"/>
                  </a:srgbClr>
                </a:inn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bn-BD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বিষয়ঃ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উচ্চতর</a:t>
            </a:r>
            <a:r>
              <a:rPr kumimoji="0" lang="en-US" sz="3600" b="0" i="1" u="none" strike="noStrike" kern="120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গণিত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bn-IN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bn-IN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অধ্যায়ঃ 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অষ্টম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 (</a:t>
            </a:r>
            <a:r>
              <a:rPr lang="en-US" sz="3600" i="1" dirty="0" err="1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ত্রিকোণমিতি</a:t>
            </a:r>
            <a:r>
              <a:rPr lang="en-US" sz="3600" i="1" dirty="0">
                <a:solidFill>
                  <a:srgbClr val="000000"/>
                </a:solidFill>
                <a:latin typeface="NikoshBAN" pitchFamily="2" charset="0"/>
                <a:cs typeface="NikoshBAN" pitchFamily="2" charset="0"/>
                <a:sym typeface="Arial" panose="020B0604020202020204" pitchFamily="34" charset="0"/>
              </a:rPr>
              <a:t> ) 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  <a:sym typeface="Arial" panose="020B0604020202020204" pitchFamily="34" charset="0"/>
              </a:rPr>
              <a:t> </a:t>
            </a:r>
            <a:endParaRPr kumimoji="0" lang="en-US" sz="36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সময়ঃ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৪৫ </a:t>
            </a: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মিনিট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তারি</a:t>
            </a:r>
            <a:r>
              <a:rPr lang="en-US" sz="3600" i="1" dirty="0" err="1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খঃ</a:t>
            </a:r>
            <a:r>
              <a:rPr lang="en-US" sz="3600" i="1" dirty="0">
                <a:solidFill>
                  <a:srgbClr val="000000"/>
                </a:solidFill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 11 /০৭ /২১ইং </a:t>
            </a:r>
            <a:r>
              <a:rPr kumimoji="0" lang="en-US" sz="3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r>
              <a:rPr kumimoji="0" lang="bn-IN" sz="36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AF627F7B-F2AE-4748-B652-3565024F5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609600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AB1D0AB7-16A5-42AE-8E84-32CF5D3D53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828800"/>
            <a:ext cx="4190999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37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A49B61E-A72B-4431-B1D4-E3809CED25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799" y="429237"/>
            <a:ext cx="5486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তথ্যগুলো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করঃ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DB8EEA1D-21B2-4316-9C3C-41602158EB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5438163"/>
            <a:ext cx="6934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Plai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নিশ্চয়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পারছ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="" xmlns:a16="http://schemas.microsoft.com/office/drawing/2014/main" id="{3335D972-D207-4A12-9A7F-5C8CE5B05658}"/>
              </a:ext>
            </a:extLst>
          </p:cNvPr>
          <p:cNvGrpSpPr/>
          <p:nvPr/>
        </p:nvGrpSpPr>
        <p:grpSpPr>
          <a:xfrm>
            <a:off x="2667000" y="1790700"/>
            <a:ext cx="4190999" cy="3276600"/>
            <a:chOff x="2895600" y="2209800"/>
            <a:chExt cx="4190999" cy="3276600"/>
          </a:xfrm>
        </p:grpSpPr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947EE2A6-31AA-433B-AB71-2E40F823C8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95600" y="2209800"/>
              <a:ext cx="4190999" cy="32766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="" xmlns:a16="http://schemas.microsoft.com/office/drawing/2014/main" id="{C549E924-98B8-40EA-8622-D87E563036AE}"/>
                </a:ext>
              </a:extLst>
            </p:cNvPr>
            <p:cNvSpPr txBox="1"/>
            <p:nvPr/>
          </p:nvSpPr>
          <p:spPr>
            <a:xfrm>
              <a:off x="5410200" y="2514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A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="" xmlns:a16="http://schemas.microsoft.com/office/drawing/2014/main" id="{14971900-CA71-422A-8FB4-1980B9FE22F7}"/>
                </a:ext>
              </a:extLst>
            </p:cNvPr>
            <p:cNvSpPr txBox="1"/>
            <p:nvPr/>
          </p:nvSpPr>
          <p:spPr>
            <a:xfrm>
              <a:off x="6324600" y="403860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B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="" xmlns:a16="http://schemas.microsoft.com/office/drawing/2014/main" id="{E01BDE3F-AAB4-4D3A-8B29-92E8DD78DCF6}"/>
                </a:ext>
              </a:extLst>
            </p:cNvPr>
            <p:cNvSpPr txBox="1"/>
            <p:nvPr/>
          </p:nvSpPr>
          <p:spPr>
            <a:xfrm>
              <a:off x="4343400" y="3992880"/>
              <a:ext cx="533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O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F986EC5-4107-45F5-8D5A-AD89A9DDC559}"/>
              </a:ext>
            </a:extLst>
          </p:cNvPr>
          <p:cNvSpPr txBox="1"/>
          <p:nvPr/>
        </p:nvSpPr>
        <p:spPr>
          <a:xfrm>
            <a:off x="5905499" y="4175029"/>
            <a:ext cx="1447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&lt;AOB = 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14881568-CEAE-49BD-BCB2-6360BCC0FC6C}"/>
              </a:ext>
            </a:extLst>
          </p:cNvPr>
          <p:cNvSpPr txBox="1"/>
          <p:nvPr/>
        </p:nvSpPr>
        <p:spPr>
          <a:xfrm>
            <a:off x="7162800" y="4038014"/>
            <a:ext cx="1447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রেডিয়ান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42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4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419A2738-86F7-4336-A94F-30E78B88E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42672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CDF6CDD-A4BC-41D5-920D-43FBBEE54B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276600"/>
            <a:ext cx="7239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prstTxWarp prst="textChevron">
              <a:avLst/>
            </a:prstTxWarp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">
            <a:extLst>
              <a:ext uri="{FF2B5EF4-FFF2-40B4-BE49-F238E27FC236}">
                <a16:creationId xmlns="" xmlns:a16="http://schemas.microsoft.com/office/drawing/2014/main" id="{B04F2633-A9B8-4C02-89E2-7C1D477E3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1143000"/>
            <a:ext cx="26241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আচরনিক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alt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উদ্দেশ্য</a:t>
            </a:r>
            <a:r>
              <a:rPr lang="en-US" alt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kumimoji="0" lang="bn-I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  <a:sym typeface="Arial" panose="020B0604020202020204" pitchFamily="34" charset="0"/>
              </a:rPr>
              <a:t> </a:t>
            </a:r>
            <a:endParaRPr kumimoji="0" lang="en-US" altLang="en-US" sz="3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  <a:sym typeface="Arial" panose="020B0604020202020204" pitchFamily="34" charset="0"/>
            </a:endParaRPr>
          </a:p>
        </p:txBody>
      </p:sp>
      <p:sp>
        <p:nvSpPr>
          <p:cNvPr id="5" name="TextBox 2">
            <a:extLst>
              <a:ext uri="{FF2B5EF4-FFF2-40B4-BE49-F238E27FC236}">
                <a16:creationId xmlns="" xmlns:a16="http://schemas.microsoft.com/office/drawing/2014/main" id="{5DC0B09C-B3AF-4559-A906-1F0183BA2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034" y="2921168"/>
            <a:ext cx="8892208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r>
              <a:rPr kumimoji="0" lang="bn-I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NikoshBAN" panose="02000000000000000000" pitchFamily="2" charset="0"/>
                <a:cs typeface="NikoshBAN" panose="02000000000000000000" pitchFamily="2" charset="0"/>
                <a:sym typeface="Arial" panose="020B0604020202020204" pitchFamily="34" charset="0"/>
              </a:rPr>
              <a:t>১।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পারবে।</a:t>
            </a:r>
          </a:p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কোণগুলোর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রেডিয়ানে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বৃত্তীয়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চাপের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দৈর্ঘ্য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endParaRPr lang="bn-BD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700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decel="100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decel="100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="" xmlns:a16="http://schemas.microsoft.com/office/drawing/2014/main" id="{A8A463AA-9EE4-4D99-AAF2-D281AE83A2D7}"/>
                  </a:ext>
                </a:extLst>
              </p:cNvPr>
              <p:cNvSpPr txBox="1"/>
              <p:nvPr/>
            </p:nvSpPr>
            <p:spPr>
              <a:xfrm>
                <a:off x="1600200" y="1905000"/>
                <a:ext cx="6477001" cy="53680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রেডিয়ান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অর্থা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ৎ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den>
                    </m:f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[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রেডিয়ান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]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∴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সমকোণ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∴</m:t>
                    </m:r>
                  </m:oMath>
                </a14:m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r>
                  <a:rPr lang="en-US" sz="2800" dirty="0"/>
                  <a:t>     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f>
                          <m:fPr>
                            <m:ctrlPr>
                              <a:rPr lang="en-US" sz="28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180</m:t>
                            </m:r>
                          </m:num>
                          <m:den>
                            <m:r>
                              <a:rPr lang="en-US" sz="28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den>
                        </m:f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  <m:sup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/>
                  <a:t> </a:t>
                </a:r>
              </a:p>
              <a:p>
                <a:endParaRPr lang="en-US" sz="2800" dirty="0"/>
              </a:p>
              <a:p>
                <a:endParaRPr lang="en-US" sz="2800" dirty="0"/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A8A463AA-9EE4-4D99-AAF2-D281AE83A2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0200" y="1905000"/>
                <a:ext cx="6477001" cy="536807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B155FD-479C-4244-B432-ADEA7E41E5B9}"/>
              </a:ext>
            </a:extLst>
          </p:cNvPr>
          <p:cNvSpPr txBox="1"/>
          <p:nvPr/>
        </p:nvSpPr>
        <p:spPr>
          <a:xfrm>
            <a:off x="372793" y="914400"/>
            <a:ext cx="80594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ডিগ্রি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পরিমাপের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সম্পর্ক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69051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DE5AC284-FF78-48DF-A8D4-900782C99ED1}"/>
              </a:ext>
            </a:extLst>
          </p:cNvPr>
          <p:cNvSpPr txBox="1"/>
          <p:nvPr/>
        </p:nvSpPr>
        <p:spPr>
          <a:xfrm>
            <a:off x="457200" y="533400"/>
            <a:ext cx="844043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ত্রিভুজের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সমান্তর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শ্রেণিভুক্ত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বৃহত্তম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ক্ষুদ্রতম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দ্বিগুন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কোণগুলোর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রেডিয়ান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পরিমাপ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="" xmlns:a16="http://schemas.microsoft.com/office/drawing/2014/main" id="{55369E5C-ECF5-49D9-A003-1C3261E943B1}"/>
                  </a:ext>
                </a:extLst>
              </p:cNvPr>
              <p:cNvSpPr txBox="1"/>
              <p:nvPr/>
            </p:nvSpPr>
            <p:spPr>
              <a:xfrm>
                <a:off x="380999" y="1980334"/>
                <a:ext cx="8592837" cy="49535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সমাধানঃ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ধরি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ত্রিভুজের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ক্ষুদ্রতম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এবং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বৃহত্তম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কোণটি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endParaRPr 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সমান্তর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শ্রেণিভুক্ত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সেহেতু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তৃতীয়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আমরা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জানি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ত্রিভুজের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তিন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কোণের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সমষ্টি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 </m:t>
                    </m:r>
                    <m:sSup>
                      <m:sSupPr>
                        <m:ctrlPr>
                          <a:rPr lang="en-US" sz="2800" b="0" i="1" smtClean="0">
                            <a:latin typeface="Cambria Math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180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∁</m:t>
                        </m:r>
                      </m:sup>
                    </m:sSup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                                            </a:t>
                </a:r>
              </a:p>
              <a:p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প্রশ্নমতে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aseline="-250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𝑥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𝑐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+</a:t>
                </a:r>
                <a:r>
                  <a:rPr lang="en-US" sz="2800" dirty="0"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(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+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2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𝑥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  <a:cs typeface="NikoshBAN" pitchFamily="2" charset="0"/>
                              </a:rPr>
                              <m:t>𝑐</m:t>
                            </m:r>
                          </m:sup>
                        </m:sSup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2800" b="0" i="0" smtClean="0">
                        <a:latin typeface="Cambria Math" panose="02040503050406030204" pitchFamily="18" charset="0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>
                            <a:latin typeface="Cambria Math"/>
                            <a:cs typeface="NikoshBAN" pitchFamily="2" charset="0"/>
                          </a:rPr>
                        </m:ctrlPr>
                      </m:sSupPr>
                      <m:e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𝜋</m:t>
                        </m:r>
                      </m:e>
                      <m:sup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itchFamily="2" charset="0"/>
                          </a:rPr>
                          <m:t>∁</m:t>
                        </m:r>
                      </m:sup>
                    </m:sSup>
                  </m:oMath>
                </a14:m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2800" dirty="0"/>
                  <a:t>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/>
                  <a:t> 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x +2x 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/>
                  <a:t>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         </a:t>
                </a:r>
                <a:r>
                  <a:rPr lang="en-US" sz="2800" dirty="0" err="1">
                    <a:latin typeface="NikoshBAN" pitchFamily="2" charset="0"/>
                    <a:cs typeface="NikoshBAN" pitchFamily="2" charset="0"/>
                  </a:rPr>
                  <a:t>বা</a:t>
                </a:r>
                <a:r>
                  <a:rPr lang="en-US" sz="2800" dirty="0">
                    <a:latin typeface="NikoshBAN" pitchFamily="2" charset="0"/>
                    <a:cs typeface="NikoshBAN" pitchFamily="2" charset="0"/>
                  </a:rPr>
                  <a:t>,</a:t>
                </a:r>
                <a:r>
                  <a:rPr lang="en-US" sz="2800" dirty="0"/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800" dirty="0"/>
                  <a:t>  </a:t>
                </a:r>
                <a:r>
                  <a:rPr lang="en-US" sz="28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</a:t>
                </a:r>
                <a:r>
                  <a:rPr lang="en-US" sz="2800" dirty="0"/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en-US" sz="2800" dirty="0"/>
              </a:p>
              <a:p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369E5C-ECF5-49D9-A003-1C3261E943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999" y="1980334"/>
                <a:ext cx="8592837" cy="4953536"/>
              </a:xfrm>
              <a:prstGeom prst="rect">
                <a:avLst/>
              </a:prstGeom>
              <a:blipFill>
                <a:blip r:embed="rId2"/>
                <a:stretch>
                  <a:fillRect l="-1418" t="-1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1075</Words>
  <Application>Microsoft Office PowerPoint</Application>
  <PresentationFormat>On-screen Show (4:3)</PresentationFormat>
  <Paragraphs>125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Tuhin</dc:creator>
  <cp:lastModifiedBy>user</cp:lastModifiedBy>
  <cp:revision>668</cp:revision>
  <dcterms:created xsi:type="dcterms:W3CDTF">2006-08-16T00:00:00Z</dcterms:created>
  <dcterms:modified xsi:type="dcterms:W3CDTF">2021-11-07T00:38:57Z</dcterms:modified>
</cp:coreProperties>
</file>