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6" r:id="rId4"/>
    <p:sldId id="258" r:id="rId5"/>
    <p:sldId id="259" r:id="rId6"/>
    <p:sldId id="261" r:id="rId7"/>
    <p:sldId id="262" r:id="rId8"/>
    <p:sldId id="263" r:id="rId9"/>
    <p:sldId id="280" r:id="rId10"/>
    <p:sldId id="264" r:id="rId11"/>
    <p:sldId id="281" r:id="rId12"/>
    <p:sldId id="282" r:id="rId13"/>
    <p:sldId id="291" r:id="rId14"/>
    <p:sldId id="284" r:id="rId15"/>
    <p:sldId id="285" r:id="rId16"/>
    <p:sldId id="293" r:id="rId17"/>
    <p:sldId id="286" r:id="rId18"/>
    <p:sldId id="287" r:id="rId19"/>
    <p:sldId id="288" r:id="rId20"/>
    <p:sldId id="294" r:id="rId21"/>
    <p:sldId id="275" r:id="rId22"/>
    <p:sldId id="268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2E2"/>
    <a:srgbClr val="3A5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5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6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0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5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1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1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0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4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3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2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9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B0AD9-7A4C-4237-A52D-CC40A02862A3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97359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English 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763000" cy="45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9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199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Rule-3-1: </a:t>
            </a:r>
          </a:p>
          <a:p>
            <a:pPr algn="just"/>
            <a:r>
              <a:rPr lang="en-US" sz="3200" dirty="0" smtClean="0"/>
              <a:t>If there is no auxiliary verb, and the </a:t>
            </a:r>
            <a:r>
              <a:rPr lang="en-US" sz="3200" dirty="0" smtClean="0">
                <a:solidFill>
                  <a:srgbClr val="FF0000"/>
                </a:solidFill>
              </a:rPr>
              <a:t>verb</a:t>
            </a:r>
            <a:r>
              <a:rPr lang="en-US" sz="3200" dirty="0" smtClean="0"/>
              <a:t> is </a:t>
            </a:r>
            <a:r>
              <a:rPr lang="en-US" sz="3200" dirty="0" smtClean="0">
                <a:solidFill>
                  <a:srgbClr val="FF0000"/>
                </a:solidFill>
              </a:rPr>
              <a:t>present</a:t>
            </a:r>
            <a:r>
              <a:rPr lang="en-US" sz="3200" dirty="0" smtClean="0"/>
              <a:t> form, the interrogative will be---</a:t>
            </a:r>
          </a:p>
          <a:p>
            <a:pPr algn="just"/>
            <a:endParaRPr lang="en-US" sz="1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Do/don’t </a:t>
            </a:r>
            <a:r>
              <a:rPr lang="en-US" sz="3200" dirty="0" smtClean="0"/>
              <a:t>+ sub + verb + rest of---- + 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3657600"/>
            <a:ext cx="784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Assertive: They </a:t>
            </a:r>
            <a:r>
              <a:rPr lang="en-US" sz="3200" dirty="0" smtClean="0">
                <a:solidFill>
                  <a:srgbClr val="FF0000"/>
                </a:solidFill>
              </a:rPr>
              <a:t>go</a:t>
            </a:r>
            <a:r>
              <a:rPr lang="en-US" sz="3200" dirty="0" smtClean="0"/>
              <a:t> to school.</a:t>
            </a:r>
            <a:br>
              <a:rPr lang="en-US" sz="3200" dirty="0" smtClean="0"/>
            </a:br>
            <a:r>
              <a:rPr lang="en-US" sz="3200" dirty="0" smtClean="0"/>
              <a:t>Interrogative: </a:t>
            </a:r>
            <a:r>
              <a:rPr lang="en-US" sz="3200" dirty="0" smtClean="0">
                <a:solidFill>
                  <a:srgbClr val="FF0000"/>
                </a:solidFill>
              </a:rPr>
              <a:t>Don’t</a:t>
            </a:r>
            <a:r>
              <a:rPr lang="en-US" sz="3200" dirty="0" smtClean="0"/>
              <a:t> they  go to school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Assertive: They </a:t>
            </a:r>
            <a:r>
              <a:rPr lang="en-US" sz="3200" dirty="0" smtClean="0">
                <a:solidFill>
                  <a:srgbClr val="FF0000"/>
                </a:solidFill>
              </a:rPr>
              <a:t>do not </a:t>
            </a:r>
            <a:r>
              <a:rPr lang="en-US" sz="3200" dirty="0" smtClean="0"/>
              <a:t>go to school.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Interrogative: </a:t>
            </a:r>
            <a:r>
              <a:rPr lang="en-US" sz="3200" dirty="0" smtClean="0">
                <a:solidFill>
                  <a:srgbClr val="FF0000"/>
                </a:solidFill>
              </a:rPr>
              <a:t>Do</a:t>
            </a:r>
            <a:r>
              <a:rPr lang="en-US" sz="3200" dirty="0" smtClean="0"/>
              <a:t> they go to school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971800"/>
            <a:ext cx="3727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Example :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667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199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Rule-: 3-2</a:t>
            </a:r>
          </a:p>
          <a:p>
            <a:pPr algn="just"/>
            <a:r>
              <a:rPr lang="en-US" sz="3200" dirty="0" smtClean="0"/>
              <a:t>If there is no auxiliary verb, and the </a:t>
            </a:r>
            <a:r>
              <a:rPr lang="en-US" sz="3200" dirty="0" smtClean="0">
                <a:solidFill>
                  <a:srgbClr val="FF0000"/>
                </a:solidFill>
              </a:rPr>
              <a:t>verb</a:t>
            </a:r>
            <a:r>
              <a:rPr lang="en-US" sz="3200" dirty="0" smtClean="0"/>
              <a:t> is </a:t>
            </a:r>
            <a:r>
              <a:rPr lang="en-US" sz="3200" dirty="0" smtClean="0">
                <a:solidFill>
                  <a:srgbClr val="FF0000"/>
                </a:solidFill>
              </a:rPr>
              <a:t>past</a:t>
            </a:r>
            <a:r>
              <a:rPr lang="en-US" sz="3200" dirty="0" smtClean="0"/>
              <a:t> form, the interrogative will be-</a:t>
            </a:r>
          </a:p>
          <a:p>
            <a:endParaRPr lang="en-US" sz="16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Did/didn’t</a:t>
            </a:r>
            <a:r>
              <a:rPr lang="en-US" sz="3200" dirty="0" smtClean="0"/>
              <a:t>+ sub + verb-1 + rest of---- +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505200"/>
            <a:ext cx="822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 </a:t>
            </a:r>
            <a:endParaRPr lang="en-US" sz="2800" dirty="0" smtClean="0"/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 Assertive:  He </a:t>
            </a:r>
            <a:r>
              <a:rPr lang="en-US" sz="3200" dirty="0" smtClean="0">
                <a:solidFill>
                  <a:srgbClr val="FF0000"/>
                </a:solidFill>
              </a:rPr>
              <a:t>lived</a:t>
            </a:r>
            <a:r>
              <a:rPr lang="en-US" sz="3200" dirty="0" smtClean="0"/>
              <a:t> with his family.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3200" dirty="0" smtClean="0"/>
              <a:t>Interrogative: </a:t>
            </a:r>
            <a:r>
              <a:rPr lang="en-US" sz="3200" dirty="0" smtClean="0">
                <a:solidFill>
                  <a:srgbClr val="FF0000"/>
                </a:solidFill>
              </a:rPr>
              <a:t>Didn’t</a:t>
            </a:r>
            <a:r>
              <a:rPr lang="en-US" sz="3200" dirty="0" smtClean="0"/>
              <a:t> he live with his family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7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Rule-: 3-3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200" dirty="0" smtClean="0"/>
              <a:t>the verb has s, </a:t>
            </a:r>
            <a:r>
              <a:rPr lang="en-US" sz="3200" dirty="0" err="1" smtClean="0"/>
              <a:t>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the interrogative will begin with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 / Doesn’t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Then ‍s,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rises end of the verb.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895600"/>
            <a:ext cx="8153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 :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Assertive:  Ali goes to school.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Interrogative :  Doesn’t Ali go to school?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Assertive:  He does not write a letter.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Interrogative : Does he write a letter?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981200"/>
            <a:ext cx="731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He is in the school</a:t>
            </a:r>
          </a:p>
          <a:p>
            <a:pPr marL="285750" indent="-2857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He can save the money.</a:t>
            </a:r>
          </a:p>
          <a:p>
            <a:pPr marL="285750" indent="-2857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He likes ice-cream.</a:t>
            </a:r>
          </a:p>
          <a:p>
            <a:pPr marL="285750" indent="-2857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He went to school.</a:t>
            </a:r>
          </a:p>
          <a:p>
            <a:pPr marL="285750" indent="-2857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 He did not play Piano.</a:t>
            </a:r>
          </a:p>
          <a:p>
            <a:pPr marL="285750" indent="-2857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6. He was not in the market.</a:t>
            </a:r>
          </a:p>
          <a:p>
            <a:pPr marL="285750" indent="-2857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7. They do not complete the task.</a:t>
            </a:r>
          </a:p>
          <a:p>
            <a:pPr marL="285750" indent="-2857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Shuli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can not operate a mobile.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4572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 Individual work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37160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3A53CE"/>
                </a:solidFill>
                <a:latin typeface="Arial Rounded MT Bold" pitchFamily="34" charset="0"/>
              </a:rPr>
              <a:t>Transform the following sentences into Interrogative</a:t>
            </a:r>
            <a:endParaRPr lang="en-US" sz="2700" b="1" dirty="0">
              <a:solidFill>
                <a:srgbClr val="3A53CE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flipH="1">
            <a:off x="304800" y="381000"/>
            <a:ext cx="8534400" cy="2165347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Rule-4: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222222"/>
                </a:solidFill>
                <a:latin typeface="inherit"/>
                <a:cs typeface="Arial" pitchFamily="34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f the sentence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 is formed with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Arial" pitchFamily="34" charset="0"/>
              </a:rPr>
              <a:t>never/ nothing. 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latin typeface="inherit"/>
                <a:cs typeface="Arial" pitchFamily="34" charset="0"/>
              </a:rPr>
              <a:t>The interrogative will be--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solidFill>
                <a:srgbClr val="222222"/>
              </a:solidFill>
              <a:latin typeface="inheri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err="1" smtClean="0">
                <a:solidFill>
                  <a:srgbClr val="FF0000"/>
                </a:solidFill>
                <a:latin typeface="inherit"/>
                <a:cs typeface="Arial" pitchFamily="34" charset="0"/>
              </a:rPr>
              <a:t>Aux.verb</a:t>
            </a:r>
            <a:r>
              <a:rPr lang="en-US" sz="3200" dirty="0" smtClean="0">
                <a:solidFill>
                  <a:srgbClr val="222222"/>
                </a:solidFill>
                <a:latin typeface="inherit"/>
                <a:cs typeface="Arial" pitchFamily="34" charset="0"/>
              </a:rPr>
              <a:t> + Sub+ </a:t>
            </a:r>
            <a:r>
              <a:rPr lang="en-US" sz="3200" dirty="0" smtClean="0">
                <a:solidFill>
                  <a:srgbClr val="FF0000"/>
                </a:solidFill>
                <a:latin typeface="inherit"/>
                <a:cs typeface="Arial" pitchFamily="34" charset="0"/>
              </a:rPr>
              <a:t>ever/anything </a:t>
            </a:r>
            <a:r>
              <a:rPr lang="en-US" sz="3200" dirty="0" smtClean="0">
                <a:solidFill>
                  <a:srgbClr val="222222"/>
                </a:solidFill>
                <a:latin typeface="inherit"/>
                <a:cs typeface="Arial" pitchFamily="34" charset="0"/>
              </a:rPr>
              <a:t>+ verb +-----+</a:t>
            </a:r>
            <a:r>
              <a:rPr lang="en-US" sz="3200" dirty="0" smtClean="0">
                <a:solidFill>
                  <a:srgbClr val="FF0000"/>
                </a:solidFill>
                <a:latin typeface="inherit"/>
                <a:cs typeface="Arial" pitchFamily="34" charset="0"/>
              </a:rPr>
              <a:t>?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971800"/>
            <a:ext cx="8077200" cy="3003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320"/>
              </a:lnSpc>
              <a:spcAft>
                <a:spcPts val="600"/>
              </a:spcAft>
            </a:pPr>
            <a:r>
              <a:rPr lang="en-US" sz="3600" dirty="0" smtClean="0"/>
              <a:t>Example:</a:t>
            </a:r>
          </a:p>
          <a:p>
            <a:pPr>
              <a:lnSpc>
                <a:spcPts val="4320"/>
              </a:lnSpc>
              <a:spcAft>
                <a:spcPts val="600"/>
              </a:spcAft>
            </a:pPr>
            <a:r>
              <a:rPr lang="en-US" sz="3600" dirty="0" smtClean="0"/>
              <a:t>Assertive: I </a:t>
            </a:r>
            <a:r>
              <a:rPr lang="en-US" sz="3600" dirty="0" smtClean="0">
                <a:solidFill>
                  <a:srgbClr val="FF0000"/>
                </a:solidFill>
              </a:rPr>
              <a:t>never</a:t>
            </a:r>
            <a:r>
              <a:rPr lang="en-US" sz="3600" dirty="0" smtClean="0"/>
              <a:t> drink tea.</a:t>
            </a:r>
            <a:br>
              <a:rPr lang="en-US" sz="3600" dirty="0" smtClean="0"/>
            </a:br>
            <a:r>
              <a:rPr lang="en-US" sz="3600" dirty="0" smtClean="0"/>
              <a:t>Interrogative: Do I </a:t>
            </a:r>
            <a:r>
              <a:rPr lang="en-US" sz="3600" dirty="0" smtClean="0">
                <a:solidFill>
                  <a:srgbClr val="FF0000"/>
                </a:solidFill>
              </a:rPr>
              <a:t>ever </a:t>
            </a:r>
            <a:r>
              <a:rPr lang="en-US" sz="3600" dirty="0" smtClean="0"/>
              <a:t>drink tea?</a:t>
            </a:r>
          </a:p>
          <a:p>
            <a:pPr>
              <a:lnSpc>
                <a:spcPts val="4320"/>
              </a:lnSpc>
              <a:spcAft>
                <a:spcPts val="600"/>
              </a:spcAft>
            </a:pPr>
            <a:r>
              <a:rPr lang="en-US" sz="3600" dirty="0" smtClean="0"/>
              <a:t>Assertive : I had </a:t>
            </a:r>
            <a:r>
              <a:rPr lang="en-US" sz="3600" dirty="0" smtClean="0">
                <a:solidFill>
                  <a:srgbClr val="FF0000"/>
                </a:solidFill>
              </a:rPr>
              <a:t>nothing</a:t>
            </a:r>
            <a:r>
              <a:rPr lang="en-US" sz="3600" dirty="0" smtClean="0"/>
              <a:t> to do.</a:t>
            </a:r>
            <a:br>
              <a:rPr lang="en-US" sz="3600" dirty="0" smtClean="0"/>
            </a:br>
            <a:r>
              <a:rPr lang="en-US" sz="3600" dirty="0" smtClean="0"/>
              <a:t>Interrogative : Had I </a:t>
            </a:r>
            <a:r>
              <a:rPr lang="en-US" sz="3600" dirty="0" smtClean="0">
                <a:solidFill>
                  <a:srgbClr val="FF0000"/>
                </a:solidFill>
              </a:rPr>
              <a:t>anything </a:t>
            </a:r>
            <a:r>
              <a:rPr lang="en-US" sz="3600" dirty="0" smtClean="0"/>
              <a:t>to do?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flipH="1">
            <a:off x="533400" y="457200"/>
            <a:ext cx="8305800" cy="2519291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Rule-5: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</a:rPr>
              <a:t>Everybody/everyone/All</a:t>
            </a:r>
            <a:r>
              <a:rPr lang="en-US" sz="3200" dirty="0" smtClean="0"/>
              <a:t>--replaced with </a:t>
            </a:r>
            <a:r>
              <a:rPr lang="en-US" sz="3200" dirty="0" smtClean="0">
                <a:solidFill>
                  <a:srgbClr val="FF0000"/>
                </a:solidFill>
              </a:rPr>
              <a:t>Who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</a:rPr>
              <a:t>Who + Don’t/ Doesn’t/ Didn’t(according to subject and tense) </a:t>
            </a:r>
            <a:r>
              <a:rPr lang="en-US" sz="3200" dirty="0" smtClean="0"/>
              <a:t>+verb-1+rest of ---- + 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inherit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0"/>
            <a:ext cx="8534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Example: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Assertive: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Everybody</a:t>
            </a:r>
            <a:r>
              <a:rPr lang="en-US" sz="3600" dirty="0" smtClean="0"/>
              <a:t> wishes to be happy. </a:t>
            </a:r>
            <a:br>
              <a:rPr lang="en-US" sz="3600" dirty="0" smtClean="0"/>
            </a:br>
            <a:r>
              <a:rPr lang="en-US" sz="3200" dirty="0" smtClean="0"/>
              <a:t>Interrogative: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Who doesn’t </a:t>
            </a:r>
            <a:r>
              <a:rPr lang="en-US" sz="3600" dirty="0" smtClean="0"/>
              <a:t>wish to be happy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81200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</a:pPr>
            <a:r>
              <a:rPr lang="en-US" sz="3200" dirty="0" smtClean="0"/>
              <a:t>1. Everybody wants to be win.</a:t>
            </a:r>
          </a:p>
          <a:p>
            <a:pPr marL="285750" indent="-285750">
              <a:lnSpc>
                <a:spcPct val="150000"/>
              </a:lnSpc>
            </a:pPr>
            <a:r>
              <a:rPr lang="en-US" sz="3200" dirty="0" smtClean="0"/>
              <a:t>2. All hates a liar.</a:t>
            </a:r>
          </a:p>
          <a:p>
            <a:pPr marL="285750" indent="-285750">
              <a:lnSpc>
                <a:spcPct val="150000"/>
              </a:lnSpc>
            </a:pPr>
            <a:r>
              <a:rPr lang="en-US" sz="3200" dirty="0" smtClean="0"/>
              <a:t>3. I never do that work.</a:t>
            </a:r>
          </a:p>
          <a:p>
            <a:pPr marL="285750" indent="-285750">
              <a:lnSpc>
                <a:spcPct val="150000"/>
              </a:lnSpc>
            </a:pPr>
            <a:r>
              <a:rPr lang="en-US" sz="3200" dirty="0" smtClean="0"/>
              <a:t>4. Everyone knows his birth place.</a:t>
            </a:r>
          </a:p>
          <a:p>
            <a:pPr marL="285750" indent="-285750">
              <a:lnSpc>
                <a:spcPct val="150000"/>
              </a:lnSpc>
            </a:pPr>
            <a:r>
              <a:rPr lang="en-US" sz="3200" dirty="0" smtClean="0"/>
              <a:t>5. I shall never forget you.</a:t>
            </a:r>
          </a:p>
          <a:p>
            <a:pPr marL="285750" indent="-285750">
              <a:lnSpc>
                <a:spcPct val="150000"/>
              </a:lnSpc>
            </a:pPr>
            <a:r>
              <a:rPr lang="en-US" sz="3200" dirty="0" smtClean="0"/>
              <a:t>6. Everybody respect a truthful person.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4572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 Individual work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37160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3A53CE"/>
                </a:solidFill>
                <a:latin typeface="Arial Rounded MT Bold" pitchFamily="34" charset="0"/>
              </a:rPr>
              <a:t>Transform the following sentences into Interrogative</a:t>
            </a:r>
            <a:endParaRPr lang="en-US" sz="2700" b="1" dirty="0">
              <a:solidFill>
                <a:srgbClr val="3A53CE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flipH="1">
            <a:off x="609600" y="381000"/>
            <a:ext cx="8305800" cy="3627286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Rule-6: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</a:rPr>
              <a:t>Every + </a:t>
            </a:r>
            <a:r>
              <a:rPr lang="en-US" sz="3600" dirty="0" smtClean="0"/>
              <a:t>noun → Replaced by→ </a:t>
            </a:r>
            <a:r>
              <a:rPr lang="en-US" sz="3600" dirty="0" smtClean="0">
                <a:solidFill>
                  <a:srgbClr val="FF0000"/>
                </a:solidFill>
              </a:rPr>
              <a:t>Is there any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</a:rPr>
              <a:t>+ </a:t>
            </a:r>
            <a:r>
              <a:rPr lang="en-US" sz="3600" dirty="0" smtClean="0"/>
              <a:t>noun</a:t>
            </a:r>
            <a:endParaRPr lang="en-US" sz="32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</a:rPr>
              <a:t>Is there any </a:t>
            </a:r>
            <a:r>
              <a:rPr lang="en-US" sz="3200" dirty="0" smtClean="0"/>
              <a:t>+ noun+ </a:t>
            </a:r>
            <a:r>
              <a:rPr lang="en-US" sz="3200" dirty="0" smtClean="0">
                <a:solidFill>
                  <a:srgbClr val="FF0000"/>
                </a:solidFill>
              </a:rPr>
              <a:t>Who don’t/doesn’t/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didn’t(according to subject and tense)</a:t>
            </a:r>
            <a:r>
              <a:rPr lang="en-US" sz="3200" dirty="0" smtClean="0"/>
              <a:t> +verb-1+---- ---- + 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inherit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038600"/>
            <a:ext cx="8077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Example: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Assertive: </a:t>
            </a:r>
            <a:r>
              <a:rPr lang="en-US" sz="2800" dirty="0" smtClean="0">
                <a:solidFill>
                  <a:srgbClr val="FF0000"/>
                </a:solidFill>
              </a:rPr>
              <a:t>Every</a:t>
            </a:r>
            <a:r>
              <a:rPr lang="en-US" sz="2800" dirty="0" smtClean="0"/>
              <a:t> man wishes to be happy.</a:t>
            </a:r>
            <a:br>
              <a:rPr lang="en-US" sz="2800" dirty="0" smtClean="0"/>
            </a:br>
            <a:r>
              <a:rPr lang="en-US" sz="2800" dirty="0" err="1" smtClean="0"/>
              <a:t>Int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Is there any </a:t>
            </a:r>
            <a:r>
              <a:rPr lang="en-US" sz="2800" dirty="0" smtClean="0"/>
              <a:t>man </a:t>
            </a:r>
            <a:r>
              <a:rPr lang="en-US" sz="2800" dirty="0" smtClean="0">
                <a:solidFill>
                  <a:srgbClr val="FF0000"/>
                </a:solidFill>
              </a:rPr>
              <a:t>who doesn’t </a:t>
            </a:r>
            <a:r>
              <a:rPr lang="en-US" sz="2800" dirty="0" smtClean="0"/>
              <a:t>wish to be happy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flipH="1">
            <a:off x="609600" y="381000"/>
            <a:ext cx="8305800" cy="2827067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Rule-7: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</a:rPr>
              <a:t>Nobody/ No one / None/</a:t>
            </a:r>
            <a:r>
              <a:rPr lang="en-US" sz="3600" dirty="0" err="1" smtClean="0">
                <a:solidFill>
                  <a:srgbClr val="FF0000"/>
                </a:solidFill>
              </a:rPr>
              <a:t>Noman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→ Replaced by → </a:t>
            </a:r>
            <a:r>
              <a:rPr lang="en-US" sz="3600" dirty="0" smtClean="0">
                <a:solidFill>
                  <a:srgbClr val="FF0000"/>
                </a:solidFill>
              </a:rPr>
              <a:t>Who.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</a:rPr>
              <a:t>Who + </a:t>
            </a:r>
            <a:r>
              <a:rPr lang="en-US" sz="3600" dirty="0" smtClean="0"/>
              <a:t>can</a:t>
            </a:r>
            <a:r>
              <a:rPr lang="en-US" sz="3600" dirty="0" smtClean="0">
                <a:solidFill>
                  <a:srgbClr val="FF0000"/>
                </a:solidFill>
              </a:rPr>
              <a:t>/</a:t>
            </a:r>
            <a:r>
              <a:rPr lang="en-US" sz="3600" dirty="0" smtClean="0"/>
              <a:t>could+verb-1+------ + 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inherit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352800"/>
            <a:ext cx="7543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Assertive: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one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can beat him.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5029200"/>
            <a:ext cx="624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Interrogative: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can beat him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flipH="1">
            <a:off x="533400" y="304800"/>
            <a:ext cx="8153400" cy="2642401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Rule-8: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is no/ nothing but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→ Replaced by→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(thing)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/Who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(person).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</a:rPr>
              <a:t>What/Who + </a:t>
            </a:r>
            <a:r>
              <a:rPr lang="en-US" sz="3600" dirty="0" smtClean="0"/>
              <a:t>verb+------ + 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inherit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895600"/>
            <a:ext cx="815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Example: </a:t>
            </a:r>
          </a:p>
          <a:p>
            <a:r>
              <a:rPr lang="en-US" sz="2800" dirty="0" smtClean="0"/>
              <a:t>Assertive: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There is no </a:t>
            </a:r>
            <a:r>
              <a:rPr lang="en-US" sz="3200" dirty="0" smtClean="0"/>
              <a:t>use of this law.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5181600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Int</a:t>
            </a:r>
            <a:r>
              <a:rPr lang="en-US" sz="3200" dirty="0" smtClean="0"/>
              <a:t>: </a:t>
            </a:r>
            <a:r>
              <a:rPr lang="en-US" sz="3200" dirty="0" smtClean="0">
                <a:solidFill>
                  <a:srgbClr val="FF0000"/>
                </a:solidFill>
              </a:rPr>
              <a:t>Who</a:t>
            </a:r>
            <a:r>
              <a:rPr lang="en-US" sz="3200" dirty="0" smtClean="0"/>
              <a:t> is happier than </a:t>
            </a:r>
            <a:r>
              <a:rPr lang="en-US" sz="3200" dirty="0" err="1" smtClean="0"/>
              <a:t>jamil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33400" y="39624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Int</a:t>
            </a:r>
            <a:r>
              <a:rPr lang="en-US" sz="3200" dirty="0" smtClean="0"/>
              <a:t>: </a:t>
            </a:r>
            <a:r>
              <a:rPr lang="en-US" sz="3200" dirty="0" smtClean="0">
                <a:solidFill>
                  <a:srgbClr val="FF0000"/>
                </a:solidFill>
              </a:rPr>
              <a:t>What</a:t>
            </a:r>
            <a:r>
              <a:rPr lang="en-US" sz="3200" dirty="0" smtClean="0"/>
              <a:t> is the use of this law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45720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Assertive : </a:t>
            </a:r>
            <a:r>
              <a:rPr lang="en-US" sz="3200" dirty="0" smtClean="0">
                <a:solidFill>
                  <a:srgbClr val="FF0000"/>
                </a:solidFill>
              </a:rPr>
              <a:t>There is no </a:t>
            </a:r>
            <a:r>
              <a:rPr lang="en-US" sz="3200" dirty="0" smtClean="0"/>
              <a:t>man happier than </a:t>
            </a:r>
            <a:r>
              <a:rPr lang="en-US" sz="3200" dirty="0" err="1" smtClean="0"/>
              <a:t>Jamil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evel 5"/>
          <p:cNvSpPr/>
          <p:nvPr/>
        </p:nvSpPr>
        <p:spPr>
          <a:xfrm>
            <a:off x="2438400" y="152400"/>
            <a:ext cx="3886200" cy="685800"/>
          </a:xfrm>
          <a:prstGeom prst="bevel">
            <a:avLst>
              <a:gd name="adj" fmla="val 8249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Presented by-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505200"/>
            <a:ext cx="8305800" cy="307776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dirty="0" err="1">
                <a:ln w="57150">
                  <a:solidFill>
                    <a:srgbClr val="000099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Mottalib</a:t>
            </a:r>
            <a:r>
              <a:rPr lang="en-US" sz="6600" b="1" dirty="0">
                <a:ln w="57150">
                  <a:solidFill>
                    <a:srgbClr val="000099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Hossain</a:t>
            </a:r>
          </a:p>
          <a:p>
            <a:pPr algn="ctr">
              <a:defRPr/>
            </a:pPr>
            <a:endParaRPr lang="en-US" sz="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400" b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Assistant Teacher (English)</a:t>
            </a:r>
          </a:p>
          <a:p>
            <a:pPr algn="ctr">
              <a:defRPr/>
            </a:pPr>
            <a:r>
              <a:rPr lang="en-US" sz="36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Shambhudia</a:t>
            </a:r>
            <a:r>
              <a:rPr lang="en-US" sz="36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M.LHigh</a:t>
            </a:r>
            <a:r>
              <a:rPr lang="en-US" sz="36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School.</a:t>
            </a:r>
          </a:p>
          <a:p>
            <a:pPr algn="ctr">
              <a:defRPr/>
            </a:pPr>
            <a:r>
              <a:rPr lang="en-US" sz="3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Mobile: 01723-457771</a:t>
            </a:r>
          </a:p>
          <a:p>
            <a:pPr algn="ctr">
              <a:defRPr/>
            </a:pPr>
            <a:r>
              <a:rPr lang="en-US" sz="3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Email: m.mottalib95@gmail.com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914400"/>
            <a:ext cx="2152650" cy="250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 flipH="1">
            <a:off x="609600" y="381000"/>
            <a:ext cx="8305800" cy="3319510"/>
          </a:xfrm>
          <a:prstGeom prst="rect">
            <a:avLst/>
          </a:prstGeom>
          <a:solidFill>
            <a:srgbClr val="F8F9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  <a:cs typeface="Arial" pitchFamily="34" charset="0"/>
              </a:rPr>
              <a:t>Rule-9: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inheri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/>
              <a:t> </a:t>
            </a:r>
            <a:r>
              <a:rPr lang="en-US" sz="3600" dirty="0" smtClean="0">
                <a:solidFill>
                  <a:srgbClr val="FF0000"/>
                </a:solidFill>
              </a:rPr>
              <a:t>Nowhere</a:t>
            </a:r>
            <a:r>
              <a:rPr lang="en-US" sz="3600" dirty="0" smtClean="0"/>
              <a:t>→ Replaced by→  </a:t>
            </a:r>
            <a:r>
              <a:rPr lang="en-US" sz="3600" dirty="0" smtClean="0">
                <a:solidFill>
                  <a:srgbClr val="FF0000"/>
                </a:solidFill>
              </a:rPr>
              <a:t>Anywhere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</a:rPr>
              <a:t>Aux.verb+</a:t>
            </a:r>
            <a:r>
              <a:rPr lang="en-US" sz="3600" dirty="0" smtClean="0"/>
              <a:t>sub+verb-1</a:t>
            </a:r>
            <a:r>
              <a:rPr lang="en-US" sz="3600" dirty="0" smtClean="0">
                <a:solidFill>
                  <a:srgbClr val="FF0000"/>
                </a:solidFill>
              </a:rPr>
              <a:t>+ </a:t>
            </a:r>
            <a:r>
              <a:rPr lang="en-US" sz="3600" dirty="0" smtClean="0"/>
              <a:t>-------</a:t>
            </a:r>
            <a:r>
              <a:rPr lang="en-US" sz="3600" dirty="0" smtClean="0">
                <a:solidFill>
                  <a:srgbClr val="FF0000"/>
                </a:solidFill>
              </a:rPr>
              <a:t>+ ‍anywhere+ -</a:t>
            </a:r>
            <a:r>
              <a:rPr lang="en-US" sz="3600" dirty="0" smtClean="0"/>
              <a:t>-----------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  <a:endParaRPr lang="en-US" sz="36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inherit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7338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Example: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Assertive: You </a:t>
            </a:r>
            <a:r>
              <a:rPr lang="en-US" sz="2800" dirty="0" smtClean="0">
                <a:solidFill>
                  <a:srgbClr val="FF0000"/>
                </a:solidFill>
              </a:rPr>
              <a:t>will</a:t>
            </a:r>
            <a:r>
              <a:rPr lang="en-US" sz="2800" dirty="0" smtClean="0"/>
              <a:t> find this book </a:t>
            </a:r>
            <a:r>
              <a:rPr lang="en-US" sz="2800" dirty="0" smtClean="0">
                <a:solidFill>
                  <a:srgbClr val="FF0000"/>
                </a:solidFill>
              </a:rPr>
              <a:t>nowhere</a:t>
            </a:r>
            <a:r>
              <a:rPr lang="en-US" sz="2800" dirty="0" smtClean="0"/>
              <a:t> in the shop.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105400"/>
            <a:ext cx="891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Interrogative: </a:t>
            </a:r>
            <a:r>
              <a:rPr lang="en-US" sz="2800" dirty="0" smtClean="0">
                <a:solidFill>
                  <a:srgbClr val="FF0000"/>
                </a:solidFill>
              </a:rPr>
              <a:t>Will</a:t>
            </a:r>
            <a:r>
              <a:rPr lang="en-US" sz="2800" dirty="0" smtClean="0"/>
              <a:t> you find this book </a:t>
            </a:r>
            <a:r>
              <a:rPr lang="en-US" sz="2800" dirty="0" smtClean="0">
                <a:solidFill>
                  <a:srgbClr val="FF0000"/>
                </a:solidFill>
              </a:rPr>
              <a:t>anywhere</a:t>
            </a:r>
            <a:r>
              <a:rPr lang="en-US" sz="2800" dirty="0" smtClean="0"/>
              <a:t> in the shop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133600"/>
            <a:ext cx="8305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</a:pPr>
            <a:r>
              <a:rPr lang="en-US" sz="3200" dirty="0" smtClean="0"/>
              <a:t>1. Every citizen loves his country.</a:t>
            </a:r>
          </a:p>
          <a:p>
            <a:pPr marL="285750" indent="-285750">
              <a:lnSpc>
                <a:spcPct val="150000"/>
              </a:lnSpc>
            </a:pPr>
            <a:r>
              <a:rPr lang="en-US" sz="3200" dirty="0" smtClean="0"/>
              <a:t>2. Nobody trust a liar.</a:t>
            </a:r>
          </a:p>
          <a:p>
            <a:pPr marL="285750" indent="-285750">
              <a:lnSpc>
                <a:spcPct val="150000"/>
              </a:lnSpc>
            </a:pPr>
            <a:r>
              <a:rPr lang="en-US" sz="3200" dirty="0" smtClean="0"/>
              <a:t>3. None likes to forget his homeland.</a:t>
            </a:r>
          </a:p>
          <a:p>
            <a:pPr marL="285750" indent="-285750">
              <a:lnSpc>
                <a:spcPct val="150000"/>
              </a:lnSpc>
            </a:pPr>
            <a:r>
              <a:rPr lang="en-US" sz="3200" dirty="0" smtClean="0"/>
              <a:t>4. None can prosper in life without industry.</a:t>
            </a:r>
          </a:p>
          <a:p>
            <a:pPr marL="285750" indent="-285750">
              <a:lnSpc>
                <a:spcPct val="150000"/>
              </a:lnSpc>
            </a:pPr>
            <a:r>
              <a:rPr lang="en-US" sz="3200" dirty="0" smtClean="0"/>
              <a:t>5. Every child respects his superior.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4572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 Individual work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37160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3A53CE"/>
                </a:solidFill>
                <a:latin typeface="Arial Rounded MT Bold" pitchFamily="34" charset="0"/>
              </a:rPr>
              <a:t>Transform the following sentences into Interrogative</a:t>
            </a:r>
            <a:endParaRPr lang="en-US" sz="2700" b="1" dirty="0">
              <a:solidFill>
                <a:srgbClr val="3A53CE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0"/>
            <a:ext cx="3895618" cy="101566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Home work</a:t>
            </a:r>
            <a:endParaRPr lang="en-US" sz="6000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828800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b="1" dirty="0" smtClean="0"/>
              <a:t>1</a:t>
            </a:r>
            <a:r>
              <a:rPr lang="en-US" sz="3200" b="1" dirty="0" smtClean="0"/>
              <a:t>. Bangladeshi cuisine is full of variety.</a:t>
            </a:r>
          </a:p>
          <a:p>
            <a:pPr marL="514350" indent="-514350"/>
            <a:r>
              <a:rPr lang="en-US" sz="3200" b="1" dirty="0" smtClean="0"/>
              <a:t>2. He does not put any work for tomorrow</a:t>
            </a:r>
            <a:endParaRPr lang="en-US" sz="3200" dirty="0" smtClean="0">
              <a:solidFill>
                <a:srgbClr val="C00000"/>
              </a:solidFill>
            </a:endParaRPr>
          </a:p>
          <a:p>
            <a:pPr marL="400050" indent="-400050"/>
            <a:r>
              <a:rPr lang="en-US" sz="3200" b="1" dirty="0" smtClean="0"/>
              <a:t>3. He eats rice.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marL="400050" indent="-400050"/>
            <a:r>
              <a:rPr lang="en-US" sz="3200" b="1" dirty="0" smtClean="0"/>
              <a:t>4.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/>
              <a:t>Suddenly I noticed a very nice deer.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marL="400050" indent="-400050"/>
            <a:r>
              <a:rPr lang="en-US" sz="3200" b="1" dirty="0" smtClean="0"/>
              <a:t>5.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/>
              <a:t>I never been to Cox’s </a:t>
            </a:r>
            <a:r>
              <a:rPr lang="en-US" sz="3200" b="1" dirty="0" err="1" smtClean="0"/>
              <a:t>Bazar</a:t>
            </a:r>
            <a:r>
              <a:rPr lang="en-US" sz="3200" b="1" dirty="0" smtClean="0"/>
              <a:t>.</a:t>
            </a:r>
          </a:p>
          <a:p>
            <a:pPr marL="400050" indent="-400050"/>
            <a:r>
              <a:rPr lang="en-US" sz="3200" b="1" dirty="0" smtClean="0"/>
              <a:t>6. There is no bench in the room.</a:t>
            </a:r>
          </a:p>
          <a:p>
            <a:pPr marL="400050" indent="-400050"/>
            <a:r>
              <a:rPr lang="en-US" sz="3200" b="1" dirty="0" smtClean="0"/>
              <a:t>7. Everybody likes flower.</a:t>
            </a:r>
          </a:p>
          <a:p>
            <a:pPr marL="400050" indent="-400050"/>
            <a:r>
              <a:rPr lang="en-US" sz="3200" b="1" dirty="0" smtClean="0"/>
              <a:t>8. Nobody trusts a  liar.</a:t>
            </a:r>
          </a:p>
          <a:p>
            <a:pPr marL="400050" indent="-400050"/>
            <a:r>
              <a:rPr lang="en-US" sz="3200" b="1" dirty="0" smtClean="0"/>
              <a:t>9. Nowhere You will find such an honest man.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143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Transform the following sentences into Interrogative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47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"/>
            <a:ext cx="6934200" cy="598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53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22957"/>
            <a:ext cx="8610600" cy="60016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 smtClean="0"/>
              <a:t>Class : Eight/Nine/Ten</a:t>
            </a:r>
          </a:p>
          <a:p>
            <a:pPr algn="ctr">
              <a:lnSpc>
                <a:spcPct val="150000"/>
              </a:lnSpc>
            </a:pPr>
            <a:r>
              <a:rPr lang="en-US" sz="5400" dirty="0" smtClean="0"/>
              <a:t>Subject: English 2</a:t>
            </a:r>
            <a:r>
              <a:rPr lang="en-US" sz="5400" baseline="30000" dirty="0" smtClean="0"/>
              <a:t>nd</a:t>
            </a:r>
            <a:r>
              <a:rPr lang="en-US" sz="5400" dirty="0" smtClean="0"/>
              <a:t> paper (Grammar part)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/>
              <a:t>(Transformation of Sentence)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/>
              <a:t>( Assertive to Interrogative)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15749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Notice these sentences…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09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dirty="0" smtClean="0"/>
              <a:t>He reads book.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 smtClean="0"/>
              <a:t>Doesn’t he read book?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 smtClean="0"/>
              <a:t>She is writing.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 smtClean="0"/>
              <a:t>Isn’t she writing?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619485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Lucida Sans Typewriter" pitchFamily="49" charset="0"/>
                <a:cs typeface="Times New Roman" pitchFamily="18" charset="0"/>
              </a:rPr>
              <a:t>Do you find any change between first two and last two sentences............? </a:t>
            </a:r>
            <a:endParaRPr lang="en-US" sz="2000" b="1" dirty="0">
              <a:latin typeface="Lucida Sans Typewriter" pitchFamily="49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114800" y="1219200"/>
            <a:ext cx="1524000" cy="152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886200" y="2057400"/>
            <a:ext cx="1257300" cy="2286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0" y="4648200"/>
            <a:ext cx="2133600" cy="186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500" dirty="0" smtClean="0"/>
              <a:t>Yes</a:t>
            </a:r>
            <a:endParaRPr lang="en-US" sz="11500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4648200"/>
            <a:ext cx="2133600" cy="18620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500" dirty="0" smtClean="0"/>
              <a:t>NO</a:t>
            </a:r>
            <a:endParaRPr lang="en-US" sz="11500" dirty="0"/>
          </a:p>
        </p:txBody>
      </p:sp>
      <p:pic>
        <p:nvPicPr>
          <p:cNvPr id="13" name="Picture 12" descr="Since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57200"/>
            <a:ext cx="2057400" cy="13691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14" descr="home (1).jpg"/>
          <p:cNvPicPr>
            <a:picLocks noChangeAspect="1"/>
          </p:cNvPicPr>
          <p:nvPr/>
        </p:nvPicPr>
        <p:blipFill>
          <a:blip r:embed="rId3"/>
          <a:srcRect l="6344"/>
          <a:stretch>
            <a:fillRect/>
          </a:stretch>
        </p:blipFill>
        <p:spPr>
          <a:xfrm>
            <a:off x="5943600" y="1828800"/>
            <a:ext cx="2286263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184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"/>
            <a:ext cx="6143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Today’s Topic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352729"/>
            <a:ext cx="4286250" cy="535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0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303937"/>
            <a:ext cx="4572000" cy="76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13360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After the lesson, learners will be able to </a:t>
            </a:r>
            <a:r>
              <a:rPr lang="en-US" sz="2800" dirty="0" smtClean="0"/>
              <a:t> ---</a:t>
            </a:r>
          </a:p>
          <a:p>
            <a:endParaRPr lang="en-US" sz="2800" dirty="0" smtClean="0"/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Use the rules of transformation of sentences (assertive to Interrogative)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use interrogative sentence in different situation.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transform sentences (assertive to Negative)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609600"/>
            <a:ext cx="48712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Learning Outcomes</a:t>
            </a:r>
            <a:r>
              <a:rPr lang="en-US" sz="4800" b="1" dirty="0" smtClean="0">
                <a:solidFill>
                  <a:srgbClr val="002060"/>
                </a:solidFill>
              </a:rPr>
              <a:t>: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417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6002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Transformation is a process of changing a sentence without changing  its real meaning. 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962400"/>
            <a:ext cx="7839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3200" dirty="0" smtClean="0"/>
              <a:t>Assertive : </a:t>
            </a:r>
            <a:r>
              <a:rPr lang="en-US" sz="3200" dirty="0" smtClean="0"/>
              <a:t>Arman </a:t>
            </a:r>
            <a:r>
              <a:rPr lang="en-US" sz="3200" dirty="0" smtClean="0"/>
              <a:t>is a good student.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200" dirty="0" smtClean="0"/>
              <a:t>Interrogative: Isn’t </a:t>
            </a:r>
            <a:r>
              <a:rPr lang="en-US" sz="3200" dirty="0" smtClean="0"/>
              <a:t>Arman </a:t>
            </a:r>
            <a:r>
              <a:rPr lang="en-US" sz="3200" dirty="0" smtClean="0"/>
              <a:t>a good student?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410200"/>
            <a:ext cx="8058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Both sentences are the same with semantic side.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90800" y="533400"/>
            <a:ext cx="30480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Definition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762000" y="320040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20989023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9603"/>
            <a:ext cx="800100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800" dirty="0" smtClean="0"/>
              <a:t>   </a:t>
            </a:r>
            <a:r>
              <a:rPr lang="en-US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Light" pitchFamily="34" charset="0"/>
              </a:rPr>
              <a:t>The rules of transformation of sentence</a:t>
            </a:r>
            <a:endParaRPr lang="en-US" sz="3200" b="1" u="sng" dirty="0">
              <a:ln cmpd="dbl">
                <a:solidFill>
                  <a:schemeClr val="tx1"/>
                </a:solidFill>
              </a:ln>
              <a:solidFill>
                <a:srgbClr val="FF0000"/>
              </a:solidFill>
              <a:latin typeface="Bahnschrift Ligh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143000"/>
            <a:ext cx="5943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     Assertive to Interrogative 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9812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Rule-1: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the sentence is affirmative, the interrogative will be negative-interrogative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verb+not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Sub + rest of sentence+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3962400"/>
            <a:ext cx="7620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Example:</a:t>
            </a:r>
          </a:p>
          <a:p>
            <a:r>
              <a:rPr lang="en-US" sz="3600" dirty="0" smtClean="0"/>
              <a:t> Assertive</a:t>
            </a:r>
            <a:r>
              <a:rPr lang="en-US" sz="3200" dirty="0" smtClean="0"/>
              <a:t>: He </a:t>
            </a:r>
            <a:r>
              <a:rPr lang="en-US" sz="3200" dirty="0" smtClean="0">
                <a:solidFill>
                  <a:srgbClr val="FF0000"/>
                </a:solidFill>
              </a:rPr>
              <a:t>was</a:t>
            </a:r>
            <a:r>
              <a:rPr lang="en-US" sz="3200" dirty="0" smtClean="0"/>
              <a:t> born in </a:t>
            </a:r>
            <a:r>
              <a:rPr lang="en-US" sz="3200" dirty="0" err="1" smtClean="0"/>
              <a:t>Hoogly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Interrogative: </a:t>
            </a:r>
            <a:r>
              <a:rPr lang="en-US" sz="3200" dirty="0" smtClean="0">
                <a:solidFill>
                  <a:srgbClr val="FF0000"/>
                </a:solidFill>
              </a:rPr>
              <a:t>Wasn’t </a:t>
            </a:r>
            <a:r>
              <a:rPr lang="en-US" sz="3200" dirty="0" smtClean="0"/>
              <a:t>he born in </a:t>
            </a:r>
            <a:r>
              <a:rPr lang="en-US" sz="3200" dirty="0" err="1" smtClean="0"/>
              <a:t>Hoogly</a:t>
            </a:r>
            <a:r>
              <a:rPr lang="en-US" sz="3200" dirty="0" smtClean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2342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Rule-2: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the sentence is negative, the interrogative will be affirmative-interrogative-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 verb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sub + rest of sentence +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3352800"/>
            <a:ext cx="73152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Example : </a:t>
            </a:r>
          </a:p>
          <a:p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3600" dirty="0" smtClean="0"/>
              <a:t>Assertive: He </a:t>
            </a:r>
            <a:r>
              <a:rPr lang="en-US" sz="3600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/>
              <a:t> not a good person.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Interrogative: </a:t>
            </a:r>
            <a:r>
              <a:rPr lang="en-US" sz="3600" dirty="0" smtClean="0">
                <a:solidFill>
                  <a:srgbClr val="FF0000"/>
                </a:solidFill>
              </a:rPr>
              <a:t>Is</a:t>
            </a:r>
            <a:r>
              <a:rPr lang="en-US" sz="3600" dirty="0" smtClean="0"/>
              <a:t> he a good person</a:t>
            </a:r>
            <a:r>
              <a:rPr lang="en-US" sz="3600" dirty="0" smtClean="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1022</Words>
  <Application>Microsoft Office PowerPoint</Application>
  <PresentationFormat>On-screen Show (4:3)</PresentationFormat>
  <Paragraphs>152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Rounded MT Bold</vt:lpstr>
      <vt:lpstr>Bahnschrift Light</vt:lpstr>
      <vt:lpstr>Calibri</vt:lpstr>
      <vt:lpstr>inherit</vt:lpstr>
      <vt:lpstr>Lucida Sans Typewriter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207</cp:revision>
  <dcterms:created xsi:type="dcterms:W3CDTF">2020-07-11T10:04:00Z</dcterms:created>
  <dcterms:modified xsi:type="dcterms:W3CDTF">2021-11-08T14:33:19Z</dcterms:modified>
</cp:coreProperties>
</file>