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3"/>
    <p:sldId id="287" r:id="rId4"/>
    <p:sldId id="316" r:id="rId5"/>
    <p:sldId id="312" r:id="rId6"/>
    <p:sldId id="313" r:id="rId7"/>
    <p:sldId id="314" r:id="rId8"/>
    <p:sldId id="315" r:id="rId9"/>
    <p:sldId id="289" r:id="rId10"/>
    <p:sldId id="263" r:id="rId11"/>
    <p:sldId id="290" r:id="rId12"/>
    <p:sldId id="311" r:id="rId13"/>
    <p:sldId id="299" r:id="rId14"/>
    <p:sldId id="300" r:id="rId15"/>
    <p:sldId id="295" r:id="rId17"/>
    <p:sldId id="296" r:id="rId18"/>
    <p:sldId id="297" r:id="rId19"/>
    <p:sldId id="298" r:id="rId20"/>
    <p:sldId id="288" r:id="rId21"/>
    <p:sldId id="259" r:id="rId22"/>
    <p:sldId id="260" r:id="rId23"/>
    <p:sldId id="264" r:id="rId24"/>
    <p:sldId id="261" r:id="rId25"/>
    <p:sldId id="301" r:id="rId26"/>
    <p:sldId id="324" r:id="rId27"/>
    <p:sldId id="304" r:id="rId28"/>
    <p:sldId id="303" r:id="rId29"/>
    <p:sldId id="317" r:id="rId30"/>
    <p:sldId id="318" r:id="rId31"/>
    <p:sldId id="319" r:id="rId32"/>
    <p:sldId id="320" r:id="rId33"/>
    <p:sldId id="328" r:id="rId34"/>
    <p:sldId id="329" r:id="rId35"/>
    <p:sldId id="330" r:id="rId36"/>
    <p:sldId id="271" r:id="rId37"/>
    <p:sldId id="306" r:id="rId38"/>
    <p:sldId id="307" r:id="rId39"/>
    <p:sldId id="321" r:id="rId40"/>
    <p:sldId id="333" r:id="rId41"/>
    <p:sldId id="334" r:id="rId42"/>
    <p:sldId id="335" r:id="rId43"/>
    <p:sldId id="336" r:id="rId44"/>
    <p:sldId id="337" r:id="rId45"/>
    <p:sldId id="338" r:id="rId46"/>
    <p:sldId id="339" r:id="rId47"/>
    <p:sldId id="340" r:id="rId48"/>
    <p:sldId id="308" r:id="rId49"/>
    <p:sldId id="322" r:id="rId50"/>
    <p:sldId id="269" r:id="rId51"/>
    <p:sldId id="270" r:id="rId52"/>
    <p:sldId id="272" r:id="rId53"/>
    <p:sldId id="291" r:id="rId54"/>
    <p:sldId id="262" r:id="rId55"/>
    <p:sldId id="371" r:id="rId56"/>
    <p:sldId id="273" r:id="rId57"/>
    <p:sldId id="274"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21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4.xml"/><Relationship Id="rId59" Type="http://schemas.openxmlformats.org/officeDocument/2006/relationships/presProps" Target="presProps.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91D415E-9910-4BA1-9CF1-BEFF8ACF392E}" type="doc">
      <dgm:prSet loTypeId="urn:microsoft.com/office/officeart/2005/8/layout/hProcess3" loCatId="process" qsTypeId="urn:microsoft.com/office/officeart/2005/8/quickstyle/simple1" qsCatId="simple" csTypeId="urn:microsoft.com/office/officeart/2005/8/colors/accent1_2" csCatId="accent1" phldr="1"/>
      <dgm:spPr/>
    </dgm:pt>
    <dgm:pt modelId="{217C4164-9D56-42C8-B5D3-6EEF1430FC2A}">
      <dgm:prSet phldrT="[Text]" phldr="0" custT="1"/>
      <dgm:spPr/>
      <dgm:t>
        <a:bodyPr vert="horz" wrap="square"/>
        <a:p>
          <a:pPr>
            <a:lnSpc>
              <a:spcPct val="100000"/>
            </a:lnSpc>
            <a:spcBef>
              <a:spcPct val="0"/>
            </a:spcBef>
            <a:spcAft>
              <a:spcPct val="35000"/>
            </a:spcAft>
          </a:pPr>
          <a:r>
            <a:rPr lang="en-US" sz="3600" dirty="0" smtClean="0"/>
            <a:t>Sandy beaches</a:t>
          </a:r>
          <a:r>
            <a:rPr lang="en-US" sz="3600" dirty="0" smtClean="0"/>
            <a:t/>
          </a:r>
          <a:endParaRPr lang="en-US" sz="3600" dirty="0" smtClean="0"/>
        </a:p>
      </dgm:t>
    </dgm:pt>
    <dgm:pt modelId="{707DB02A-3FB3-4A6B-BDEB-5314237E06D1}" cxnId="{3CF25F01-7CFE-473B-8E46-23399D2A7082}" type="parTrans">
      <dgm:prSet/>
      <dgm:spPr/>
      <dgm:t>
        <a:bodyPr/>
        <a:lstStyle/>
        <a:p>
          <a:endParaRPr lang="en-US"/>
        </a:p>
      </dgm:t>
    </dgm:pt>
    <dgm:pt modelId="{5ADFEEB5-FE4F-4BD6-AA69-A95FA93D9974}" cxnId="{3CF25F01-7CFE-473B-8E46-23399D2A7082}" type="sibTrans">
      <dgm:prSet/>
      <dgm:spPr/>
      <dgm:t>
        <a:bodyPr/>
        <a:lstStyle/>
        <a:p>
          <a:endParaRPr lang="en-US"/>
        </a:p>
      </dgm:t>
    </dgm:pt>
    <dgm:pt modelId="{DC1319AD-5ADB-443B-A070-7EF8C7DF9575}" type="pres">
      <dgm:prSet presAssocID="{D91D415E-9910-4BA1-9CF1-BEFF8ACF392E}" presName="Name0" presStyleCnt="0">
        <dgm:presLayoutVars>
          <dgm:dir/>
          <dgm:animLvl val="lvl"/>
          <dgm:resizeHandles val="exact"/>
        </dgm:presLayoutVars>
      </dgm:prSet>
      <dgm:spPr/>
    </dgm:pt>
    <dgm:pt modelId="{2939DA47-1619-47EE-A87B-0406990E8A6F}" type="pres">
      <dgm:prSet presAssocID="{D91D415E-9910-4BA1-9CF1-BEFF8ACF392E}" presName="dummy" presStyleCnt="0"/>
      <dgm:spPr/>
    </dgm:pt>
    <dgm:pt modelId="{EFA1FFE3-98FC-48CF-8C9C-D8CE9A05D89C}" type="pres">
      <dgm:prSet presAssocID="{D91D415E-9910-4BA1-9CF1-BEFF8ACF392E}" presName="linH" presStyleCnt="0"/>
      <dgm:spPr/>
    </dgm:pt>
    <dgm:pt modelId="{0B0EA8B5-FDFC-4CA2-ABE1-3F55169FC7B7}" type="pres">
      <dgm:prSet presAssocID="{D91D415E-9910-4BA1-9CF1-BEFF8ACF392E}" presName="padding1" presStyleCnt="0"/>
      <dgm:spPr/>
    </dgm:pt>
    <dgm:pt modelId="{05468CE8-8DAB-4C7E-8CDC-F9584DA37586}" type="pres">
      <dgm:prSet presAssocID="{217C4164-9D56-42C8-B5D3-6EEF1430FC2A}" presName="linV" presStyleCnt="0"/>
      <dgm:spPr/>
    </dgm:pt>
    <dgm:pt modelId="{BEFA95DA-6A24-4AC9-BEBD-38764C2E3FBB}" type="pres">
      <dgm:prSet presAssocID="{217C4164-9D56-42C8-B5D3-6EEF1430FC2A}" presName="spVertical1" presStyleCnt="0"/>
      <dgm:spPr/>
    </dgm:pt>
    <dgm:pt modelId="{BC96CBF5-57D7-4E50-A79E-70C7C8B7F194}" type="pres">
      <dgm:prSet presAssocID="{217C4164-9D56-42C8-B5D3-6EEF1430FC2A}" presName="parTx" presStyleLbl="revTx" presStyleIdx="0" presStyleCnt="1" custScaleY="96505" custLinFactNeighborX="-9843" custLinFactNeighborY="10456">
        <dgm:presLayoutVars>
          <dgm:chMax val="0"/>
          <dgm:chPref val="0"/>
          <dgm:bulletEnabled val="1"/>
        </dgm:presLayoutVars>
      </dgm:prSet>
      <dgm:spPr/>
      <dgm:t>
        <a:bodyPr/>
        <a:lstStyle/>
        <a:p>
          <a:endParaRPr lang="en-US"/>
        </a:p>
      </dgm:t>
    </dgm:pt>
    <dgm:pt modelId="{8BFA5AAF-02DC-4ECF-AA3E-7EEE966143FA}" type="pres">
      <dgm:prSet presAssocID="{217C4164-9D56-42C8-B5D3-6EEF1430FC2A}" presName="spVertical2" presStyleCnt="0"/>
      <dgm:spPr/>
    </dgm:pt>
    <dgm:pt modelId="{7420C867-6689-4844-BA6E-538578D07114}" type="pres">
      <dgm:prSet presAssocID="{217C4164-9D56-42C8-B5D3-6EEF1430FC2A}" presName="spVertical3" presStyleCnt="0"/>
      <dgm:spPr/>
    </dgm:pt>
    <dgm:pt modelId="{51F0DA27-EC9B-4688-A515-7603BD5F20F5}" type="pres">
      <dgm:prSet presAssocID="{D91D415E-9910-4BA1-9CF1-BEFF8ACF392E}" presName="padding2" presStyleCnt="0"/>
      <dgm:spPr/>
    </dgm:pt>
    <dgm:pt modelId="{A47395FF-3358-456D-906F-2A7918F3720D}" type="pres">
      <dgm:prSet presAssocID="{D91D415E-9910-4BA1-9CF1-BEFF8ACF392E}" presName="negArrow" presStyleCnt="0"/>
      <dgm:spPr/>
    </dgm:pt>
    <dgm:pt modelId="{8B75B168-EE62-4CF8-ADE7-B9059E049CB0}" type="pres">
      <dgm:prSet presAssocID="{D91D415E-9910-4BA1-9CF1-BEFF8ACF392E}" presName="backgroundArrow" presStyleLbl="node1" presStyleIdx="0" presStyleCnt="1" custLinFactNeighborY="4731"/>
      <dgm:spPr/>
    </dgm:pt>
  </dgm:ptLst>
  <dgm:cxnLst>
    <dgm:cxn modelId="{3CF25F01-7CFE-473B-8E46-23399D2A7082}" srcId="{D91D415E-9910-4BA1-9CF1-BEFF8ACF392E}" destId="{217C4164-9D56-42C8-B5D3-6EEF1430FC2A}" srcOrd="0" destOrd="0" parTransId="{707DB02A-3FB3-4A6B-BDEB-5314237E06D1}" sibTransId="{5ADFEEB5-FE4F-4BD6-AA69-A95FA93D9974}"/>
    <dgm:cxn modelId="{D23A728B-7D5C-4831-8E21-EE215EB660AB}" type="presOf" srcId="{D91D415E-9910-4BA1-9CF1-BEFF8ACF392E}" destId="{DC1319AD-5ADB-443B-A070-7EF8C7DF9575}" srcOrd="0" destOrd="0" presId="urn:microsoft.com/office/officeart/2005/8/layout/hProcess3"/>
    <dgm:cxn modelId="{ADD1723C-BD4A-4190-B13F-608879FF56BB}" type="presParOf" srcId="{DC1319AD-5ADB-443B-A070-7EF8C7DF9575}" destId="{2939DA47-1619-47EE-A87B-0406990E8A6F}" srcOrd="0" destOrd="0" presId="urn:microsoft.com/office/officeart/2005/8/layout/hProcess3"/>
    <dgm:cxn modelId="{E3A341FA-619E-453C-A742-B21586DE79EC}" type="presParOf" srcId="{DC1319AD-5ADB-443B-A070-7EF8C7DF9575}" destId="{EFA1FFE3-98FC-48CF-8C9C-D8CE9A05D89C}" srcOrd="1" destOrd="0" presId="urn:microsoft.com/office/officeart/2005/8/layout/hProcess3"/>
    <dgm:cxn modelId="{1DFCA320-2E16-4412-B64A-F44AB6B9381B}" type="presParOf" srcId="{EFA1FFE3-98FC-48CF-8C9C-D8CE9A05D89C}" destId="{0B0EA8B5-FDFC-4CA2-ABE1-3F55169FC7B7}" srcOrd="0" destOrd="1" presId="urn:microsoft.com/office/officeart/2005/8/layout/hProcess3"/>
    <dgm:cxn modelId="{2E5D0414-5FF0-4FE5-B9F2-2AF4AC67B231}" type="presParOf" srcId="{EFA1FFE3-98FC-48CF-8C9C-D8CE9A05D89C}" destId="{05468CE8-8DAB-4C7E-8CDC-F9584DA37586}" srcOrd="1" destOrd="1" presId="urn:microsoft.com/office/officeart/2005/8/layout/hProcess3"/>
    <dgm:cxn modelId="{A1B87B3B-8793-4C39-8C33-BD244AD5355C}" type="presParOf" srcId="{05468CE8-8DAB-4C7E-8CDC-F9584DA37586}" destId="{BEFA95DA-6A24-4AC9-BEBD-38764C2E3FBB}" srcOrd="0" destOrd="1" presId="urn:microsoft.com/office/officeart/2005/8/layout/hProcess3"/>
    <dgm:cxn modelId="{A60F3B15-2AEA-42F0-8AE2-4369AFB16824}" type="presParOf" srcId="{05468CE8-8DAB-4C7E-8CDC-F9584DA37586}" destId="{BC96CBF5-57D7-4E50-A79E-70C7C8B7F194}" srcOrd="1" destOrd="1" presId="urn:microsoft.com/office/officeart/2005/8/layout/hProcess3"/>
    <dgm:cxn modelId="{9EE66902-6DFF-4641-B5F8-EE655A0FADD8}" type="presOf" srcId="{217C4164-9D56-42C8-B5D3-6EEF1430FC2A}" destId="{BC96CBF5-57D7-4E50-A79E-70C7C8B7F194}" srcOrd="0" destOrd="0" presId="urn:microsoft.com/office/officeart/2005/8/layout/hProcess3"/>
    <dgm:cxn modelId="{4EFCA068-F1D2-4DAF-A37D-4289E6077D56}" type="presParOf" srcId="{05468CE8-8DAB-4C7E-8CDC-F9584DA37586}" destId="{8BFA5AAF-02DC-4ECF-AA3E-7EEE966143FA}" srcOrd="2" destOrd="1" presId="urn:microsoft.com/office/officeart/2005/8/layout/hProcess3"/>
    <dgm:cxn modelId="{F568757B-78D8-4059-89BD-8237BEC5F616}" type="presParOf" srcId="{05468CE8-8DAB-4C7E-8CDC-F9584DA37586}" destId="{7420C867-6689-4844-BA6E-538578D07114}" srcOrd="3" destOrd="1" presId="urn:microsoft.com/office/officeart/2005/8/layout/hProcess3"/>
    <dgm:cxn modelId="{B62E14A4-12C7-4382-B8B7-D515BAC5BD78}" type="presParOf" srcId="{EFA1FFE3-98FC-48CF-8C9C-D8CE9A05D89C}" destId="{51F0DA27-EC9B-4688-A515-7603BD5F20F5}" srcOrd="2" destOrd="1" presId="urn:microsoft.com/office/officeart/2005/8/layout/hProcess3"/>
    <dgm:cxn modelId="{3A7C1C3F-8D58-4734-8A72-1199986794CE}" type="presParOf" srcId="{EFA1FFE3-98FC-48CF-8C9C-D8CE9A05D89C}" destId="{A47395FF-3358-456D-906F-2A7918F3720D}" srcOrd="3" destOrd="1" presId="urn:microsoft.com/office/officeart/2005/8/layout/hProcess3"/>
    <dgm:cxn modelId="{1A64B942-0BF4-47D7-B244-EE8EE0898699}" type="presParOf" srcId="{EFA1FFE3-98FC-48CF-8C9C-D8CE9A05D89C}" destId="{8B75B168-EE62-4CF8-ADE7-B9059E049CB0}" srcOrd="4" destOrd="1"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5B168-EE62-4CF8-ADE7-B9059E049CB0}">
      <dsp:nvSpPr>
        <dsp:cNvPr id="0" name=""/>
        <dsp:cNvSpPr/>
      </dsp:nvSpPr>
      <dsp:spPr>
        <a:xfrm>
          <a:off x="0" y="19435"/>
          <a:ext cx="4931826" cy="1728000"/>
        </a:xfrm>
        <a:prstGeom prst="rightArrow">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96CBF5-57D7-4E50-A79E-70C7C8B7F194}">
      <dsp:nvSpPr>
        <dsp:cNvPr id="0" name=""/>
        <dsp:cNvSpPr/>
      </dsp:nvSpPr>
      <dsp:spPr>
        <a:xfrm>
          <a:off x="0" y="486887"/>
          <a:ext cx="4098617" cy="833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a:lnSpc>
              <a:spcPct val="90000"/>
            </a:lnSpc>
            <a:spcBef>
              <a:spcPct val="0"/>
            </a:spcBef>
            <a:spcAft>
              <a:spcPct val="35000"/>
            </a:spcAft>
          </a:pPr>
          <a:r>
            <a:rPr lang="en-US" sz="2400" kern="1200" dirty="0" smtClean="0"/>
            <a:t>Sandy beaches</a:t>
          </a:r>
          <a:endParaRPr lang="en-US" sz="2400" kern="1200" dirty="0"/>
        </a:p>
      </dsp:txBody>
      <dsp:txXfrm>
        <a:off x="0" y="486887"/>
        <a:ext cx="4098617" cy="8338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rcRect b="3795"/>
          <a:stretch>
            <a:fillRect/>
          </a:stretch>
        </p:blipFill>
        <p:spPr>
          <a:xfrm>
            <a:off x="0" y="260350"/>
            <a:ext cx="12192000" cy="6597650"/>
          </a:xfrm>
          <a:prstGeom prst="rect">
            <a:avLst/>
          </a:prstGeom>
          <a:noFill/>
          <a:ln w="9525">
            <a:noFill/>
          </a:ln>
        </p:spPr>
      </p:pic>
      <p:sp>
        <p:nvSpPr>
          <p:cNvPr id="2051" name="Rectangle 3"/>
          <p:cNvSpPr>
            <a:spLocks noGrp="1" noChangeArrowheads="1"/>
          </p:cNvSpPr>
          <p:nvPr>
            <p:ph type="ctrTitle"/>
          </p:nvPr>
        </p:nvSpPr>
        <p:spPr>
          <a:xfrm>
            <a:off x="624417" y="620713"/>
            <a:ext cx="10943167" cy="1082675"/>
          </a:xfrm>
        </p:spPr>
        <p:txBody>
          <a:bodyPr/>
          <a:lstStyle>
            <a:lvl1pP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1843088"/>
            <a:ext cx="10949517" cy="981075"/>
          </a:xfrm>
        </p:spPr>
        <p:txBody>
          <a:bodyPr/>
          <a:lstStyle>
            <a:lvl1pPr marL="0" indent="0">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82259F56-0C54-4FC9-A373-5483830BA1CE}"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0D684490-701E-4EE8-AFBE-99051667C3E6}"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82259F56-0C54-4FC9-A373-5483830BA1CE}"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0D684490-701E-4EE8-AFBE-99051667C3E6}"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82259F56-0C54-4FC9-A373-5483830BA1CE}"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0D684490-701E-4EE8-AFBE-99051667C3E6}"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82259F56-0C54-4FC9-A373-5483830BA1CE}"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0D684490-701E-4EE8-AFBE-99051667C3E6}"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82259F56-0C54-4FC9-A373-5483830BA1CE}"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0D684490-701E-4EE8-AFBE-99051667C3E6}"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82259F56-0C54-4FC9-A373-5483830BA1CE}"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0D684490-701E-4EE8-AFBE-99051667C3E6}"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82259F56-0C54-4FC9-A373-5483830BA1CE}"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0D684490-701E-4EE8-AFBE-99051667C3E6}"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82259F56-0C54-4FC9-A373-5483830BA1CE}"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0D684490-701E-4EE8-AFBE-99051667C3E6}"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82259F56-0C54-4FC9-A373-5483830BA1CE}"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0D684490-701E-4EE8-AFBE-99051667C3E6}"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82259F56-0C54-4FC9-A373-5483830BA1CE}"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0D684490-701E-4EE8-AFBE-99051667C3E6}"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82259F56-0C54-4FC9-A373-5483830BA1CE}"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0D684490-701E-4EE8-AFBE-99051667C3E6}"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2"/>
          <p:cNvPicPr>
            <a:picLocks noChangeAspect="1"/>
          </p:cNvPicPr>
          <p:nvPr/>
        </p:nvPicPr>
        <p:blipFill>
          <a:blip r:embed="rId12"/>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82259F56-0C54-4FC9-A373-5483830BA1CE}"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0D684490-701E-4EE8-AFBE-99051667C3E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png"/><Relationship Id="rId2" Type="http://schemas.microsoft.com/office/2007/relationships/media" Target="../media/media1.mp4"/><Relationship Id="rId1" Type="http://schemas.openxmlformats.org/officeDocument/2006/relationships/video" Target="../media/media1.mp4"/></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0681" y="795647"/>
            <a:ext cx="7980218" cy="923330"/>
          </a:xfrm>
          <a:prstGeom prst="rect">
            <a:avLst/>
          </a:prstGeom>
          <a:noFill/>
        </p:spPr>
        <p:txBody>
          <a:bodyPr wrap="square" rtlCol="0">
            <a:spAutoFit/>
          </a:bodyPr>
          <a:lstStyle/>
          <a:p>
            <a:pPr algn="ctr"/>
            <a:r>
              <a:rPr lang="en-US" sz="5400" dirty="0" smtClean="0">
                <a:solidFill>
                  <a:srgbClr val="FF0000"/>
                </a:solidFill>
              </a:rPr>
              <a:t>Welcome to Everyone</a:t>
            </a:r>
            <a:endParaRPr lang="en-US" sz="5400" dirty="0">
              <a:solidFill>
                <a:srgbClr val="FF0000"/>
              </a:solidFill>
            </a:endParaRPr>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935678"/>
            <a:ext cx="12192000" cy="49223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Right Arrow 1"/>
          <p:cNvSpPr/>
          <p:nvPr/>
        </p:nvSpPr>
        <p:spPr>
          <a:xfrm>
            <a:off x="2044100" y="173784"/>
            <a:ext cx="7871254" cy="1371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Learning outcome</a:t>
            </a:r>
            <a:endParaRPr lang="en-US" sz="5400" dirty="0" smtClean="0"/>
          </a:p>
        </p:txBody>
      </p:sp>
      <p:sp>
        <p:nvSpPr>
          <p:cNvPr id="3" name="TextBox 2"/>
          <p:cNvSpPr txBox="1"/>
          <p:nvPr/>
        </p:nvSpPr>
        <p:spPr>
          <a:xfrm>
            <a:off x="253365" y="1545590"/>
            <a:ext cx="11722100" cy="4523105"/>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highlight>
                  <a:srgbClr val="FFFF00"/>
                </a:highlight>
              </a:rPr>
              <a:t>The students will be able to know about  the sea-beach</a:t>
            </a:r>
            <a:endParaRPr lang="en-US" sz="3600" dirty="0" smtClean="0">
              <a:highlight>
                <a:srgbClr val="FFFF00"/>
              </a:highlight>
            </a:endParaRPr>
          </a:p>
          <a:p>
            <a:pPr marL="285750" indent="-285750">
              <a:buFont typeface="Arial" panose="020B0604020202020204" pitchFamily="34" charset="0"/>
              <a:buChar char="•"/>
            </a:pPr>
            <a:r>
              <a:rPr lang="en-US" sz="3600" dirty="0" smtClean="0">
                <a:highlight>
                  <a:srgbClr val="FFFF00"/>
                </a:highlight>
              </a:rPr>
              <a:t>They will learn about the sandy beaches, shimmering expanse of water, evergreen forest, lines of coconut trees, setting sun and rising sun.</a:t>
            </a:r>
            <a:endParaRPr lang="en-US" sz="3600" dirty="0" smtClean="0">
              <a:highlight>
                <a:srgbClr val="FFFF00"/>
              </a:highlight>
            </a:endParaRPr>
          </a:p>
          <a:p>
            <a:pPr marL="285750" indent="-285750">
              <a:buFont typeface="Arial" panose="020B0604020202020204" pitchFamily="34" charset="0"/>
              <a:buChar char="•"/>
            </a:pPr>
            <a:r>
              <a:rPr lang="en-US" sz="3600" dirty="0" smtClean="0">
                <a:highlight>
                  <a:srgbClr val="FFFF00"/>
                </a:highlight>
              </a:rPr>
              <a:t>Capable of knowing new words and their meaning</a:t>
            </a:r>
            <a:endParaRPr lang="en-US" sz="3600" dirty="0" smtClean="0">
              <a:highlight>
                <a:srgbClr val="FFFF00"/>
              </a:highlight>
            </a:endParaRPr>
          </a:p>
          <a:p>
            <a:pPr marL="285750" indent="-285750">
              <a:buFont typeface="Arial" panose="020B0604020202020204" pitchFamily="34" charset="0"/>
              <a:buChar char="•"/>
            </a:pPr>
            <a:r>
              <a:rPr lang="en-US" sz="3600" dirty="0" smtClean="0">
                <a:highlight>
                  <a:srgbClr val="FFFF00"/>
                </a:highlight>
              </a:rPr>
              <a:t>Capable to answer the questions about the </a:t>
            </a:r>
            <a:r>
              <a:rPr lang="en-US" sz="3600" dirty="0" err="1" smtClean="0">
                <a:highlight>
                  <a:srgbClr val="FFFF00"/>
                </a:highlight>
              </a:rPr>
              <a:t>kuakata</a:t>
            </a:r>
            <a:r>
              <a:rPr lang="en-US" sz="3600" dirty="0" smtClean="0">
                <a:highlight>
                  <a:srgbClr val="FFFF00"/>
                </a:highlight>
              </a:rPr>
              <a:t>  sea-beach</a:t>
            </a:r>
            <a:endParaRPr lang="en-US" sz="3600" dirty="0" smtClean="0">
              <a:highlight>
                <a:srgbClr val="FFFF00"/>
              </a:highlight>
            </a:endParaRPr>
          </a:p>
          <a:p>
            <a:pPr marL="285750" indent="-285750">
              <a:buFont typeface="Arial" panose="020B0604020202020204" pitchFamily="34" charset="0"/>
              <a:buChar char="•"/>
            </a:pPr>
            <a:r>
              <a:rPr lang="en-US" sz="3600" dirty="0" smtClean="0">
                <a:highlight>
                  <a:srgbClr val="FFFF00"/>
                </a:highlight>
              </a:rPr>
              <a:t>Capable to answer the “Flow Chart”</a:t>
            </a:r>
            <a:endParaRPr lang="en-US" sz="3600" dirty="0" smtClean="0">
              <a:highlight>
                <a:srgbClr val="FFFF00"/>
              </a:highlight>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49382" y="440689"/>
            <a:ext cx="7384473" cy="1568450"/>
          </a:xfrm>
          <a:prstGeom prst="rect">
            <a:avLst/>
          </a:prstGeom>
          <a:noFill/>
        </p:spPr>
        <p:txBody>
          <a:bodyPr wrap="square" rtlCol="0">
            <a:spAutoFit/>
            <a:scene3d>
              <a:camera prst="orthographicFront"/>
              <a:lightRig rig="threePt" dir="t"/>
            </a:scene3d>
          </a:bodyPr>
          <a:p>
            <a:r>
              <a:rPr lang="en-US" sz="4800" dirty="0">
                <a:solidFill>
                  <a:schemeClr val="accent1"/>
                </a:solidFill>
                <a:effectLst>
                  <a:outerShdw blurRad="38100" dist="25400" dir="5400000" algn="ctr" rotWithShape="0">
                    <a:srgbClr val="6E747A">
                      <a:alpha val="43000"/>
                    </a:srgbClr>
                  </a:outerShdw>
                </a:effectLst>
              </a:rPr>
              <a:t>Surfing waves the bay of Bengal </a:t>
            </a:r>
            <a:endParaRPr lang="en-US" sz="4800" dirty="0">
              <a:solidFill>
                <a:schemeClr val="accent1"/>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rcRect b="9916"/>
          <a:stretch>
            <a:fillRect/>
          </a:stretch>
        </p:blipFill>
        <p:spPr>
          <a:xfrm>
            <a:off x="0" y="0"/>
            <a:ext cx="11812270" cy="6028055"/>
          </a:xfrm>
          <a:prstGeom prst="rect">
            <a:avLst/>
          </a:prstGeom>
        </p:spPr>
      </p:pic>
      <p:sp>
        <p:nvSpPr>
          <p:cNvPr id="3" name="TextBox 2"/>
          <p:cNvSpPr txBox="1"/>
          <p:nvPr/>
        </p:nvSpPr>
        <p:spPr>
          <a:xfrm>
            <a:off x="193040" y="6186170"/>
            <a:ext cx="6797675" cy="829945"/>
          </a:xfrm>
          <a:prstGeom prst="rect">
            <a:avLst/>
          </a:prstGeom>
          <a:solidFill>
            <a:srgbClr val="00B0F0"/>
          </a:solidFill>
        </p:spPr>
        <p:txBody>
          <a:bodyPr wrap="square" rtlCol="0">
            <a:spAutoFit/>
          </a:bodyPr>
          <a:p>
            <a:pPr algn="ctr"/>
            <a:r>
              <a:rPr lang="en-US" sz="4800" b="1" dirty="0">
                <a:solidFill>
                  <a:schemeClr val="bg1"/>
                </a:solidFill>
              </a:rPr>
              <a:t>Buddhist temple </a:t>
            </a:r>
            <a:endParaRPr lang="en-US" sz="4800" b="1"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482945" cy="6990449"/>
          </a:xfrm>
          <a:prstGeom prst="rect">
            <a:avLst/>
          </a:prstGeom>
        </p:spPr>
      </p:pic>
      <p:sp>
        <p:nvSpPr>
          <p:cNvPr id="3" name="TextBox 2"/>
          <p:cNvSpPr txBox="1"/>
          <p:nvPr/>
        </p:nvSpPr>
        <p:spPr>
          <a:xfrm>
            <a:off x="6093114" y="971954"/>
            <a:ext cx="4918364" cy="584775"/>
          </a:xfrm>
          <a:prstGeom prst="rect">
            <a:avLst/>
          </a:prstGeom>
          <a:solidFill>
            <a:srgbClr val="00B0F0"/>
          </a:solidFill>
        </p:spPr>
        <p:txBody>
          <a:bodyPr wrap="square" rtlCol="0">
            <a:spAutoFit/>
          </a:bodyPr>
          <a:p>
            <a:r>
              <a:rPr lang="en-US" sz="3200" b="1" dirty="0">
                <a:solidFill>
                  <a:schemeClr val="bg1"/>
                </a:solidFill>
              </a:rPr>
              <a:t>Line of coconut trees </a:t>
            </a:r>
            <a:endParaRPr lang="en-US"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0979"/>
          </a:xfrm>
          <a:prstGeom prst="rect">
            <a:avLst/>
          </a:prstGeom>
        </p:spPr>
      </p:pic>
      <p:sp>
        <p:nvSpPr>
          <p:cNvPr id="3" name="TextBox 2"/>
          <p:cNvSpPr txBox="1"/>
          <p:nvPr/>
        </p:nvSpPr>
        <p:spPr>
          <a:xfrm>
            <a:off x="470535" y="5073650"/>
            <a:ext cx="5578475" cy="829945"/>
          </a:xfrm>
          <a:prstGeom prst="rect">
            <a:avLst/>
          </a:prstGeom>
          <a:noFill/>
        </p:spPr>
        <p:txBody>
          <a:bodyPr wrap="square" rtlCol="0">
            <a:spAutoFit/>
            <a:scene3d>
              <a:camera prst="orthographicFront"/>
              <a:lightRig rig="threePt" dir="t"/>
            </a:scene3d>
          </a:bodyPr>
          <a:p>
            <a:r>
              <a:rPr lang="en-US" sz="4800" b="1" dirty="0" err="1">
                <a:solidFill>
                  <a:schemeClr val="tx1"/>
                </a:solidFill>
                <a:effectLst>
                  <a:outerShdw blurRad="38100" dist="19050" dir="2700000" algn="tl" rotWithShape="0">
                    <a:schemeClr val="dk1">
                      <a:alpha val="40000"/>
                    </a:schemeClr>
                  </a:outerShdw>
                </a:effectLst>
              </a:rPr>
              <a:t>Shutky</a:t>
            </a:r>
            <a:r>
              <a:rPr lang="en-US" sz="4800" b="1" dirty="0">
                <a:solidFill>
                  <a:schemeClr val="tx1"/>
                </a:solidFill>
                <a:effectLst>
                  <a:outerShdw blurRad="38100" dist="19050" dir="2700000" algn="tl" rotWithShape="0">
                    <a:schemeClr val="dk1">
                      <a:alpha val="40000"/>
                    </a:schemeClr>
                  </a:outerShdw>
                </a:effectLst>
              </a:rPr>
              <a:t> </a:t>
            </a:r>
            <a:r>
              <a:rPr lang="en-US" sz="4800" b="1" dirty="0" err="1">
                <a:solidFill>
                  <a:schemeClr val="tx1"/>
                </a:solidFill>
                <a:effectLst>
                  <a:outerShdw blurRad="38100" dist="19050" dir="2700000" algn="tl" rotWithShape="0">
                    <a:schemeClr val="dk1">
                      <a:alpha val="40000"/>
                    </a:schemeClr>
                  </a:outerShdw>
                </a:effectLst>
              </a:rPr>
              <a:t>polly</a:t>
            </a:r>
            <a:r>
              <a:rPr lang="en-US" sz="4800" b="1" dirty="0">
                <a:solidFill>
                  <a:schemeClr val="tx1"/>
                </a:solidFill>
                <a:effectLst>
                  <a:outerShdw blurRad="38100" dist="19050" dir="2700000" algn="tl" rotWithShape="0">
                    <a:schemeClr val="dk1">
                      <a:alpha val="40000"/>
                    </a:schemeClr>
                  </a:outerShdw>
                </a:effectLst>
              </a:rPr>
              <a:t> </a:t>
            </a:r>
            <a:endParaRPr lang="en-US" sz="4800" b="1" dirty="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8030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273810" y="609600"/>
            <a:ext cx="6699885" cy="1014730"/>
          </a:xfrm>
          <a:prstGeom prst="rect">
            <a:avLst/>
          </a:prstGeom>
          <a:noFill/>
        </p:spPr>
        <p:txBody>
          <a:bodyPr wrap="square" rtlCol="0">
            <a:spAutoFit/>
            <a:scene3d>
              <a:camera prst="orthographicFront"/>
              <a:lightRig rig="threePt" dir="t"/>
            </a:scene3d>
          </a:bodyPr>
          <a:p>
            <a:pPr algn="ctr"/>
            <a:r>
              <a:rPr lang="en-US" sz="6000" b="1" dirty="0" err="1">
                <a:solidFill>
                  <a:schemeClr val="tx1"/>
                </a:solidFill>
                <a:effectLst>
                  <a:outerShdw blurRad="38100" dist="19050" dir="2700000" algn="tl" rotWithShape="0">
                    <a:schemeClr val="dk1">
                      <a:alpha val="40000"/>
                    </a:schemeClr>
                  </a:outerShdw>
                </a:effectLst>
              </a:rPr>
              <a:t>Buddist</a:t>
            </a:r>
            <a:r>
              <a:rPr lang="en-US" sz="6000" b="1" dirty="0">
                <a:solidFill>
                  <a:schemeClr val="tx1"/>
                </a:solidFill>
                <a:effectLst>
                  <a:outerShdw blurRad="38100" dist="19050" dir="2700000" algn="tl" rotWithShape="0">
                    <a:schemeClr val="dk1">
                      <a:alpha val="40000"/>
                    </a:schemeClr>
                  </a:outerShdw>
                </a:effectLst>
              </a:rPr>
              <a:t> temple </a:t>
            </a:r>
            <a:endParaRPr lang="en-US" sz="6000" b="1" dirty="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3677" y="1731091"/>
            <a:ext cx="10795819" cy="4581218"/>
          </a:xfrm>
          <a:prstGeom prst="rect">
            <a:avLst/>
          </a:prstGeom>
        </p:spPr>
      </p:pic>
      <p:sp>
        <p:nvSpPr>
          <p:cNvPr id="2" name="TextBox 1"/>
          <p:cNvSpPr txBox="1"/>
          <p:nvPr/>
        </p:nvSpPr>
        <p:spPr>
          <a:xfrm>
            <a:off x="2137558" y="688769"/>
            <a:ext cx="7172697" cy="581891"/>
          </a:xfrm>
          <a:prstGeom prst="rect">
            <a:avLst/>
          </a:prstGeom>
          <a:noFill/>
        </p:spPr>
        <p:txBody>
          <a:bodyPr wrap="square" rtlCol="0">
            <a:spAutoFit/>
          </a:bodyPr>
          <a:lstStyle/>
          <a:p>
            <a:endParaRPr lang="en-US" dirty="0"/>
          </a:p>
        </p:txBody>
      </p:sp>
      <p:sp>
        <p:nvSpPr>
          <p:cNvPr id="3" name="Parallelogram 2"/>
          <p:cNvSpPr/>
          <p:nvPr/>
        </p:nvSpPr>
        <p:spPr>
          <a:xfrm>
            <a:off x="663575" y="610235"/>
            <a:ext cx="11097260" cy="593725"/>
          </a:xfrm>
          <a:prstGeom prst="parallelogram">
            <a:avLst/>
          </a:prstGeom>
        </p:spPr>
        <p:style>
          <a:lnRef idx="2">
            <a:schemeClr val="dk1">
              <a:shade val="50000"/>
            </a:schemeClr>
          </a:lnRef>
          <a:fillRef idx="1">
            <a:schemeClr val="dk1"/>
          </a:fillRef>
          <a:effectRef idx="0">
            <a:schemeClr val="dk1"/>
          </a:effectRef>
          <a:fontRef idx="minor">
            <a:schemeClr val="lt1"/>
          </a:fontRef>
        </p:style>
        <p:txBody>
          <a:bodyPr rtlCol="0" anchor="ctr">
            <a:scene3d>
              <a:camera prst="orthographicFront"/>
              <a:lightRig rig="threePt" dir="t"/>
            </a:scene3d>
          </a:bodyPr>
          <a:lstStyle/>
          <a:p>
            <a:pPr algn="ctr"/>
            <a:r>
              <a:rPr lang="en-US" sz="5400" dirty="0" smtClean="0">
                <a:solidFill>
                  <a:schemeClr val="tx1"/>
                </a:solidFill>
                <a:effectLst>
                  <a:outerShdw blurRad="38100" dist="19050" dir="2700000" algn="tl" rotWithShape="0">
                    <a:schemeClr val="dk1">
                      <a:alpha val="40000"/>
                    </a:schemeClr>
                  </a:outerShdw>
                </a:effectLst>
                <a:highlight>
                  <a:srgbClr val="FFFF00"/>
                </a:highlight>
              </a:rPr>
              <a:t>Scenic beauty of </a:t>
            </a:r>
            <a:r>
              <a:rPr lang="en-US" sz="5400" dirty="0" err="1" smtClean="0">
                <a:solidFill>
                  <a:schemeClr val="tx1"/>
                </a:solidFill>
                <a:effectLst>
                  <a:outerShdw blurRad="38100" dist="19050" dir="2700000" algn="tl" rotWithShape="0">
                    <a:schemeClr val="dk1">
                      <a:alpha val="40000"/>
                    </a:schemeClr>
                  </a:outerShdw>
                </a:effectLst>
                <a:highlight>
                  <a:srgbClr val="FFFF00"/>
                </a:highlight>
              </a:rPr>
              <a:t>Kuakata</a:t>
            </a:r>
            <a:endParaRPr lang="en-US" sz="5400" dirty="0" err="1" smtClean="0">
              <a:solidFill>
                <a:schemeClr val="tx1"/>
              </a:solidFill>
              <a:effectLst>
                <a:outerShdw blurRad="38100" dist="19050" dir="2700000" algn="tl" rotWithShape="0">
                  <a:schemeClr val="dk1">
                    <a:alpha val="40000"/>
                  </a:schemeClr>
                </a:outerShdw>
              </a:effectLst>
              <a:highlight>
                <a:srgbClr val="FFFF00"/>
              </a:highlight>
            </a:endParaRPr>
          </a:p>
        </p:txBody>
      </p:sp>
    </p:spTree>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1920"/>
            <a:ext cx="11667490" cy="6835775"/>
          </a:xfrm>
          <a:prstGeom prst="rect">
            <a:avLst/>
          </a:prstGeom>
        </p:spPr>
      </p:pic>
      <p:graphicFrame>
        <p:nvGraphicFramePr>
          <p:cNvPr id="6" name="Diagram 5"/>
          <p:cNvGraphicFramePr/>
          <p:nvPr/>
        </p:nvGraphicFramePr>
        <p:xfrm>
          <a:off x="858656" y="503637"/>
          <a:ext cx="4931826" cy="1747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5240" y="1828800"/>
            <a:ext cx="8203565" cy="347662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4400" dirty="0" smtClean="0">
                <a:latin typeface="AdorshoLipi" panose="02000500020000020004" charset="0"/>
                <a:cs typeface="AdorshoLipi" panose="02000500020000020004" charset="0"/>
              </a:rPr>
              <a:t>PRESENTED </a:t>
            </a:r>
            <a:endParaRPr lang="en-US" sz="4400" dirty="0" smtClean="0">
              <a:latin typeface="AdorshoLipi" panose="02000500020000020004" charset="0"/>
              <a:cs typeface="AdorshoLipi" panose="02000500020000020004" charset="0"/>
            </a:endParaRPr>
          </a:p>
          <a:p>
            <a:pPr algn="ctr"/>
            <a:r>
              <a:rPr lang="en-US" sz="4400" dirty="0" smtClean="0">
                <a:latin typeface="AdorshoLipi" panose="02000500020000020004" charset="0"/>
                <a:cs typeface="AdorshoLipi" panose="02000500020000020004" charset="0"/>
              </a:rPr>
              <a:t>By </a:t>
            </a:r>
            <a:endParaRPr lang="en-US" sz="4400" dirty="0" smtClean="0">
              <a:latin typeface="AdorshoLipi" panose="02000500020000020004" charset="0"/>
              <a:cs typeface="AdorshoLipi" panose="02000500020000020004" charset="0"/>
            </a:endParaRPr>
          </a:p>
          <a:p>
            <a:pPr algn="ctr"/>
            <a:r>
              <a:rPr lang="en-US" sz="4400" dirty="0" smtClean="0">
                <a:highlight>
                  <a:srgbClr val="FF00FF"/>
                </a:highlight>
                <a:latin typeface="AdorshoLipi" panose="02000500020000020004" charset="0"/>
                <a:cs typeface="AdorshoLipi" panose="02000500020000020004" charset="0"/>
                <a:sym typeface="+mn-ea"/>
              </a:rPr>
              <a:t>Khandoker Mufakkher Hossain</a:t>
            </a:r>
            <a:endParaRPr lang="en-US" sz="4400" dirty="0" smtClean="0">
              <a:latin typeface="AdorshoLipi" panose="02000500020000020004" charset="0"/>
              <a:cs typeface="AdorshoLipi" panose="02000500020000020004" charset="0"/>
              <a:sym typeface="+mn-ea"/>
            </a:endParaRPr>
          </a:p>
          <a:p>
            <a:pPr algn="ctr"/>
            <a:r>
              <a:rPr lang="en-US" sz="4400" dirty="0" smtClean="0">
                <a:latin typeface="AdorshoLipi" panose="02000500020000020004" charset="0"/>
                <a:cs typeface="AdorshoLipi" panose="02000500020000020004" charset="0"/>
              </a:rPr>
              <a:t>Aftab Uddin School and College. </a:t>
            </a:r>
            <a:endParaRPr lang="en-US" sz="4400" dirty="0" smtClean="0">
              <a:latin typeface="AdorshoLipi" panose="02000500020000020004" charset="0"/>
              <a:cs typeface="AdorshoLipi" panose="02000500020000020004" charset="0"/>
            </a:endParaRPr>
          </a:p>
        </p:txBody>
      </p:sp>
      <p:pic>
        <p:nvPicPr>
          <p:cNvPr id="5" name="Picture 4" descr="45"/>
          <p:cNvPicPr>
            <a:picLocks noChangeAspect="1"/>
          </p:cNvPicPr>
          <p:nvPr/>
        </p:nvPicPr>
        <p:blipFill>
          <a:blip r:embed="rId1"/>
          <a:srcRect l="73693" t="57806" b="21556"/>
          <a:stretch>
            <a:fillRect/>
          </a:stretch>
        </p:blipFill>
        <p:spPr>
          <a:xfrm>
            <a:off x="152400" y="1219200"/>
            <a:ext cx="3616960" cy="480123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fractur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0880" y="1326515"/>
            <a:ext cx="10906125" cy="4887595"/>
          </a:xfrm>
          <a:prstGeom prst="rect">
            <a:avLst/>
          </a:prstGeom>
        </p:spPr>
      </p:pic>
      <p:sp>
        <p:nvSpPr>
          <p:cNvPr id="3" name="TextBox 2"/>
          <p:cNvSpPr txBox="1"/>
          <p:nvPr/>
        </p:nvSpPr>
        <p:spPr>
          <a:xfrm>
            <a:off x="342265" y="313690"/>
            <a:ext cx="11664315" cy="1568450"/>
          </a:xfrm>
          <a:prstGeom prst="rect">
            <a:avLst/>
          </a:prstGeom>
          <a:noFill/>
        </p:spPr>
        <p:txBody>
          <a:bodyPr wrap="square" rtlCol="0">
            <a:spAutoFit/>
          </a:bodyPr>
          <a:lstStyle/>
          <a:p>
            <a:r>
              <a:rPr lang="en-US" sz="4800" dirty="0" smtClean="0">
                <a:solidFill>
                  <a:srgbClr val="FF0000"/>
                </a:solidFill>
                <a:highlight>
                  <a:srgbClr val="FFFF00"/>
                </a:highlight>
              </a:rPr>
              <a:t>Shimmering expanse of water of the Bay of Bengal</a:t>
            </a:r>
            <a:endParaRPr lang="en-US" sz="4800" dirty="0" smtClean="0">
              <a:solidFill>
                <a:srgbClr val="FF0000"/>
              </a:solidFill>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83515"/>
            <a:ext cx="12150725" cy="5960110"/>
          </a:xfrm>
          <a:prstGeom prst="rect">
            <a:avLst/>
          </a:prstGeom>
        </p:spPr>
      </p:pic>
      <p:sp>
        <p:nvSpPr>
          <p:cNvPr id="6" name="Rectangle 5"/>
          <p:cNvSpPr/>
          <p:nvPr/>
        </p:nvSpPr>
        <p:spPr>
          <a:xfrm>
            <a:off x="3779607" y="704335"/>
            <a:ext cx="3425938" cy="923330"/>
          </a:xfrm>
          <a:prstGeom prst="rect">
            <a:avLst/>
          </a:prstGeom>
          <a:noFill/>
        </p:spPr>
        <p:txBody>
          <a:bodyPr wrap="none" lIns="91440" tIns="45720" rIns="91440" bIns="45720">
            <a:spAutoFit/>
            <a:scene3d>
              <a:camera prst="orthographicFront"/>
              <a:lightRig rig="threePt" dir="t"/>
            </a:scene3d>
          </a:bodyPr>
          <a:lstStyle/>
          <a:p>
            <a:pPr algn="ctr"/>
            <a:r>
              <a:rPr lang="en-US" sz="5400" b="1" dirty="0" smtClean="0">
                <a:solidFill>
                  <a:schemeClr val="tx1"/>
                </a:solidFill>
                <a:effectLst>
                  <a:outerShdw blurRad="38100" dist="19050" dir="2700000" algn="tl" rotWithShape="0">
                    <a:schemeClr val="dk1">
                      <a:alpha val="40000"/>
                    </a:schemeClr>
                  </a:outerShdw>
                </a:effectLst>
                <a:highlight>
                  <a:srgbClr val="FFFF00"/>
                </a:highlight>
              </a:rPr>
              <a:t>Rising sun</a:t>
            </a:r>
            <a:endParaRPr lang="en-US" sz="5400" b="1" cap="none" spc="0" dirty="0" smtClean="0">
              <a:solidFill>
                <a:schemeClr val="tx1"/>
              </a:solidFill>
              <a:effectLst>
                <a:outerShdw blurRad="38100" dist="19050" dir="2700000" algn="tl" rotWithShape="0">
                  <a:schemeClr val="dk1">
                    <a:alpha val="40000"/>
                  </a:schemeClr>
                </a:outerShdw>
              </a:effectLst>
              <a:highlight>
                <a:srgbClr val="FFFF00"/>
              </a:highligh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3035" y="207645"/>
            <a:ext cx="11914505" cy="6110605"/>
          </a:xfrm>
          <a:prstGeom prst="rect">
            <a:avLst/>
          </a:prstGeom>
        </p:spPr>
      </p:pic>
      <p:sp>
        <p:nvSpPr>
          <p:cNvPr id="4" name="Flowchart: Punched Tape 3"/>
          <p:cNvSpPr/>
          <p:nvPr/>
        </p:nvSpPr>
        <p:spPr>
          <a:xfrm>
            <a:off x="3063875" y="655320"/>
            <a:ext cx="5073015" cy="1041400"/>
          </a:xfrm>
          <a:prstGeom prst="flowChartPunchedTap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t>Setting sun</a:t>
            </a:r>
            <a:endParaRPr lang="en-US" sz="6600" dirty="0" smtClean="0"/>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96590" y="0"/>
            <a:ext cx="6595110" cy="829945"/>
          </a:xfrm>
          <a:prstGeom prst="rect">
            <a:avLst/>
          </a:prstGeom>
          <a:noFill/>
        </p:spPr>
        <p:txBody>
          <a:bodyPr wrap="square" rtlCol="0">
            <a:spAutoFit/>
            <a:scene3d>
              <a:camera prst="orthographicFront"/>
              <a:lightRig rig="threePt" dir="t"/>
            </a:scene3d>
          </a:bodyPr>
          <a:lstStyle/>
          <a:p>
            <a:r>
              <a:rPr lang="en-US" sz="4800" dirty="0">
                <a:ln w="76200" cmpd="sng">
                  <a:solidFill>
                    <a:srgbClr val="FF00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highlight>
                  <a:srgbClr val="00FF00"/>
                </a:highlight>
              </a:rPr>
              <a:t>focus of the lesson </a:t>
            </a:r>
            <a:endParaRPr lang="en-US" sz="4800" dirty="0">
              <a:ln w="76200" cmpd="sng">
                <a:solidFill>
                  <a:srgbClr val="FF00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highlight>
                <a:srgbClr val="00FF00"/>
              </a:highlight>
            </a:endParaRPr>
          </a:p>
        </p:txBody>
      </p:sp>
      <p:sp>
        <p:nvSpPr>
          <p:cNvPr id="2" name="TextBox 1"/>
          <p:cNvSpPr txBox="1"/>
          <p:nvPr/>
        </p:nvSpPr>
        <p:spPr>
          <a:xfrm>
            <a:off x="511126" y="857240"/>
            <a:ext cx="11169748" cy="6000750"/>
          </a:xfrm>
          <a:prstGeom prst="rect">
            <a:avLst/>
          </a:prstGeom>
          <a:noFill/>
        </p:spPr>
        <p:txBody>
          <a:bodyPr wrap="square" rtlCol="0">
            <a:spAutoFit/>
          </a:bodyPr>
          <a:lstStyle/>
          <a:p>
            <a:pPr algn="just"/>
            <a:r>
              <a:rPr lang="en-US" sz="3200" dirty="0" err="1"/>
              <a:t>Kuakata</a:t>
            </a:r>
            <a:r>
              <a:rPr lang="en-US" sz="3200" dirty="0"/>
              <a:t> is one of the most beautiful sea-beach in the world and is the 2</a:t>
            </a:r>
            <a:r>
              <a:rPr lang="en-US" sz="3200" baseline="30000" dirty="0"/>
              <a:t>nd</a:t>
            </a:r>
            <a:r>
              <a:rPr lang="en-US" sz="3200" dirty="0"/>
              <a:t> largest sea-beach in Bangladesh. This seabeach is in Barisal division under Patuakhali district. The Rakhine community after being expelled from </a:t>
            </a:r>
            <a:r>
              <a:rPr lang="en-US" sz="3200" dirty="0" err="1"/>
              <a:t>Arakan</a:t>
            </a:r>
            <a:r>
              <a:rPr lang="en-US" sz="3200" dirty="0"/>
              <a:t> of </a:t>
            </a:r>
            <a:r>
              <a:rPr lang="en-US" sz="3200" dirty="0" err="1"/>
              <a:t>Mayanmar</a:t>
            </a:r>
            <a:r>
              <a:rPr lang="en-US" sz="3200" dirty="0"/>
              <a:t> took shelter in this sea-beach. The province </a:t>
            </a:r>
            <a:r>
              <a:rPr lang="en-US" sz="3200" dirty="0" err="1"/>
              <a:t>Arakan</a:t>
            </a:r>
            <a:r>
              <a:rPr lang="en-US" sz="3200" dirty="0"/>
              <a:t> was then </a:t>
            </a:r>
            <a:r>
              <a:rPr lang="en-US" sz="3200" dirty="0" err="1"/>
              <a:t>rulled</a:t>
            </a:r>
            <a:r>
              <a:rPr lang="en-US" sz="3200" dirty="0"/>
              <a:t> by the </a:t>
            </a:r>
            <a:r>
              <a:rPr lang="en-US" sz="3200" dirty="0" err="1"/>
              <a:t>muslim</a:t>
            </a:r>
            <a:r>
              <a:rPr lang="en-US" sz="3200" dirty="0"/>
              <a:t> </a:t>
            </a:r>
            <a:r>
              <a:rPr lang="en-US" sz="3200" dirty="0" err="1"/>
              <a:t>rullers</a:t>
            </a:r>
            <a:r>
              <a:rPr lang="en-US" sz="3200" dirty="0"/>
              <a:t>. They  made home in this beach and started to live here permanently. As a sea shore there was very crisis of drinking water. The water of this area is very salty. So, they have to dig well to collect drinking water. The place is holy to the Hindus and Buddhist. Here is a large statue of </a:t>
            </a:r>
            <a:r>
              <a:rPr lang="en-US" sz="3200" dirty="0" err="1"/>
              <a:t>Goutom</a:t>
            </a:r>
            <a:r>
              <a:rPr lang="en-US" sz="3200" dirty="0"/>
              <a:t> </a:t>
            </a:r>
            <a:r>
              <a:rPr lang="en-US" sz="3200" dirty="0" err="1"/>
              <a:t>Budda</a:t>
            </a:r>
            <a:r>
              <a:rPr lang="en-US" sz="3200" dirty="0"/>
              <a:t> in a temple.    </a:t>
            </a:r>
            <a:endParaRPr lang="en-US" sz="32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2000"/>
                                        <p:tgtEl>
                                          <p:spTgt spid="2">
                                            <p:txEl>
                                              <p:pRg st="0" end="0"/>
                                            </p:txEl>
                                          </p:spTgt>
                                        </p:tgtEl>
                                      </p:cBhvr>
                                    </p:animEffect>
                                    <p:anim calcmode="lin" valueType="num">
                                      <p:cBhvr>
                                        <p:cTn id="17" dur="2000" fill="hold"/>
                                        <p:tgtEl>
                                          <p:spTgt spid="2">
                                            <p:txEl>
                                              <p:pRg st="0" end="0"/>
                                            </p:txEl>
                                          </p:spTgt>
                                        </p:tgtEl>
                                        <p:attrNameLst>
                                          <p:attrName>style.rotation</p:attrName>
                                        </p:attrNameLst>
                                      </p:cBhvr>
                                      <p:tavLst>
                                        <p:tav tm="0">
                                          <p:val>
                                            <p:fltVal val="720"/>
                                          </p:val>
                                        </p:tav>
                                        <p:tav tm="100000">
                                          <p:val>
                                            <p:fltVal val="0"/>
                                          </p:val>
                                        </p:tav>
                                      </p:tavLst>
                                    </p:anim>
                                    <p:anim calcmode="lin" valueType="num">
                                      <p:cBhvr>
                                        <p:cTn id="18" dur="2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9" dur="2000" fill="hold"/>
                                        <p:tgtEl>
                                          <p:spTgt spid="2">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89560" y="849630"/>
            <a:ext cx="11514455" cy="3415030"/>
          </a:xfrm>
          <a:prstGeom prst="rect">
            <a:avLst/>
          </a:prstGeom>
          <a:noFill/>
        </p:spPr>
        <p:txBody>
          <a:bodyPr wrap="square" rtlCol="0" anchor="t">
            <a:spAutoFit/>
          </a:bodyPr>
          <a:p>
            <a:pPr algn="ctr"/>
            <a:r>
              <a:rPr lang="en-US" sz="7200">
                <a:highlight>
                  <a:srgbClr val="FFFF00"/>
                </a:highlight>
              </a:rPr>
              <a:t>2. Now read the passage below and answer the questions that follow:</a:t>
            </a:r>
            <a:endParaRPr lang="en-US" sz="7200">
              <a:highlight>
                <a:srgbClr val="FFFF00"/>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125" y="513715"/>
            <a:ext cx="11715750" cy="5623560"/>
          </a:xfrm>
          <a:prstGeom prst="rect">
            <a:avLst/>
          </a:prstGeom>
        </p:spPr>
        <p:txBody>
          <a:bodyPr wrap="square">
            <a:spAutoFit/>
          </a:bodyPr>
          <a:lstStyle/>
          <a:p>
            <a:pPr algn="just">
              <a:lnSpc>
                <a:spcPct val="107000"/>
              </a:lnSpc>
            </a:pPr>
            <a:r>
              <a:rPr lang="en-US" sz="2800" dirty="0" err="1">
                <a:latin typeface="TimesNewRomanPSMT"/>
                <a:ea typeface="Calibri" panose="020F0502020204030204" charset="0"/>
                <a:cs typeface="TimesNewRomanPSMT"/>
              </a:rPr>
              <a:t>Kuakata</a:t>
            </a:r>
            <a:r>
              <a:rPr lang="en-US" sz="2800" dirty="0">
                <a:latin typeface="TimesNewRomanPSMT"/>
                <a:ea typeface="Calibri" panose="020F0502020204030204" charset="0"/>
                <a:cs typeface="TimesNewRomanPSMT"/>
              </a:rPr>
              <a:t>, locally known as </a:t>
            </a:r>
            <a:r>
              <a:rPr lang="en-US" sz="2800" i="1" dirty="0" err="1">
                <a:latin typeface="TimesNewRomanPS-ItalicMT"/>
                <a:ea typeface="Calibri" panose="020F0502020204030204" charset="0"/>
                <a:cs typeface="TimesNewRomanPS-ItalicMT"/>
              </a:rPr>
              <a:t>Sagar</a:t>
            </a:r>
            <a:r>
              <a:rPr lang="en-US" sz="2800" i="1" dirty="0">
                <a:latin typeface="TimesNewRomanPS-ItalicMT"/>
                <a:ea typeface="Calibri" panose="020F0502020204030204" charset="0"/>
                <a:cs typeface="TimesNewRomanPS-ItalicMT"/>
              </a:rPr>
              <a:t> </a:t>
            </a:r>
            <a:r>
              <a:rPr lang="en-US" sz="2800" i="1" dirty="0" err="1">
                <a:latin typeface="TimesNewRomanPS-ItalicMT"/>
                <a:ea typeface="Calibri" panose="020F0502020204030204" charset="0"/>
                <a:cs typeface="TimesNewRomanPS-ItalicMT"/>
              </a:rPr>
              <a:t>Kannya</a:t>
            </a:r>
            <a:r>
              <a:rPr lang="en-US" sz="2800" i="1" dirty="0">
                <a:latin typeface="TimesNewRomanPS-ItalicMT"/>
                <a:ea typeface="Calibri" panose="020F0502020204030204" charset="0"/>
                <a:cs typeface="TimesNewRomanPS-ItalicMT"/>
              </a:rPr>
              <a:t> </a:t>
            </a:r>
            <a:r>
              <a:rPr lang="en-US" sz="2800" dirty="0">
                <a:latin typeface="TimesNewRomanPSMT"/>
                <a:ea typeface="Calibri" panose="020F0502020204030204" charset="0"/>
                <a:cs typeface="TimesNewRomanPSMT"/>
              </a:rPr>
              <a:t>(Daughter of the Sea) is a rare scenic spot located on the southernmost tip of Bangladesh. </a:t>
            </a:r>
            <a:r>
              <a:rPr lang="en-US" sz="2800" dirty="0" err="1">
                <a:latin typeface="TimesNewRomanPSMT"/>
                <a:ea typeface="Calibri" panose="020F0502020204030204" charset="0"/>
                <a:cs typeface="TimesNewRomanPSMT"/>
              </a:rPr>
              <a:t>Kuakata</a:t>
            </a:r>
            <a:r>
              <a:rPr lang="en-US" sz="2800" dirty="0">
                <a:latin typeface="TimesNewRomanPSMT"/>
                <a:ea typeface="Calibri" panose="020F0502020204030204" charset="0"/>
                <a:cs typeface="TimesNewRomanPSMT"/>
              </a:rPr>
              <a:t> in </a:t>
            </a:r>
            <a:r>
              <a:rPr lang="en-US" sz="2800" dirty="0" err="1">
                <a:latin typeface="TimesNewRomanPSMT"/>
                <a:ea typeface="Calibri" panose="020F0502020204030204" charset="0"/>
                <a:cs typeface="TimesNewRomanPSMT"/>
              </a:rPr>
              <a:t>Latachapli</a:t>
            </a:r>
            <a:r>
              <a:rPr lang="en-US" sz="2800" dirty="0">
                <a:latin typeface="TimesNewRomanPSMT"/>
                <a:ea typeface="Calibri" panose="020F0502020204030204" charset="0"/>
                <a:cs typeface="TimesNewRomanPSMT"/>
              </a:rPr>
              <a:t> union under </a:t>
            </a:r>
            <a:r>
              <a:rPr lang="en-US" sz="2800" dirty="0" err="1">
                <a:latin typeface="TimesNewRomanPSMT"/>
                <a:ea typeface="Calibri" panose="020F0502020204030204" charset="0"/>
                <a:cs typeface="TimesNewRomanPSMT"/>
              </a:rPr>
              <a:t>Kalapara</a:t>
            </a:r>
            <a:r>
              <a:rPr lang="en-US" sz="2800" dirty="0">
                <a:latin typeface="TimesNewRomanPSMT"/>
                <a:ea typeface="Calibri" panose="020F0502020204030204" charset="0"/>
                <a:cs typeface="TimesNewRomanPSMT"/>
              </a:rPr>
              <a:t> Police Station of </a:t>
            </a:r>
            <a:r>
              <a:rPr lang="en-US" sz="2800" dirty="0" err="1">
                <a:latin typeface="TimesNewRomanPSMT"/>
                <a:ea typeface="Calibri" panose="020F0502020204030204" charset="0"/>
                <a:cs typeface="TimesNewRomanPSMT"/>
              </a:rPr>
              <a:t>Patuakhali</a:t>
            </a:r>
            <a:r>
              <a:rPr lang="en-US" sz="2800" dirty="0">
                <a:latin typeface="TimesNewRomanPSMT"/>
                <a:ea typeface="Calibri" panose="020F0502020204030204" charset="0"/>
                <a:cs typeface="TimesNewRomanPSMT"/>
              </a:rPr>
              <a:t> district is about 30 km in length and 6 km in breadth. It is 70 km from </a:t>
            </a:r>
            <a:r>
              <a:rPr lang="en-US" sz="2800" dirty="0" err="1">
                <a:latin typeface="TimesNewRomanPSMT"/>
                <a:ea typeface="Calibri" panose="020F0502020204030204" charset="0"/>
                <a:cs typeface="TimesNewRomanPSMT"/>
              </a:rPr>
              <a:t>Patuakhali</a:t>
            </a:r>
            <a:r>
              <a:rPr lang="en-US" sz="2800" dirty="0">
                <a:latin typeface="TimesNewRomanPSMT"/>
                <a:ea typeface="Calibri" panose="020F0502020204030204" charset="0"/>
                <a:cs typeface="TimesNewRomanPSMT"/>
              </a:rPr>
              <a:t> district headquarters and 320 km from Dhaka. An excellent combination of the picturesque natural beauty, sandy beaches, blue sky and the shimmering expanse of water of the Bay of Bengal and the evergreen forest makes </a:t>
            </a:r>
            <a:r>
              <a:rPr lang="en-US" sz="2800" dirty="0" err="1">
                <a:latin typeface="TimesNewRomanPSMT"/>
                <a:ea typeface="Calibri" panose="020F0502020204030204" charset="0"/>
                <a:cs typeface="TimesNewRomanPSMT"/>
              </a:rPr>
              <a:t>Kuakata</a:t>
            </a:r>
            <a:r>
              <a:rPr lang="en-US" sz="2800" dirty="0">
                <a:latin typeface="TimesNewRomanPSMT"/>
                <a:ea typeface="Calibri" panose="020F0502020204030204" charset="0"/>
                <a:cs typeface="TimesNewRomanPSMT"/>
              </a:rPr>
              <a:t> a much sought after tourist destination. The name </a:t>
            </a:r>
            <a:r>
              <a:rPr lang="en-US" sz="2800" dirty="0" err="1">
                <a:latin typeface="TimesNewRomanPSMT"/>
                <a:ea typeface="Calibri" panose="020F0502020204030204" charset="0"/>
                <a:cs typeface="TimesNewRomanPSMT"/>
              </a:rPr>
              <a:t>Kuakata</a:t>
            </a:r>
            <a:r>
              <a:rPr lang="en-US" sz="2800" dirty="0">
                <a:latin typeface="TimesNewRomanPSMT"/>
                <a:ea typeface="Calibri" panose="020F0502020204030204" charset="0"/>
                <a:cs typeface="TimesNewRomanPSMT"/>
              </a:rPr>
              <a:t> takes its origin from the story of a '</a:t>
            </a:r>
            <a:r>
              <a:rPr lang="en-US" sz="2800" dirty="0" err="1">
                <a:latin typeface="TimesNewRomanPSMT"/>
                <a:ea typeface="Calibri" panose="020F0502020204030204" charset="0"/>
                <a:cs typeface="TimesNewRomanPSMT"/>
              </a:rPr>
              <a:t>Kua</a:t>
            </a:r>
            <a:r>
              <a:rPr lang="en-US" sz="2800" dirty="0">
                <a:latin typeface="TimesNewRomanPSMT"/>
                <a:ea typeface="Calibri" panose="020F0502020204030204" charset="0"/>
                <a:cs typeface="TimesNewRomanPSMT"/>
              </a:rPr>
              <a:t>' or well dug on the sea shore by the early </a:t>
            </a:r>
            <a:r>
              <a:rPr lang="en-US" sz="2800" dirty="0" err="1">
                <a:latin typeface="TimesNewRomanPSMT"/>
                <a:ea typeface="Calibri" panose="020F0502020204030204" charset="0"/>
                <a:cs typeface="TimesNewRomanPSMT"/>
              </a:rPr>
              <a:t>Rakhaine</a:t>
            </a:r>
            <a:r>
              <a:rPr lang="en-US" sz="2800" dirty="0">
                <a:latin typeface="TimesNewRomanPSMT"/>
                <a:ea typeface="Calibri" panose="020F0502020204030204" charset="0"/>
                <a:cs typeface="TimesNewRomanPSMT"/>
              </a:rPr>
              <a:t> settlers for collecting drinking water. The </a:t>
            </a:r>
            <a:r>
              <a:rPr lang="en-US" sz="2800" dirty="0" err="1">
                <a:latin typeface="TimesNewRomanPSMT"/>
                <a:ea typeface="Calibri" panose="020F0502020204030204" charset="0"/>
                <a:cs typeface="TimesNewRomanPSMT"/>
              </a:rPr>
              <a:t>Rakhaines</a:t>
            </a:r>
            <a:r>
              <a:rPr lang="en-US" sz="2800" dirty="0">
                <a:latin typeface="TimesNewRomanPSMT"/>
                <a:ea typeface="Calibri" panose="020F0502020204030204" charset="0"/>
                <a:cs typeface="TimesNewRomanPSMT"/>
              </a:rPr>
              <a:t> had landed on </a:t>
            </a:r>
            <a:r>
              <a:rPr lang="en-US" sz="2800" dirty="0" err="1">
                <a:latin typeface="TimesNewRomanPSMT"/>
                <a:ea typeface="Calibri" panose="020F0502020204030204" charset="0"/>
                <a:cs typeface="TimesNewRomanPSMT"/>
              </a:rPr>
              <a:t>Kuakata</a:t>
            </a:r>
            <a:r>
              <a:rPr lang="en-US" sz="2800" dirty="0">
                <a:latin typeface="TimesNewRomanPSMT"/>
                <a:ea typeface="Calibri" panose="020F0502020204030204" charset="0"/>
                <a:cs typeface="TimesNewRomanPSMT"/>
              </a:rPr>
              <a:t> coast after being expelled from </a:t>
            </a:r>
            <a:r>
              <a:rPr lang="en-US" sz="2800" dirty="0" err="1">
                <a:latin typeface="TimesNewRomanPSMT"/>
                <a:ea typeface="Calibri" panose="020F0502020204030204" charset="0"/>
                <a:cs typeface="TimesNewRomanPSMT"/>
              </a:rPr>
              <a:t>Arakan</a:t>
            </a:r>
            <a:r>
              <a:rPr lang="en-US" sz="2800" dirty="0">
                <a:latin typeface="TimesNewRomanPSMT"/>
                <a:ea typeface="Calibri" panose="020F0502020204030204" charset="0"/>
                <a:cs typeface="TimesNewRomanPSMT"/>
              </a:rPr>
              <a:t> by the Mughals. Following the first well, it became a tradition to dig wells in the neighborhood of </a:t>
            </a:r>
            <a:r>
              <a:rPr lang="en-US" sz="2800" dirty="0" err="1">
                <a:latin typeface="TimesNewRomanPSMT"/>
                <a:ea typeface="Calibri" panose="020F0502020204030204" charset="0"/>
                <a:cs typeface="TimesNewRomanPSMT"/>
              </a:rPr>
              <a:t>Rakhaine</a:t>
            </a:r>
            <a:r>
              <a:rPr lang="en-US" sz="2800" dirty="0">
                <a:latin typeface="TimesNewRomanPSMT"/>
                <a:ea typeface="Calibri" panose="020F0502020204030204" charset="0"/>
                <a:cs typeface="TimesNewRomanPSMT"/>
              </a:rPr>
              <a:t> homesteads for fresh water supply.</a:t>
            </a:r>
            <a:endParaRPr lang="en-US" sz="2800" dirty="0">
              <a:effectLst/>
              <a:latin typeface="TimesNewRomanPSMT"/>
              <a:ea typeface="Calibri" panose="020F0502020204030204" charset="0"/>
              <a:cs typeface="TimesNewRomanPSM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fractur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475" y="895350"/>
            <a:ext cx="11195685" cy="4154170"/>
          </a:xfrm>
          <a:prstGeom prst="rect">
            <a:avLst/>
          </a:prstGeom>
        </p:spPr>
        <p:txBody>
          <a:bodyPr wrap="square">
            <a:spAutoFit/>
          </a:bodyPr>
          <a:lstStyle/>
          <a:p>
            <a:r>
              <a:rPr lang="en-US" sz="2400" dirty="0">
                <a:latin typeface="Nikosh" panose="02000000000000000000" charset="0"/>
                <a:ea typeface="Calibri" panose="020F0502020204030204" charset="0"/>
                <a:cs typeface="Nikosh" panose="02000000000000000000" charset="0"/>
              </a:rPr>
              <a:t>locally known – </a:t>
            </a:r>
            <a:r>
              <a:rPr lang="en-US" sz="2400" dirty="0" err="1">
                <a:latin typeface="Nikosh" panose="02000000000000000000" charset="0"/>
                <a:ea typeface="Calibri" panose="020F0502020204030204" charset="0"/>
                <a:cs typeface="Nikosh" panose="02000000000000000000" charset="0"/>
              </a:rPr>
              <a:t>স্থানীয়ভাবে</a:t>
            </a:r>
            <a:r>
              <a:rPr lang="en-US" sz="2400" dirty="0">
                <a:latin typeface="Nikosh" panose="02000000000000000000" charset="0"/>
                <a:ea typeface="Calibri" panose="020F0502020204030204" charset="0"/>
                <a:cs typeface="Nikosh" panose="02000000000000000000" charset="0"/>
              </a:rPr>
              <a:t> </a:t>
            </a:r>
            <a:r>
              <a:rPr lang="en-US" sz="2400" dirty="0" err="1">
                <a:latin typeface="Nikosh" panose="02000000000000000000" charset="0"/>
                <a:ea typeface="Calibri" panose="020F0502020204030204" charset="0"/>
                <a:cs typeface="Nikosh" panose="02000000000000000000" charset="0"/>
              </a:rPr>
              <a:t>পরিচিত</a:t>
            </a:r>
            <a:r>
              <a:rPr lang="en-US" sz="2400" dirty="0">
                <a:latin typeface="Nikosh" panose="02000000000000000000" charset="0"/>
                <a:ea typeface="Calibri" panose="020F0502020204030204" charset="0"/>
                <a:cs typeface="Nikosh" panose="02000000000000000000" charset="0"/>
              </a:rPr>
              <a:t>               Rare – </a:t>
            </a:r>
            <a:r>
              <a:rPr lang="en-US" sz="2400" dirty="0" err="1">
                <a:latin typeface="Nikosh" panose="02000000000000000000" charset="0"/>
                <a:ea typeface="Calibri" panose="020F0502020204030204" charset="0"/>
                <a:cs typeface="Nikosh" panose="02000000000000000000" charset="0"/>
              </a:rPr>
              <a:t>দুর্লভ</a:t>
            </a:r>
            <a:r>
              <a:rPr lang="en-US" sz="2400" dirty="0">
                <a:latin typeface="Nikosh" panose="02000000000000000000" charset="0"/>
                <a:ea typeface="Calibri" panose="020F0502020204030204" charset="0"/>
                <a:cs typeface="Nikosh" panose="02000000000000000000" charset="0"/>
              </a:rPr>
              <a:t> </a:t>
            </a:r>
            <a:endParaRPr lang="en-US" sz="2400" dirty="0">
              <a:latin typeface="Nikosh" panose="02000000000000000000" charset="0"/>
              <a:ea typeface="Calibri" panose="020F0502020204030204" charset="0"/>
              <a:cs typeface="Nikosh" panose="02000000000000000000" charset="0"/>
            </a:endParaRPr>
          </a:p>
          <a:p>
            <a:r>
              <a:rPr lang="en-US" sz="2400" dirty="0">
                <a:latin typeface="Nikosh" panose="02000000000000000000" charset="0"/>
                <a:ea typeface="Calibri" panose="020F0502020204030204" charset="0"/>
                <a:cs typeface="Nikosh" panose="02000000000000000000" charset="0"/>
              </a:rPr>
              <a:t>southernmost tip – </a:t>
            </a:r>
            <a:r>
              <a:rPr lang="en-US" sz="2400" dirty="0" err="1">
                <a:latin typeface="Nikosh" panose="02000000000000000000" charset="0"/>
                <a:ea typeface="Calibri" panose="020F0502020204030204" charset="0"/>
                <a:cs typeface="Nikosh" panose="02000000000000000000" charset="0"/>
              </a:rPr>
              <a:t>দক্ষিন</a:t>
            </a:r>
            <a:r>
              <a:rPr lang="en-US" sz="2400" dirty="0">
                <a:latin typeface="Nikosh" panose="02000000000000000000" charset="0"/>
                <a:ea typeface="Calibri" panose="020F0502020204030204" charset="0"/>
                <a:cs typeface="Nikosh" panose="02000000000000000000" charset="0"/>
              </a:rPr>
              <a:t> </a:t>
            </a:r>
            <a:r>
              <a:rPr lang="en-US" sz="2400" dirty="0" err="1">
                <a:latin typeface="Nikosh" panose="02000000000000000000" charset="0"/>
                <a:ea typeface="Calibri" panose="020F0502020204030204" charset="0"/>
                <a:cs typeface="Nikosh" panose="02000000000000000000" charset="0"/>
              </a:rPr>
              <a:t>প্রান্তে</a:t>
            </a:r>
            <a:r>
              <a:rPr lang="en-US" sz="2400" dirty="0">
                <a:latin typeface="Nikosh" panose="02000000000000000000" charset="0"/>
                <a:ea typeface="Calibri" panose="020F0502020204030204" charset="0"/>
                <a:cs typeface="Nikosh" panose="02000000000000000000" charset="0"/>
              </a:rPr>
              <a:t>                     </a:t>
            </a:r>
            <a:r>
              <a:rPr lang="en-US" sz="2400" dirty="0" err="1">
                <a:latin typeface="Nikosh" panose="02000000000000000000" charset="0"/>
                <a:ea typeface="Calibri" panose="020F0502020204030204" charset="0"/>
                <a:cs typeface="Nikosh" panose="02000000000000000000" charset="0"/>
              </a:rPr>
              <a:t>Kalapara</a:t>
            </a:r>
            <a:r>
              <a:rPr lang="en-US" sz="2400" dirty="0">
                <a:latin typeface="Nikosh" panose="02000000000000000000" charset="0"/>
                <a:ea typeface="Calibri" panose="020F0502020204030204" charset="0"/>
                <a:cs typeface="Nikosh" panose="02000000000000000000" charset="0"/>
              </a:rPr>
              <a:t> Police Station – </a:t>
            </a:r>
            <a:r>
              <a:rPr lang="en-US" sz="2400" dirty="0" err="1">
                <a:latin typeface="Nikosh" panose="02000000000000000000" charset="0"/>
                <a:ea typeface="Calibri" panose="020F0502020204030204" charset="0"/>
                <a:cs typeface="Nikosh" panose="02000000000000000000" charset="0"/>
              </a:rPr>
              <a:t>কলাপাড়া</a:t>
            </a:r>
            <a:r>
              <a:rPr lang="en-US" sz="2400" dirty="0">
                <a:latin typeface="Nikosh" panose="02000000000000000000" charset="0"/>
                <a:ea typeface="Calibri" panose="020F0502020204030204" charset="0"/>
                <a:cs typeface="Nikosh" panose="02000000000000000000" charset="0"/>
              </a:rPr>
              <a:t> </a:t>
            </a:r>
            <a:r>
              <a:rPr lang="en-US" sz="2400" dirty="0" err="1">
                <a:latin typeface="Nikosh" panose="02000000000000000000" charset="0"/>
                <a:ea typeface="Calibri" panose="020F0502020204030204" charset="0"/>
                <a:cs typeface="Nikosh" panose="02000000000000000000" charset="0"/>
              </a:rPr>
              <a:t>থানা</a:t>
            </a:r>
            <a:r>
              <a:rPr lang="en-US" sz="2400" dirty="0">
                <a:latin typeface="Nikosh" panose="02000000000000000000" charset="0"/>
                <a:ea typeface="Calibri" panose="020F0502020204030204" charset="0"/>
                <a:cs typeface="Nikosh" panose="02000000000000000000" charset="0"/>
              </a:rPr>
              <a:t> </a:t>
            </a:r>
            <a:endParaRPr lang="en-US" sz="2400" dirty="0">
              <a:latin typeface="Nikosh" panose="02000000000000000000" charset="0"/>
              <a:ea typeface="Calibri" panose="020F0502020204030204" charset="0"/>
              <a:cs typeface="Nikosh" panose="02000000000000000000" charset="0"/>
            </a:endParaRPr>
          </a:p>
          <a:p>
            <a:r>
              <a:rPr lang="en-US" sz="2400" dirty="0">
                <a:latin typeface="Nikosh" panose="02000000000000000000" charset="0"/>
                <a:ea typeface="Calibri" panose="020F0502020204030204" charset="0"/>
                <a:cs typeface="Nikosh" panose="02000000000000000000" charset="0"/>
              </a:rPr>
              <a:t>district headquarters -  </a:t>
            </a:r>
            <a:r>
              <a:rPr lang="en-US" sz="2400" dirty="0" err="1">
                <a:latin typeface="Nikosh" panose="02000000000000000000" charset="0"/>
                <a:ea typeface="Calibri" panose="020F0502020204030204" charset="0"/>
                <a:cs typeface="Nikosh" panose="02000000000000000000" charset="0"/>
              </a:rPr>
              <a:t>জেলা</a:t>
            </a:r>
            <a:r>
              <a:rPr lang="en-US" sz="2400" dirty="0">
                <a:latin typeface="Nikosh" panose="02000000000000000000" charset="0"/>
                <a:ea typeface="Calibri" panose="020F0502020204030204" charset="0"/>
                <a:cs typeface="Nikosh" panose="02000000000000000000" charset="0"/>
              </a:rPr>
              <a:t> </a:t>
            </a:r>
            <a:r>
              <a:rPr lang="en-US" sz="2400" dirty="0" err="1">
                <a:latin typeface="Nikosh" panose="02000000000000000000" charset="0"/>
                <a:ea typeface="Calibri" panose="020F0502020204030204" charset="0"/>
                <a:cs typeface="Nikosh" panose="02000000000000000000" charset="0"/>
              </a:rPr>
              <a:t>সদর</a:t>
            </a:r>
            <a:r>
              <a:rPr lang="en-US" sz="2400" dirty="0">
                <a:latin typeface="Nikosh" panose="02000000000000000000" charset="0"/>
                <a:ea typeface="Calibri" panose="020F0502020204030204" charset="0"/>
                <a:cs typeface="Nikosh" panose="02000000000000000000" charset="0"/>
              </a:rPr>
              <a:t> </a:t>
            </a:r>
            <a:r>
              <a:rPr lang="en-US" sz="2400" dirty="0" err="1">
                <a:latin typeface="Nikosh" panose="02000000000000000000" charset="0"/>
                <a:ea typeface="Calibri" panose="020F0502020204030204" charset="0"/>
                <a:cs typeface="Nikosh" panose="02000000000000000000" charset="0"/>
              </a:rPr>
              <a:t>দপ্তর</a:t>
            </a:r>
            <a:r>
              <a:rPr lang="en-US" sz="2400" dirty="0">
                <a:latin typeface="Nikosh" panose="02000000000000000000" charset="0"/>
                <a:ea typeface="Calibri" panose="020F0502020204030204" charset="0"/>
                <a:cs typeface="Nikosh" panose="02000000000000000000" charset="0"/>
              </a:rPr>
              <a:t>        excellent combination – </a:t>
            </a:r>
            <a:r>
              <a:rPr lang="en-US" sz="2400" dirty="0" err="1">
                <a:latin typeface="Nikosh" panose="02000000000000000000" charset="0"/>
                <a:ea typeface="Calibri" panose="020F0502020204030204" charset="0"/>
                <a:cs typeface="Nikosh" panose="02000000000000000000" charset="0"/>
              </a:rPr>
              <a:t>চমৎকার</a:t>
            </a:r>
            <a:r>
              <a:rPr lang="en-US" sz="2400" dirty="0">
                <a:latin typeface="Nikosh" panose="02000000000000000000" charset="0"/>
                <a:ea typeface="Calibri" panose="020F0502020204030204" charset="0"/>
                <a:cs typeface="Nikosh" panose="02000000000000000000" charset="0"/>
              </a:rPr>
              <a:t> </a:t>
            </a:r>
            <a:r>
              <a:rPr lang="en-US" sz="2400" dirty="0" err="1">
                <a:latin typeface="Nikosh" panose="02000000000000000000" charset="0"/>
                <a:ea typeface="Calibri" panose="020F0502020204030204" charset="0"/>
                <a:cs typeface="Nikosh" panose="02000000000000000000" charset="0"/>
              </a:rPr>
              <a:t>মিলন</a:t>
            </a:r>
            <a:r>
              <a:rPr lang="en-US" sz="2400" dirty="0">
                <a:latin typeface="Nikosh" panose="02000000000000000000" charset="0"/>
                <a:ea typeface="Calibri" panose="020F0502020204030204" charset="0"/>
                <a:cs typeface="Nikosh" panose="02000000000000000000" charset="0"/>
              </a:rPr>
              <a:t> </a:t>
            </a:r>
            <a:endParaRPr lang="en-US" sz="2400" dirty="0">
              <a:latin typeface="Nikosh" panose="02000000000000000000" charset="0"/>
              <a:ea typeface="Calibri" panose="020F0502020204030204" charset="0"/>
              <a:cs typeface="Nikosh" panose="02000000000000000000" charset="0"/>
            </a:endParaRPr>
          </a:p>
          <a:p>
            <a:r>
              <a:rPr lang="en-US" sz="2400" dirty="0">
                <a:latin typeface="Nikosh" panose="02000000000000000000" charset="0"/>
                <a:ea typeface="Calibri" panose="020F0502020204030204" charset="0"/>
                <a:cs typeface="Nikosh" panose="02000000000000000000" charset="0"/>
              </a:rPr>
              <a:t>Picturesque – </a:t>
            </a:r>
            <a:r>
              <a:rPr lang="en-US" sz="2400" dirty="0" err="1">
                <a:latin typeface="Nikosh" panose="02000000000000000000" charset="0"/>
                <a:ea typeface="Calibri" panose="020F0502020204030204" charset="0"/>
                <a:cs typeface="Nikosh" panose="02000000000000000000" charset="0"/>
              </a:rPr>
              <a:t>চিত্রের</a:t>
            </a:r>
            <a:r>
              <a:rPr lang="en-US" sz="2400" dirty="0">
                <a:latin typeface="Nikosh" panose="02000000000000000000" charset="0"/>
                <a:ea typeface="Calibri" panose="020F0502020204030204" charset="0"/>
                <a:cs typeface="Nikosh" panose="02000000000000000000" charset="0"/>
              </a:rPr>
              <a:t> </a:t>
            </a:r>
            <a:r>
              <a:rPr lang="en-US" sz="2400" dirty="0" err="1">
                <a:latin typeface="Nikosh" panose="02000000000000000000" charset="0"/>
                <a:ea typeface="Calibri" panose="020F0502020204030204" charset="0"/>
                <a:cs typeface="Nikosh" panose="02000000000000000000" charset="0"/>
              </a:rPr>
              <a:t>ন্যায়</a:t>
            </a:r>
            <a:r>
              <a:rPr lang="en-US" sz="2400" dirty="0">
                <a:latin typeface="Nikosh" panose="02000000000000000000" charset="0"/>
                <a:ea typeface="Calibri" panose="020F0502020204030204" charset="0"/>
                <a:cs typeface="Nikosh" panose="02000000000000000000" charset="0"/>
              </a:rPr>
              <a:t> </a:t>
            </a:r>
            <a:r>
              <a:rPr lang="en-US" sz="2400" dirty="0" err="1">
                <a:latin typeface="Nikosh" panose="02000000000000000000" charset="0"/>
                <a:ea typeface="Calibri" panose="020F0502020204030204" charset="0"/>
                <a:cs typeface="Nikosh" panose="02000000000000000000" charset="0"/>
              </a:rPr>
              <a:t>স্পষ্ট</a:t>
            </a:r>
            <a:r>
              <a:rPr lang="en-US" sz="2400" dirty="0">
                <a:latin typeface="Nikosh" panose="02000000000000000000" charset="0"/>
                <a:ea typeface="Calibri" panose="020F0502020204030204" charset="0"/>
                <a:cs typeface="Nikosh" panose="02000000000000000000" charset="0"/>
              </a:rPr>
              <a:t>                      sandy beaches – </a:t>
            </a:r>
            <a:r>
              <a:rPr lang="en-US" sz="2400" dirty="0" err="1">
                <a:latin typeface="Nikosh" panose="02000000000000000000" charset="0"/>
                <a:ea typeface="Calibri" panose="020F0502020204030204" charset="0"/>
                <a:cs typeface="Nikosh" panose="02000000000000000000" charset="0"/>
              </a:rPr>
              <a:t>বালুময়</a:t>
            </a:r>
            <a:r>
              <a:rPr lang="en-US" sz="2400" dirty="0">
                <a:latin typeface="Nikosh" panose="02000000000000000000" charset="0"/>
                <a:ea typeface="Calibri" panose="020F0502020204030204" charset="0"/>
                <a:cs typeface="Nikosh" panose="02000000000000000000" charset="0"/>
              </a:rPr>
              <a:t> </a:t>
            </a:r>
            <a:r>
              <a:rPr lang="en-US" sz="2400" dirty="0" err="1">
                <a:latin typeface="Nikosh" panose="02000000000000000000" charset="0"/>
                <a:ea typeface="Calibri" panose="020F0502020204030204" charset="0"/>
                <a:cs typeface="Nikosh" panose="02000000000000000000" charset="0"/>
              </a:rPr>
              <a:t>তীর</a:t>
            </a:r>
            <a:r>
              <a:rPr lang="en-US" sz="2400" dirty="0">
                <a:latin typeface="Nikosh" panose="02000000000000000000" charset="0"/>
                <a:ea typeface="Calibri" panose="020F0502020204030204" charset="0"/>
                <a:cs typeface="Nikosh" panose="02000000000000000000" charset="0"/>
              </a:rPr>
              <a:t> </a:t>
            </a:r>
            <a:endParaRPr lang="en-US" sz="2400" dirty="0">
              <a:latin typeface="Nikosh" panose="02000000000000000000" charset="0"/>
              <a:ea typeface="Calibri" panose="020F0502020204030204" charset="0"/>
              <a:cs typeface="Nikosh" panose="02000000000000000000" charset="0"/>
            </a:endParaRPr>
          </a:p>
          <a:p>
            <a:r>
              <a:rPr lang="en-US" sz="2400" dirty="0">
                <a:latin typeface="Nikosh" panose="02000000000000000000" charset="0"/>
                <a:ea typeface="Calibri" panose="020F0502020204030204" charset="0"/>
                <a:cs typeface="Nikosh" panose="02000000000000000000" charset="0"/>
              </a:rPr>
              <a:t>shimmering expanse – </a:t>
            </a:r>
            <a:r>
              <a:rPr lang="en-US" sz="2400" dirty="0" err="1">
                <a:latin typeface="Nikosh" panose="02000000000000000000" charset="0"/>
                <a:ea typeface="Calibri" panose="020F0502020204030204" charset="0"/>
                <a:cs typeface="Nikosh" panose="02000000000000000000" charset="0"/>
              </a:rPr>
              <a:t>রাশি</a:t>
            </a:r>
            <a:r>
              <a:rPr lang="en-US" sz="2400" dirty="0">
                <a:latin typeface="Nikosh" panose="02000000000000000000" charset="0"/>
                <a:ea typeface="Calibri" panose="020F0502020204030204" charset="0"/>
                <a:cs typeface="Nikosh" panose="02000000000000000000" charset="0"/>
              </a:rPr>
              <a:t> </a:t>
            </a:r>
            <a:r>
              <a:rPr lang="en-US" sz="2400" dirty="0" err="1">
                <a:latin typeface="Nikosh" panose="02000000000000000000" charset="0"/>
                <a:ea typeface="Calibri" panose="020F0502020204030204" charset="0"/>
                <a:cs typeface="Nikosh" panose="02000000000000000000" charset="0"/>
              </a:rPr>
              <a:t>রাশি</a:t>
            </a:r>
            <a:r>
              <a:rPr lang="en-US" sz="2400" dirty="0">
                <a:latin typeface="Nikosh" panose="02000000000000000000" charset="0"/>
                <a:ea typeface="Calibri" panose="020F0502020204030204" charset="0"/>
                <a:cs typeface="Nikosh" panose="02000000000000000000" charset="0"/>
              </a:rPr>
              <a:t> </a:t>
            </a:r>
            <a:r>
              <a:rPr lang="en-US" sz="2400" dirty="0" err="1">
                <a:latin typeface="Nikosh" panose="02000000000000000000" charset="0"/>
                <a:ea typeface="Calibri" panose="020F0502020204030204" charset="0"/>
                <a:cs typeface="Nikosh" panose="02000000000000000000" charset="0"/>
              </a:rPr>
              <a:t>বিস্তৃত</a:t>
            </a:r>
            <a:r>
              <a:rPr lang="en-US" sz="2400" dirty="0">
                <a:latin typeface="Nikosh" panose="02000000000000000000" charset="0"/>
                <a:ea typeface="Calibri" panose="020F0502020204030204" charset="0"/>
                <a:cs typeface="Nikosh" panose="02000000000000000000" charset="0"/>
              </a:rPr>
              <a:t>       tourist destination – </a:t>
            </a:r>
            <a:r>
              <a:rPr lang="en-US" sz="2400" dirty="0" err="1">
                <a:latin typeface="Nikosh" panose="02000000000000000000" charset="0"/>
                <a:ea typeface="Calibri" panose="020F0502020204030204" charset="0"/>
                <a:cs typeface="Nikosh" panose="02000000000000000000" charset="0"/>
              </a:rPr>
              <a:t>পর্যটকদের</a:t>
            </a:r>
            <a:r>
              <a:rPr lang="en-US" sz="2400" dirty="0">
                <a:latin typeface="Nikosh" panose="02000000000000000000" charset="0"/>
                <a:ea typeface="Calibri" panose="020F0502020204030204" charset="0"/>
                <a:cs typeface="Nikosh" panose="02000000000000000000" charset="0"/>
              </a:rPr>
              <a:t> </a:t>
            </a:r>
            <a:r>
              <a:rPr lang="en-US" sz="2400" dirty="0" err="1">
                <a:latin typeface="Nikosh" panose="02000000000000000000" charset="0"/>
                <a:ea typeface="Calibri" panose="020F0502020204030204" charset="0"/>
                <a:cs typeface="Nikosh" panose="02000000000000000000" charset="0"/>
              </a:rPr>
              <a:t>আকর্ষন</a:t>
            </a:r>
            <a:r>
              <a:rPr lang="en-US" sz="2400" dirty="0">
                <a:latin typeface="Nikosh" panose="02000000000000000000" charset="0"/>
                <a:ea typeface="Calibri" panose="020F0502020204030204" charset="0"/>
                <a:cs typeface="Nikosh" panose="02000000000000000000" charset="0"/>
              </a:rPr>
              <a:t> </a:t>
            </a:r>
            <a:endParaRPr lang="en-US" sz="2400" dirty="0">
              <a:latin typeface="Nikosh" panose="02000000000000000000" charset="0"/>
              <a:ea typeface="Calibri" panose="020F0502020204030204" charset="0"/>
              <a:cs typeface="Nikosh" panose="02000000000000000000" charset="0"/>
            </a:endParaRPr>
          </a:p>
          <a:p>
            <a:r>
              <a:rPr lang="en-US" sz="2400" dirty="0">
                <a:latin typeface="Nikosh" panose="02000000000000000000" charset="0"/>
                <a:ea typeface="Calibri" panose="020F0502020204030204" charset="0"/>
                <a:cs typeface="Nikosh" panose="02000000000000000000" charset="0"/>
              </a:rPr>
              <a:t>Neighborhood – </a:t>
            </a:r>
            <a:r>
              <a:rPr lang="en-US" sz="2400" dirty="0" err="1">
                <a:latin typeface="Nikosh" panose="02000000000000000000" charset="0"/>
                <a:ea typeface="Calibri" panose="020F0502020204030204" charset="0"/>
                <a:cs typeface="Nikosh" panose="02000000000000000000" charset="0"/>
              </a:rPr>
              <a:t>প্রতিবেশী</a:t>
            </a:r>
            <a:r>
              <a:rPr lang="en-US" sz="2400" dirty="0">
                <a:latin typeface="Nikosh" panose="02000000000000000000" charset="0"/>
                <a:ea typeface="Calibri" panose="020F0502020204030204" charset="0"/>
                <a:cs typeface="Nikosh" panose="02000000000000000000" charset="0"/>
              </a:rPr>
              <a:t>                         </a:t>
            </a:r>
            <a:r>
              <a:rPr lang="en-US" sz="2400" dirty="0" err="1">
                <a:latin typeface="Nikosh" panose="02000000000000000000" charset="0"/>
                <a:ea typeface="Calibri" panose="020F0502020204030204" charset="0"/>
                <a:cs typeface="Nikosh" panose="02000000000000000000" charset="0"/>
              </a:rPr>
              <a:t>Rakhaine</a:t>
            </a:r>
            <a:r>
              <a:rPr lang="en-US" sz="2400" dirty="0">
                <a:latin typeface="Nikosh" panose="02000000000000000000" charset="0"/>
                <a:ea typeface="Calibri" panose="020F0502020204030204" charset="0"/>
                <a:cs typeface="Nikosh" panose="02000000000000000000" charset="0"/>
              </a:rPr>
              <a:t> homesteads –  </a:t>
            </a:r>
            <a:r>
              <a:rPr lang="en-US" sz="2400" dirty="0" err="1">
                <a:latin typeface="Nikosh" panose="02000000000000000000" charset="0"/>
                <a:ea typeface="Calibri" panose="020F0502020204030204" charset="0"/>
                <a:cs typeface="Nikosh" panose="02000000000000000000" charset="0"/>
              </a:rPr>
              <a:t>রাখাইন</a:t>
            </a:r>
            <a:r>
              <a:rPr lang="en-US" sz="2400" dirty="0">
                <a:latin typeface="Nikosh" panose="02000000000000000000" charset="0"/>
                <a:ea typeface="Calibri" panose="020F0502020204030204" charset="0"/>
                <a:cs typeface="Nikosh" panose="02000000000000000000" charset="0"/>
              </a:rPr>
              <a:t> </a:t>
            </a:r>
            <a:r>
              <a:rPr lang="en-US" sz="2400" dirty="0" err="1">
                <a:latin typeface="Nikosh" panose="02000000000000000000" charset="0"/>
                <a:ea typeface="Calibri" panose="020F0502020204030204" charset="0"/>
                <a:cs typeface="Nikosh" panose="02000000000000000000" charset="0"/>
              </a:rPr>
              <a:t>বসতবাড়ী</a:t>
            </a:r>
            <a:r>
              <a:rPr lang="en-US" sz="2400" dirty="0">
                <a:latin typeface="Nikosh" panose="02000000000000000000" charset="0"/>
                <a:ea typeface="Calibri" panose="020F0502020204030204" charset="0"/>
                <a:cs typeface="Nikosh" panose="02000000000000000000" charset="0"/>
              </a:rPr>
              <a:t>                    </a:t>
            </a:r>
            <a:endParaRPr lang="en-US" sz="2400" dirty="0">
              <a:latin typeface="Nikosh" panose="02000000000000000000" charset="0"/>
              <a:ea typeface="Calibri" panose="020F0502020204030204" charset="0"/>
              <a:cs typeface="Nikosh" panose="02000000000000000000" charset="0"/>
            </a:endParaRPr>
          </a:p>
          <a:p>
            <a:r>
              <a:rPr lang="en-US" sz="2400" dirty="0">
                <a:latin typeface="Nikosh" panose="02000000000000000000" charset="0"/>
                <a:ea typeface="Calibri" panose="020F0502020204030204" charset="0"/>
                <a:cs typeface="Nikosh" panose="02000000000000000000" charset="0"/>
              </a:rPr>
              <a:t>unique spots – </a:t>
            </a:r>
            <a:r>
              <a:rPr lang="en-US" sz="2400" dirty="0" err="1">
                <a:latin typeface="Nikosh" panose="02000000000000000000" charset="0"/>
                <a:ea typeface="Calibri" panose="020F0502020204030204" charset="0"/>
                <a:cs typeface="Nikosh" panose="02000000000000000000" charset="0"/>
              </a:rPr>
              <a:t>অদ্বিতীয়</a:t>
            </a:r>
            <a:r>
              <a:rPr lang="en-US" sz="2400" dirty="0">
                <a:latin typeface="Nikosh" panose="02000000000000000000" charset="0"/>
                <a:ea typeface="Calibri" panose="020F0502020204030204" charset="0"/>
                <a:cs typeface="Nikosh" panose="02000000000000000000" charset="0"/>
              </a:rPr>
              <a:t> </a:t>
            </a:r>
            <a:r>
              <a:rPr lang="en-US" sz="2400" dirty="0" err="1">
                <a:latin typeface="Nikosh" panose="02000000000000000000" charset="0"/>
                <a:ea typeface="Calibri" panose="020F0502020204030204" charset="0"/>
                <a:cs typeface="Nikosh" panose="02000000000000000000" charset="0"/>
              </a:rPr>
              <a:t>স্থান</a:t>
            </a:r>
            <a:r>
              <a:rPr lang="en-US" sz="2400" dirty="0">
                <a:latin typeface="Nikosh" panose="02000000000000000000" charset="0"/>
                <a:ea typeface="Calibri" panose="020F0502020204030204" charset="0"/>
                <a:cs typeface="Nikosh" panose="02000000000000000000" charset="0"/>
              </a:rPr>
              <a:t>                     Visitor – </a:t>
            </a:r>
            <a:r>
              <a:rPr lang="en-US" sz="2400" dirty="0" err="1">
                <a:latin typeface="Nikosh" panose="02000000000000000000" charset="0"/>
                <a:ea typeface="Calibri" panose="020F0502020204030204" charset="0"/>
                <a:cs typeface="Nikosh" panose="02000000000000000000" charset="0"/>
              </a:rPr>
              <a:t>দর্শক</a:t>
            </a:r>
            <a:r>
              <a:rPr lang="en-US" sz="2400" dirty="0">
                <a:latin typeface="Nikosh" panose="02000000000000000000" charset="0"/>
                <a:ea typeface="Calibri" panose="020F0502020204030204" charset="0"/>
                <a:cs typeface="Nikosh" panose="02000000000000000000" charset="0"/>
              </a:rPr>
              <a:t>  </a:t>
            </a:r>
            <a:endParaRPr lang="en-US" sz="2400" dirty="0">
              <a:latin typeface="Nikosh" panose="02000000000000000000" charset="0"/>
              <a:ea typeface="Calibri" panose="020F0502020204030204" charset="0"/>
              <a:cs typeface="Nikosh" panose="02000000000000000000" charset="0"/>
            </a:endParaRPr>
          </a:p>
          <a:p>
            <a:r>
              <a:rPr lang="en-US" sz="2400" dirty="0">
                <a:latin typeface="Nikosh" panose="02000000000000000000" charset="0"/>
                <a:ea typeface="Calibri" panose="020F0502020204030204" charset="0"/>
                <a:cs typeface="Nikosh" panose="02000000000000000000" charset="0"/>
              </a:rPr>
              <a:t>natural setting – </a:t>
            </a:r>
            <a:r>
              <a:rPr lang="en-US" sz="2400" dirty="0" err="1">
                <a:latin typeface="Nikosh" panose="02000000000000000000" charset="0"/>
                <a:ea typeface="Calibri" panose="020F0502020204030204" charset="0"/>
                <a:cs typeface="Nikosh" panose="02000000000000000000" charset="0"/>
              </a:rPr>
              <a:t>প্রাকৃতিক</a:t>
            </a:r>
            <a:r>
              <a:rPr lang="en-US" sz="2400" dirty="0">
                <a:latin typeface="Nikosh" panose="02000000000000000000" charset="0"/>
                <a:ea typeface="Calibri" panose="020F0502020204030204" charset="0"/>
                <a:cs typeface="Nikosh" panose="02000000000000000000" charset="0"/>
              </a:rPr>
              <a:t> </a:t>
            </a:r>
            <a:r>
              <a:rPr lang="en-US" sz="2400" dirty="0" err="1">
                <a:latin typeface="Nikosh" panose="02000000000000000000" charset="0"/>
                <a:ea typeface="Calibri" panose="020F0502020204030204" charset="0"/>
                <a:cs typeface="Nikosh" panose="02000000000000000000" charset="0"/>
              </a:rPr>
              <a:t>গঠন</a:t>
            </a:r>
            <a:r>
              <a:rPr lang="en-US" sz="2400" dirty="0">
                <a:latin typeface="Nikosh" panose="02000000000000000000" charset="0"/>
                <a:ea typeface="Calibri" panose="020F0502020204030204" charset="0"/>
                <a:cs typeface="Nikosh" panose="02000000000000000000" charset="0"/>
              </a:rPr>
              <a:t>                slopes gently – </a:t>
            </a:r>
            <a:r>
              <a:rPr lang="en-US" sz="2400" dirty="0" err="1">
                <a:latin typeface="Nikosh" panose="02000000000000000000" charset="0"/>
                <a:ea typeface="Calibri" panose="020F0502020204030204" charset="0"/>
                <a:cs typeface="Nikosh" panose="02000000000000000000" charset="0"/>
              </a:rPr>
              <a:t>মৃদু</a:t>
            </a:r>
            <a:r>
              <a:rPr lang="en-US" sz="2400" dirty="0">
                <a:latin typeface="Nikosh" panose="02000000000000000000" charset="0"/>
                <a:ea typeface="Calibri" panose="020F0502020204030204" charset="0"/>
                <a:cs typeface="Nikosh" panose="02000000000000000000" charset="0"/>
              </a:rPr>
              <a:t> </a:t>
            </a:r>
            <a:r>
              <a:rPr lang="en-US" sz="2400" dirty="0" err="1">
                <a:latin typeface="Nikosh" panose="02000000000000000000" charset="0"/>
                <a:ea typeface="Calibri" panose="020F0502020204030204" charset="0"/>
                <a:cs typeface="Nikosh" panose="02000000000000000000" charset="0"/>
              </a:rPr>
              <a:t>ডালু</a:t>
            </a:r>
            <a:endParaRPr lang="en-US" sz="2400" dirty="0">
              <a:latin typeface="Nikosh" panose="02000000000000000000" charset="0"/>
              <a:ea typeface="Calibri" panose="020F0502020204030204" charset="0"/>
              <a:cs typeface="Nikosh" panose="02000000000000000000" charset="0"/>
            </a:endParaRPr>
          </a:p>
          <a:p>
            <a:r>
              <a:rPr lang="en-US" sz="2400" dirty="0">
                <a:latin typeface="Nikosh" panose="02000000000000000000" charset="0"/>
                <a:ea typeface="Calibri" panose="020F0502020204030204" charset="0"/>
                <a:cs typeface="Nikosh" panose="02000000000000000000" charset="0"/>
              </a:rPr>
              <a:t>traditional fairs – </a:t>
            </a:r>
            <a:r>
              <a:rPr lang="en-US" sz="2400" dirty="0" err="1">
                <a:latin typeface="Nikosh" panose="02000000000000000000" charset="0"/>
                <a:ea typeface="Calibri" panose="020F0502020204030204" charset="0"/>
                <a:cs typeface="Nikosh" panose="02000000000000000000" charset="0"/>
              </a:rPr>
              <a:t>ঐতিহ্যবাহী</a:t>
            </a:r>
            <a:r>
              <a:rPr lang="en-US" sz="2400" dirty="0">
                <a:latin typeface="Nikosh" panose="02000000000000000000" charset="0"/>
                <a:ea typeface="Calibri" panose="020F0502020204030204" charset="0"/>
                <a:cs typeface="Nikosh" panose="02000000000000000000" charset="0"/>
              </a:rPr>
              <a:t>                     Pilgrims -  </a:t>
            </a:r>
            <a:r>
              <a:rPr lang="en-US" sz="2400" dirty="0" err="1">
                <a:latin typeface="Nikosh" panose="02000000000000000000" charset="0"/>
                <a:ea typeface="Calibri" panose="020F0502020204030204" charset="0"/>
                <a:cs typeface="Nikosh" panose="02000000000000000000" charset="0"/>
              </a:rPr>
              <a:t>তীর্থযাত্রী</a:t>
            </a:r>
            <a:r>
              <a:rPr lang="en-US" sz="2400" dirty="0">
                <a:latin typeface="Nikosh" panose="02000000000000000000" charset="0"/>
                <a:ea typeface="Calibri" panose="020F0502020204030204" charset="0"/>
                <a:cs typeface="Nikosh" panose="02000000000000000000" charset="0"/>
              </a:rPr>
              <a:t> </a:t>
            </a:r>
            <a:endParaRPr lang="en-US" sz="2400" dirty="0">
              <a:latin typeface="Nikosh" panose="02000000000000000000" charset="0"/>
              <a:ea typeface="Calibri" panose="020F0502020204030204" charset="0"/>
              <a:cs typeface="Nikosh" panose="02000000000000000000" charset="0"/>
            </a:endParaRPr>
          </a:p>
          <a:p>
            <a:r>
              <a:rPr lang="en-US" sz="2400" dirty="0">
                <a:latin typeface="Nikosh" panose="02000000000000000000" charset="0"/>
                <a:ea typeface="Calibri" panose="020F0502020204030204" charset="0"/>
                <a:cs typeface="Nikosh" panose="02000000000000000000" charset="0"/>
              </a:rPr>
              <a:t>festivals – </a:t>
            </a:r>
            <a:r>
              <a:rPr lang="en-US" sz="2400" dirty="0" err="1">
                <a:latin typeface="Nikosh" panose="02000000000000000000" charset="0"/>
                <a:ea typeface="Calibri" panose="020F0502020204030204" charset="0"/>
                <a:cs typeface="Nikosh" panose="02000000000000000000" charset="0"/>
              </a:rPr>
              <a:t>উতসব</a:t>
            </a:r>
            <a:r>
              <a:rPr lang="en-US" sz="2400" dirty="0">
                <a:latin typeface="Nikosh" panose="02000000000000000000" charset="0"/>
                <a:ea typeface="Calibri" panose="020F0502020204030204" charset="0"/>
                <a:cs typeface="Nikosh" panose="02000000000000000000" charset="0"/>
              </a:rPr>
              <a:t>                                      Temples – </a:t>
            </a:r>
            <a:r>
              <a:rPr lang="en-US" sz="2400" dirty="0" err="1">
                <a:latin typeface="Nikosh" panose="02000000000000000000" charset="0"/>
                <a:ea typeface="Calibri" panose="020F0502020204030204" charset="0"/>
                <a:cs typeface="Nikosh" panose="02000000000000000000" charset="0"/>
              </a:rPr>
              <a:t>মন্দির</a:t>
            </a:r>
            <a:r>
              <a:rPr lang="en-US" sz="2400" dirty="0">
                <a:latin typeface="Nikosh" panose="02000000000000000000" charset="0"/>
                <a:ea typeface="Calibri" panose="020F0502020204030204" charset="0"/>
                <a:cs typeface="Nikosh" panose="02000000000000000000" charset="0"/>
              </a:rPr>
              <a:t>  </a:t>
            </a:r>
            <a:endParaRPr lang="en-US" sz="2400" dirty="0">
              <a:latin typeface="Nikosh" panose="02000000000000000000" charset="0"/>
              <a:ea typeface="Calibri" panose="020F0502020204030204" charset="0"/>
              <a:cs typeface="Nikosh" panose="02000000000000000000" charset="0"/>
            </a:endParaRPr>
          </a:p>
          <a:p>
            <a:r>
              <a:rPr lang="en-US" sz="2400" dirty="0">
                <a:latin typeface="Nikosh" panose="02000000000000000000" charset="0"/>
                <a:ea typeface="Calibri" panose="020F0502020204030204" charset="0"/>
                <a:cs typeface="Nikosh" panose="02000000000000000000" charset="0"/>
              </a:rPr>
              <a:t>surfing waves – </a:t>
            </a:r>
            <a:r>
              <a:rPr lang="en-US" sz="2400" dirty="0" err="1">
                <a:latin typeface="Nikosh" panose="02000000000000000000" charset="0"/>
                <a:ea typeface="Calibri" panose="020F0502020204030204" charset="0"/>
                <a:cs typeface="Nikosh" panose="02000000000000000000" charset="0"/>
              </a:rPr>
              <a:t>ডেউ</a:t>
            </a:r>
            <a:r>
              <a:rPr lang="en-US" sz="2400" dirty="0">
                <a:latin typeface="Nikosh" panose="02000000000000000000" charset="0"/>
                <a:ea typeface="Calibri" panose="020F0502020204030204" charset="0"/>
                <a:cs typeface="Nikosh" panose="02000000000000000000" charset="0"/>
              </a:rPr>
              <a:t>                                migratory winter birds – </a:t>
            </a:r>
            <a:r>
              <a:rPr lang="en-US" sz="2400" dirty="0" err="1">
                <a:latin typeface="Nikosh" panose="02000000000000000000" charset="0"/>
                <a:ea typeface="Calibri" panose="020F0502020204030204" charset="0"/>
                <a:cs typeface="Nikosh" panose="02000000000000000000" charset="0"/>
              </a:rPr>
              <a:t>শীতের</a:t>
            </a:r>
            <a:r>
              <a:rPr lang="en-US" sz="2400" dirty="0">
                <a:latin typeface="Nikosh" panose="02000000000000000000" charset="0"/>
                <a:ea typeface="Calibri" panose="020F0502020204030204" charset="0"/>
                <a:cs typeface="Nikosh" panose="02000000000000000000" charset="0"/>
              </a:rPr>
              <a:t> </a:t>
            </a:r>
            <a:r>
              <a:rPr lang="en-US" sz="2400" dirty="0" err="1">
                <a:latin typeface="Nikosh" panose="02000000000000000000" charset="0"/>
                <a:ea typeface="Calibri" panose="020F0502020204030204" charset="0"/>
                <a:cs typeface="Nikosh" panose="02000000000000000000" charset="0"/>
              </a:rPr>
              <a:t>অতিথি</a:t>
            </a:r>
            <a:r>
              <a:rPr lang="en-US" sz="2400" dirty="0">
                <a:latin typeface="Nikosh" panose="02000000000000000000" charset="0"/>
                <a:ea typeface="Calibri" panose="020F0502020204030204" charset="0"/>
                <a:cs typeface="Nikosh" panose="02000000000000000000" charset="0"/>
              </a:rPr>
              <a:t> </a:t>
            </a:r>
            <a:r>
              <a:rPr lang="en-US" sz="2400" dirty="0" err="1">
                <a:latin typeface="Nikosh" panose="02000000000000000000" charset="0"/>
                <a:ea typeface="Calibri" panose="020F0502020204030204" charset="0"/>
                <a:cs typeface="Nikosh" panose="02000000000000000000" charset="0"/>
              </a:rPr>
              <a:t>পাখি</a:t>
            </a:r>
            <a:r>
              <a:rPr lang="en-US" sz="2400" dirty="0">
                <a:latin typeface="Nikosh" panose="02000000000000000000" charset="0"/>
                <a:ea typeface="Calibri" panose="020F0502020204030204" charset="0"/>
                <a:cs typeface="Nikosh" panose="02000000000000000000" charset="0"/>
              </a:rPr>
              <a:t>  </a:t>
            </a:r>
            <a:endParaRPr lang="en-US" sz="2400" dirty="0">
              <a:latin typeface="Nikosh" panose="02000000000000000000" charset="0"/>
              <a:ea typeface="Calibri" panose="020F0502020204030204" charset="0"/>
              <a:cs typeface="Nikosh" panose="02000000000000000000"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heel(1)">
                                      <p:cBhvr>
                                        <p:cTn id="22" dur="2000"/>
                                        <p:tgtEl>
                                          <p:spTgt spid="2">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heel(1)">
                                      <p:cBhvr>
                                        <p:cTn id="25" dur="2000"/>
                                        <p:tgtEl>
                                          <p:spTgt spid="2">
                                            <p:txEl>
                                              <p:pRg st="6" end="6"/>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heel(1)">
                                      <p:cBhvr>
                                        <p:cTn id="28" dur="2000"/>
                                        <p:tgtEl>
                                          <p:spTgt spid="2">
                                            <p:txEl>
                                              <p:pRg st="7" end="7"/>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heel(1)">
                                      <p:cBhvr>
                                        <p:cTn id="31" dur="2000"/>
                                        <p:tgtEl>
                                          <p:spTgt spid="2">
                                            <p:txEl>
                                              <p:pRg st="8" end="8"/>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wheel(1)">
                                      <p:cBhvr>
                                        <p:cTn id="34" dur="2000"/>
                                        <p:tgtEl>
                                          <p:spTgt spid="2">
                                            <p:txEl>
                                              <p:pRg st="9" end="9"/>
                                            </p:txEl>
                                          </p:spTgt>
                                        </p:tgtEl>
                                      </p:cBhvr>
                                    </p:animEffect>
                                  </p:childTnLst>
                                </p:cTn>
                              </p:par>
                              <p:par>
                                <p:cTn id="35" presetID="21" presetClass="entr" presetSubtype="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wheel(1)">
                                      <p:cBhvr>
                                        <p:cTn id="37"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601980" y="751840"/>
            <a:ext cx="11167745" cy="5262245"/>
          </a:xfrm>
          <a:prstGeom prst="rect">
            <a:avLst/>
          </a:prstGeom>
          <a:noFill/>
        </p:spPr>
        <p:txBody>
          <a:bodyPr wrap="square" rtlCol="0" anchor="t">
            <a:spAutoFit/>
          </a:bodyPr>
          <a:p>
            <a:pPr algn="ctr"/>
            <a:r>
              <a:rPr lang="en-US" sz="4800">
                <a:highlight>
                  <a:srgbClr val="FFFF00"/>
                </a:highlight>
                <a:latin typeface="Nikosh" panose="02000000000000000000" charset="0"/>
                <a:cs typeface="Nikosh" panose="02000000000000000000" charset="0"/>
              </a:rPr>
              <a:t>Kuakata, locally known as Sagar Kannya (Daughter of the Sea) is a rare scenic spot located on the southernmost tip of Bangladesh.</a:t>
            </a:r>
            <a:r>
              <a:rPr lang="en-US" sz="4800">
                <a:latin typeface="Nikosh" panose="02000000000000000000" charset="0"/>
                <a:cs typeface="Nikosh" panose="02000000000000000000" charset="0"/>
              </a:rPr>
              <a:t> </a:t>
            </a:r>
            <a:endParaRPr lang="en-US" sz="4800">
              <a:latin typeface="Nikosh" panose="02000000000000000000" charset="0"/>
              <a:cs typeface="Nikosh" panose="02000000000000000000" charset="0"/>
            </a:endParaRPr>
          </a:p>
          <a:p>
            <a:pPr algn="ctr"/>
            <a:r>
              <a:rPr lang="en-US" sz="4800">
                <a:latin typeface="Nikosh" panose="02000000000000000000" charset="0"/>
                <a:cs typeface="Nikosh" panose="02000000000000000000" charset="0"/>
              </a:rPr>
              <a:t>কুয়াকাটা, স্থানীয়ভাবে সাগর কন্যা (সমুদ্র কন্যা) নামে পরিচিত একটি বিরল নৈসর্গিক স্থান যা বাংলাদেশের দক্ষিণ প্রান্তে অবস্থিত।</a:t>
            </a:r>
            <a:endParaRPr lang="en-US" sz="4800">
              <a:latin typeface="Nikosh" panose="02000000000000000000" charset="0"/>
              <a:cs typeface="Nikosh" panose="02000000000000000000"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15595" y="474980"/>
            <a:ext cx="11560810" cy="5908040"/>
          </a:xfrm>
          <a:prstGeom prst="rect">
            <a:avLst/>
          </a:prstGeom>
          <a:noFill/>
        </p:spPr>
        <p:txBody>
          <a:bodyPr wrap="square" rtlCol="0" anchor="t">
            <a:spAutoFit/>
          </a:bodyPr>
          <a:p>
            <a:pPr algn="ctr"/>
            <a:r>
              <a:rPr lang="en-US" sz="5400">
                <a:highlight>
                  <a:srgbClr val="FFFF00"/>
                </a:highlight>
                <a:latin typeface="Nikosh" panose="02000000000000000000" charset="0"/>
                <a:cs typeface="Nikosh" panose="02000000000000000000" charset="0"/>
              </a:rPr>
              <a:t>Kuakata in Latachapli union under Kalapara Police Station of Patuakhali district is about 30 km in length and 6 km in breadth.</a:t>
            </a:r>
            <a:endParaRPr lang="en-US" sz="5400">
              <a:latin typeface="Nikosh" panose="02000000000000000000" charset="0"/>
              <a:cs typeface="Nikosh" panose="02000000000000000000" charset="0"/>
            </a:endParaRPr>
          </a:p>
          <a:p>
            <a:pPr algn="ctr"/>
            <a:r>
              <a:rPr lang="en-US" sz="5400">
                <a:latin typeface="Nikosh" panose="02000000000000000000" charset="0"/>
                <a:cs typeface="Nikosh" panose="02000000000000000000" charset="0"/>
              </a:rPr>
              <a:t>পটুয়াখালী জেলার কলাপাড়া থানাধীন লতাচাপলী ইউনিয়নের কুয়াকাটা দৈর্ঘ্যে প্রায় ৩০ কিলোমিটার এবং প্রস্থে ৬ কিলোমিটার।</a:t>
            </a:r>
            <a:endParaRPr lang="en-US" sz="5400">
              <a:latin typeface="Nikosh" panose="02000000000000000000" charset="0"/>
              <a:cs typeface="Nikosh" panose="02000000000000000000"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602615" y="1374775"/>
            <a:ext cx="10986770" cy="3784600"/>
          </a:xfrm>
          <a:prstGeom prst="rect">
            <a:avLst/>
          </a:prstGeom>
          <a:noFill/>
        </p:spPr>
        <p:txBody>
          <a:bodyPr wrap="square" rtlCol="0" anchor="t">
            <a:spAutoFit/>
          </a:bodyPr>
          <a:p>
            <a:pPr algn="ctr"/>
            <a:r>
              <a:rPr lang="en-US" sz="4800">
                <a:highlight>
                  <a:srgbClr val="FFFF00"/>
                </a:highlight>
                <a:latin typeface="Nikosh" panose="02000000000000000000" charset="0"/>
                <a:cs typeface="Nikosh" panose="02000000000000000000" charset="0"/>
              </a:rPr>
              <a:t>It is 70 km from Patuakhali district headquarters and 320 km from Dhaka.</a:t>
            </a:r>
            <a:endParaRPr lang="en-US" sz="4800">
              <a:highlight>
                <a:srgbClr val="FFFF00"/>
              </a:highlight>
              <a:latin typeface="Nikosh" panose="02000000000000000000" charset="0"/>
              <a:cs typeface="Nikosh" panose="02000000000000000000" charset="0"/>
            </a:endParaRPr>
          </a:p>
          <a:p>
            <a:pPr algn="ctr"/>
            <a:r>
              <a:rPr lang="en-US" sz="4800">
                <a:latin typeface="Nikosh" panose="02000000000000000000" charset="0"/>
                <a:cs typeface="Nikosh" panose="02000000000000000000" charset="0"/>
              </a:rPr>
              <a:t>এটি পটুয়াখালী জেলা সদর থেকে 70 কিলোমিটার এবং ঢাকা থেকে 320 কিলোমিটার দূরে অবস্থিত।</a:t>
            </a:r>
            <a:endParaRPr lang="en-US" sz="4800">
              <a:latin typeface="Nikosh" panose="02000000000000000000" charset="0"/>
              <a:cs typeface="Nikosh" panose="02000000000000000000"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91260" y="2275840"/>
            <a:ext cx="10384155" cy="2306955"/>
          </a:xfrm>
          <a:prstGeom prst="rect">
            <a:avLst/>
          </a:prstGeom>
          <a:pattFill prst="pct5">
            <a:fgClr>
              <a:schemeClr val="accent1"/>
            </a:fgClr>
            <a:bgClr>
              <a:schemeClr val="bg1"/>
            </a:bgClr>
          </a:pattFill>
        </p:spPr>
        <p:txBody>
          <a:bodyPr wrap="square" rtlCol="0">
            <a:spAutoFit/>
            <a:scene3d>
              <a:camera prst="orthographicFront"/>
              <a:lightRig rig="threePt" dir="t"/>
            </a:scene3d>
          </a:bodyPr>
          <a:lstStyle/>
          <a:p>
            <a:r>
              <a:rPr lang="en-US" sz="7200" b="1" dirty="0">
                <a:solidFill>
                  <a:schemeClr val="tx1"/>
                </a:solidFill>
                <a:effectLst>
                  <a:outerShdw blurRad="38100" dist="19050" dir="2700000" algn="tl" rotWithShape="0">
                    <a:schemeClr val="dk1">
                      <a:alpha val="40000"/>
                    </a:schemeClr>
                  </a:outerShdw>
                </a:effectLst>
              </a:rPr>
              <a:t>Lets see some lesson related pictures </a:t>
            </a:r>
            <a:endParaRPr lang="en-US" sz="7200" b="1" dirty="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06070" y="330200"/>
            <a:ext cx="11529695" cy="5631180"/>
          </a:xfrm>
          <a:prstGeom prst="rect">
            <a:avLst/>
          </a:prstGeom>
          <a:noFill/>
        </p:spPr>
        <p:txBody>
          <a:bodyPr wrap="square" rtlCol="0" anchor="t">
            <a:spAutoFit/>
          </a:bodyPr>
          <a:p>
            <a:pPr algn="ctr"/>
            <a:r>
              <a:rPr lang="en-US" sz="4000">
                <a:highlight>
                  <a:srgbClr val="FFFF00"/>
                </a:highlight>
                <a:latin typeface="Nikosh" panose="02000000000000000000" charset="0"/>
                <a:cs typeface="Nikosh" panose="02000000000000000000" charset="0"/>
              </a:rPr>
              <a:t> An excellent combination of the picturesque natural beauty, sandy beaches, blue sky and the shimmering expanse of water of the Bay of Bengal and the evergreen forest makes Kuakata a much sought after tourist destination. </a:t>
            </a:r>
            <a:endParaRPr lang="en-US" sz="4000">
              <a:highlight>
                <a:srgbClr val="FFFF00"/>
              </a:highlight>
              <a:latin typeface="Nikosh" panose="02000000000000000000" charset="0"/>
              <a:cs typeface="Nikosh" panose="02000000000000000000" charset="0"/>
            </a:endParaRPr>
          </a:p>
          <a:p>
            <a:r>
              <a:rPr lang="en-US" sz="4000">
                <a:latin typeface="Nikosh" panose="02000000000000000000" charset="0"/>
                <a:cs typeface="Nikosh" panose="02000000000000000000" charset="0"/>
              </a:rPr>
              <a:t>মনোরম প্রাকৃতিক সৌন্দর্য, বালুকাময় সমুদ্র সৈকত, নীল আকাশ এবং বঙ্গোপসাগরের জলের ঝলমলে বিস্তৃতি এবং চিরহরিৎ বনের এক চমৎকার সমন্বয় কুয়াকাটাকে পর্যটন কেন্দ্রে পরিণত করেছে।</a:t>
            </a:r>
            <a:endParaRPr lang="en-US" sz="4000">
              <a:latin typeface="Nikosh" panose="02000000000000000000" charset="0"/>
              <a:cs typeface="Nikosh" panose="02000000000000000000"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553720" y="277495"/>
            <a:ext cx="11085195" cy="6000750"/>
          </a:xfrm>
          <a:prstGeom prst="rect">
            <a:avLst/>
          </a:prstGeom>
          <a:noFill/>
        </p:spPr>
        <p:txBody>
          <a:bodyPr wrap="square" rtlCol="0" anchor="t">
            <a:spAutoFit/>
          </a:bodyPr>
          <a:p>
            <a:pPr algn="ctr"/>
            <a:r>
              <a:rPr lang="en-US" sz="4800">
                <a:highlight>
                  <a:srgbClr val="FFFF00"/>
                </a:highlight>
                <a:latin typeface="Nikosh" panose="02000000000000000000" charset="0"/>
                <a:cs typeface="Nikosh" panose="02000000000000000000" charset="0"/>
              </a:rPr>
              <a:t>The name Kuakata takes its origin from the story of a 'Kua' or well dug on the sea shore by the early Rakhaine settlers for collecting drinking water. </a:t>
            </a:r>
            <a:endParaRPr lang="en-US" sz="4800">
              <a:highlight>
                <a:srgbClr val="FFFF00"/>
              </a:highlight>
              <a:latin typeface="Nikosh" panose="02000000000000000000" charset="0"/>
              <a:cs typeface="Nikosh" panose="02000000000000000000" charset="0"/>
            </a:endParaRPr>
          </a:p>
          <a:p>
            <a:r>
              <a:rPr lang="en-US" sz="4800">
                <a:latin typeface="Nikosh" panose="02000000000000000000" charset="0"/>
                <a:cs typeface="Nikosh" panose="02000000000000000000" charset="0"/>
              </a:rPr>
              <a:t>কুয়াকাটা নামের উৎপত্তি হয়েছে একটি 'কুয়া' বা কূপের গল্প থেকে যেটি পানীয় জল সংগ্রহের জন্য প্রারম্ভিক রাখাইনদের দ্বারা সমুদ্র তীরে খনন করা হয়েছিল।</a:t>
            </a:r>
            <a:endParaRPr lang="en-US" sz="4800">
              <a:latin typeface="Nikosh" panose="02000000000000000000" charset="0"/>
              <a:cs typeface="Nikosh" panose="02000000000000000000"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669925" y="889635"/>
            <a:ext cx="11001375" cy="5077460"/>
          </a:xfrm>
          <a:prstGeom prst="rect">
            <a:avLst/>
          </a:prstGeom>
          <a:noFill/>
        </p:spPr>
        <p:txBody>
          <a:bodyPr wrap="square" rtlCol="0" anchor="t">
            <a:spAutoFit/>
          </a:bodyPr>
          <a:p>
            <a:pPr algn="ctr"/>
            <a:r>
              <a:rPr lang="en-US" sz="5400">
                <a:highlight>
                  <a:srgbClr val="FFFF00"/>
                </a:highlight>
                <a:latin typeface="Nikosh" panose="02000000000000000000" charset="0"/>
                <a:cs typeface="Nikosh" panose="02000000000000000000" charset="0"/>
              </a:rPr>
              <a:t>The Rakhaines had landed on Kuakata coast after being expelled from Arakan by the Mughals. </a:t>
            </a:r>
            <a:endParaRPr lang="en-US" sz="5400">
              <a:highlight>
                <a:srgbClr val="FFFF00"/>
              </a:highlight>
              <a:latin typeface="Nikosh" panose="02000000000000000000" charset="0"/>
              <a:cs typeface="Nikosh" panose="02000000000000000000" charset="0"/>
            </a:endParaRPr>
          </a:p>
          <a:p>
            <a:pPr algn="ctr"/>
            <a:r>
              <a:rPr lang="en-US" sz="5400">
                <a:latin typeface="Nikosh" panose="02000000000000000000" charset="0"/>
                <a:cs typeface="Nikosh" panose="02000000000000000000" charset="0"/>
              </a:rPr>
              <a:t>রাখাইনরা মুঘলদের দ্বারা আরাকান থেকে বিতাড়িত হওয়ার পর কুয়াকাটা উপকূলে অবতরণ করেছিল।</a:t>
            </a:r>
            <a:endParaRPr lang="en-US" sz="5400">
              <a:latin typeface="Nikosh" panose="02000000000000000000" charset="0"/>
              <a:cs typeface="Nikosh" panose="02000000000000000000"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13385" y="797560"/>
            <a:ext cx="11365230" cy="5262245"/>
          </a:xfrm>
          <a:prstGeom prst="rect">
            <a:avLst/>
          </a:prstGeom>
          <a:noFill/>
        </p:spPr>
        <p:txBody>
          <a:bodyPr wrap="square" rtlCol="0" anchor="t">
            <a:spAutoFit/>
          </a:bodyPr>
          <a:p>
            <a:pPr algn="ctr"/>
            <a:r>
              <a:rPr lang="en-US" sz="4800">
                <a:highlight>
                  <a:srgbClr val="FFFF00"/>
                </a:highlight>
                <a:latin typeface="Nikosh" panose="02000000000000000000" charset="0"/>
                <a:cs typeface="Nikosh" panose="02000000000000000000" charset="0"/>
              </a:rPr>
              <a:t>Following the first well, it became a tradition to dig wells in the neighborhood of Rakhaine homesteads for fresh water supply.</a:t>
            </a:r>
            <a:endParaRPr lang="en-US" sz="4800">
              <a:highlight>
                <a:srgbClr val="FFFF00"/>
              </a:highlight>
              <a:latin typeface="Nikosh" panose="02000000000000000000" charset="0"/>
              <a:cs typeface="Nikosh" panose="02000000000000000000" charset="0"/>
            </a:endParaRPr>
          </a:p>
          <a:p>
            <a:pPr algn="ctr"/>
            <a:r>
              <a:rPr lang="en-US" sz="4800">
                <a:latin typeface="Nikosh" panose="02000000000000000000" charset="0"/>
                <a:cs typeface="Nikosh" panose="02000000000000000000" charset="0"/>
              </a:rPr>
              <a:t>প্রথম কূপ অনুসরণ করে, রাখাইনদের বসতবাড়ির আশেপাশে সুপেয় পানি সরবরাহের জন্য কূপ খনন করা একটি ঐতিহ্য হয়ে ওঠে।</a:t>
            </a:r>
            <a:endParaRPr lang="en-US" sz="4800">
              <a:latin typeface="Nikosh" panose="02000000000000000000" charset="0"/>
              <a:cs typeface="Nikosh" panose="02000000000000000000"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8146" y="151048"/>
            <a:ext cx="6555180" cy="115190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22225">
                  <a:solidFill>
                    <a:schemeClr val="accent2"/>
                  </a:solidFill>
                  <a:prstDash val="solid"/>
                </a:ln>
                <a:solidFill>
                  <a:schemeClr val="accent6">
                    <a:lumMod val="75000"/>
                  </a:schemeClr>
                </a:solidFill>
              </a:rPr>
              <a:t>Word Meaning</a:t>
            </a:r>
            <a:endParaRPr lang="en-US" sz="3200" dirty="0">
              <a:solidFill>
                <a:schemeClr val="accent6">
                  <a:lumMod val="75000"/>
                </a:schemeClr>
              </a:solidFill>
            </a:endParaRPr>
          </a:p>
        </p:txBody>
      </p:sp>
      <p:sp>
        <p:nvSpPr>
          <p:cNvPr id="3" name="TextBox 2"/>
          <p:cNvSpPr txBox="1"/>
          <p:nvPr/>
        </p:nvSpPr>
        <p:spPr>
          <a:xfrm>
            <a:off x="330282" y="1494666"/>
            <a:ext cx="10711543" cy="5077460"/>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highlight>
                  <a:srgbClr val="FFFF00"/>
                </a:highlight>
              </a:rPr>
              <a:t>Heritage – inherited from ancestors</a:t>
            </a:r>
            <a:endParaRPr lang="en-US" sz="3600" dirty="0" smtClean="0">
              <a:highlight>
                <a:srgbClr val="FFFF00"/>
              </a:highlight>
            </a:endParaRPr>
          </a:p>
          <a:p>
            <a:pPr marL="285750" indent="-285750">
              <a:buFont typeface="Arial" panose="020B0604020202020204" pitchFamily="34" charset="0"/>
              <a:buChar char="•"/>
            </a:pPr>
            <a:r>
              <a:rPr lang="en-US" sz="3600" dirty="0" smtClean="0">
                <a:highlight>
                  <a:srgbClr val="FFFF00"/>
                </a:highlight>
              </a:rPr>
              <a:t>Homestead – a house and the surrounding area</a:t>
            </a:r>
            <a:endParaRPr lang="en-US" sz="3600" dirty="0" smtClean="0">
              <a:highlight>
                <a:srgbClr val="FFFF00"/>
              </a:highlight>
            </a:endParaRPr>
          </a:p>
          <a:p>
            <a:pPr marL="285750" indent="-285750">
              <a:buFont typeface="Arial" panose="020B0604020202020204" pitchFamily="34" charset="0"/>
              <a:buChar char="•"/>
            </a:pPr>
            <a:r>
              <a:rPr lang="en-US" sz="3600" dirty="0" smtClean="0">
                <a:highlight>
                  <a:srgbClr val="FFFF00"/>
                </a:highlight>
              </a:rPr>
              <a:t>Indigenous – native</a:t>
            </a:r>
            <a:endParaRPr lang="en-US" sz="3600" dirty="0" smtClean="0">
              <a:highlight>
                <a:srgbClr val="FFFF00"/>
              </a:highlight>
            </a:endParaRPr>
          </a:p>
          <a:p>
            <a:pPr marL="285750" indent="-285750">
              <a:buFont typeface="Arial" panose="020B0604020202020204" pitchFamily="34" charset="0"/>
              <a:buChar char="•"/>
            </a:pPr>
            <a:r>
              <a:rPr lang="en-US" sz="3600" dirty="0" smtClean="0">
                <a:highlight>
                  <a:srgbClr val="FFFF00"/>
                </a:highlight>
              </a:rPr>
              <a:t>Picturesque – beautiful picture</a:t>
            </a:r>
            <a:endParaRPr lang="en-US" sz="3600" dirty="0" smtClean="0">
              <a:highlight>
                <a:srgbClr val="FFFF00"/>
              </a:highlight>
            </a:endParaRPr>
          </a:p>
          <a:p>
            <a:pPr marL="285750" indent="-285750">
              <a:buFont typeface="Arial" panose="020B0604020202020204" pitchFamily="34" charset="0"/>
              <a:buChar char="•"/>
            </a:pPr>
            <a:r>
              <a:rPr lang="en-US" sz="3600" dirty="0" smtClean="0">
                <a:highlight>
                  <a:srgbClr val="FFFF00"/>
                </a:highlight>
              </a:rPr>
              <a:t>Ply – travel regularly over a route</a:t>
            </a:r>
            <a:endParaRPr lang="en-US" sz="3600" dirty="0" smtClean="0">
              <a:highlight>
                <a:srgbClr val="FFFF00"/>
              </a:highlight>
            </a:endParaRPr>
          </a:p>
          <a:p>
            <a:pPr marL="285750" indent="-285750">
              <a:buFont typeface="Arial" panose="020B0604020202020204" pitchFamily="34" charset="0"/>
              <a:buChar char="•"/>
            </a:pPr>
            <a:r>
              <a:rPr lang="en-US" sz="3600" dirty="0" smtClean="0">
                <a:highlight>
                  <a:srgbClr val="FFFF00"/>
                </a:highlight>
              </a:rPr>
              <a:t>Sanctuary – a safe place</a:t>
            </a:r>
            <a:endParaRPr lang="en-US" sz="3600" dirty="0" smtClean="0">
              <a:highlight>
                <a:srgbClr val="FFFF00"/>
              </a:highlight>
            </a:endParaRPr>
          </a:p>
          <a:p>
            <a:pPr marL="285750" indent="-285750">
              <a:buFont typeface="Arial" panose="020B0604020202020204" pitchFamily="34" charset="0"/>
              <a:buChar char="•"/>
            </a:pPr>
            <a:r>
              <a:rPr lang="en-US" sz="3600" dirty="0" smtClean="0">
                <a:highlight>
                  <a:srgbClr val="FFFF00"/>
                </a:highlight>
              </a:rPr>
              <a:t>Shimmering – shinning</a:t>
            </a:r>
            <a:endParaRPr lang="en-US" sz="3600" dirty="0" smtClean="0">
              <a:highlight>
                <a:srgbClr val="FFFF00"/>
              </a:highlight>
            </a:endParaRPr>
          </a:p>
          <a:p>
            <a:pPr marL="285750" indent="-285750">
              <a:buFont typeface="Arial" panose="020B0604020202020204" pitchFamily="34" charset="0"/>
              <a:buChar char="•"/>
            </a:pPr>
            <a:r>
              <a:rPr lang="en-US" sz="3600" dirty="0" smtClean="0">
                <a:highlight>
                  <a:srgbClr val="FFFF00"/>
                </a:highlight>
              </a:rPr>
              <a:t>Unique – incomparable</a:t>
            </a:r>
            <a:endParaRPr lang="en-US" sz="3600" dirty="0" smtClean="0">
              <a:highlight>
                <a:srgbClr val="FFFF00"/>
              </a:highlight>
            </a:endParaRPr>
          </a:p>
          <a:p>
            <a:pPr marL="285750" indent="-285750">
              <a:buFont typeface="Arial" panose="020B0604020202020204" pitchFamily="34" charset="0"/>
              <a:buChar char="•"/>
            </a:pPr>
            <a:r>
              <a:rPr lang="en-US" sz="3600" dirty="0" smtClean="0">
                <a:highlight>
                  <a:srgbClr val="FFFF00"/>
                </a:highlight>
              </a:rPr>
              <a:t>Virgin – pure </a:t>
            </a:r>
            <a:endParaRPr lang="en-US" sz="3600" dirty="0" smtClean="0">
              <a:highlight>
                <a:srgbClr val="FFFF00"/>
              </a:highligh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315" y="386715"/>
            <a:ext cx="11724005" cy="6084570"/>
          </a:xfrm>
          <a:prstGeom prst="rect">
            <a:avLst/>
          </a:prstGeom>
        </p:spPr>
        <p:txBody>
          <a:bodyPr wrap="square">
            <a:spAutoFit/>
          </a:bodyPr>
          <a:lstStyle/>
          <a:p>
            <a:pPr algn="just">
              <a:lnSpc>
                <a:spcPct val="107000"/>
              </a:lnSpc>
            </a:pPr>
            <a:r>
              <a:rPr lang="en-US" sz="2800" dirty="0" err="1">
                <a:latin typeface="TimesNewRomanPSMT"/>
                <a:ea typeface="Calibri" panose="020F0502020204030204" charset="0"/>
                <a:cs typeface="TimesNewRomanPSMT"/>
              </a:rPr>
              <a:t>Kuakata</a:t>
            </a:r>
            <a:r>
              <a:rPr lang="en-US" sz="2800" dirty="0">
                <a:latin typeface="TimesNewRomanPSMT"/>
                <a:ea typeface="Calibri" panose="020F0502020204030204" charset="0"/>
                <a:cs typeface="TimesNewRomanPSMT"/>
              </a:rPr>
              <a:t> is one of the unique spots which allow a visitor to watch both the sunrise and the sunset from the beach. That perhaps makes </a:t>
            </a:r>
            <a:r>
              <a:rPr lang="en-US" sz="2800" dirty="0" err="1">
                <a:latin typeface="TimesNewRomanPSMT"/>
                <a:ea typeface="Calibri" panose="020F0502020204030204" charset="0"/>
                <a:cs typeface="TimesNewRomanPSMT"/>
              </a:rPr>
              <a:t>Kuakata</a:t>
            </a:r>
            <a:r>
              <a:rPr lang="en-US" sz="2800" dirty="0">
                <a:latin typeface="TimesNewRomanPSMT"/>
                <a:ea typeface="Calibri" panose="020F0502020204030204" charset="0"/>
                <a:cs typeface="TimesNewRomanPSMT"/>
              </a:rPr>
              <a:t> one of the world's most attractive beaches. The long and wide beach at </a:t>
            </a:r>
            <a:r>
              <a:rPr lang="en-US" sz="2800" dirty="0" err="1">
                <a:latin typeface="TimesNewRomanPSMT"/>
                <a:ea typeface="Calibri" panose="020F0502020204030204" charset="0"/>
                <a:cs typeface="TimesNewRomanPSMT"/>
              </a:rPr>
              <a:t>Kuakata</a:t>
            </a:r>
            <a:r>
              <a:rPr lang="en-US" sz="2800" dirty="0">
                <a:latin typeface="TimesNewRomanPSMT"/>
                <a:ea typeface="Calibri" panose="020F0502020204030204" charset="0"/>
                <a:cs typeface="TimesNewRomanPSMT"/>
              </a:rPr>
              <a:t> has a typical natural setting. This sandy beach slopes gently into the Bay and bathing there is as pleasant as is swimming or diving. </a:t>
            </a:r>
            <a:r>
              <a:rPr lang="en-US" sz="2800" dirty="0" err="1">
                <a:latin typeface="TimesNewRomanPSMT"/>
                <a:ea typeface="Calibri" panose="020F0502020204030204" charset="0"/>
                <a:cs typeface="TimesNewRomanPSMT"/>
              </a:rPr>
              <a:t>Kuakata</a:t>
            </a:r>
            <a:r>
              <a:rPr lang="en-US" sz="2800" dirty="0">
                <a:latin typeface="TimesNewRomanPSMT"/>
                <a:ea typeface="Calibri" panose="020F0502020204030204" charset="0"/>
                <a:cs typeface="TimesNewRomanPSMT"/>
              </a:rPr>
              <a:t> is truly a virgin beach and a sanctuary for migratory winter birds. Fishing boats plying in the Bay of Bengal with </a:t>
            </a:r>
            <a:r>
              <a:rPr lang="en-US" sz="2800" dirty="0" err="1">
                <a:latin typeface="TimesNewRomanPSMT"/>
                <a:ea typeface="Calibri" panose="020F0502020204030204" charset="0"/>
                <a:cs typeface="TimesNewRomanPSMT"/>
              </a:rPr>
              <a:t>colourful</a:t>
            </a:r>
            <a:r>
              <a:rPr lang="en-US" sz="2800" dirty="0">
                <a:latin typeface="TimesNewRomanPSMT"/>
                <a:ea typeface="Calibri" panose="020F0502020204030204" charset="0"/>
                <a:cs typeface="TimesNewRomanPSMT"/>
              </a:rPr>
              <a:t> sails, surfing waves and the lines of coconut trees add to the vibrant </a:t>
            </a:r>
            <a:r>
              <a:rPr lang="en-US" sz="2800" dirty="0" err="1">
                <a:latin typeface="TimesNewRomanPSMT"/>
                <a:ea typeface="Calibri" panose="020F0502020204030204" charset="0"/>
                <a:cs typeface="TimesNewRomanPSMT"/>
              </a:rPr>
              <a:t>colours</a:t>
            </a:r>
            <a:r>
              <a:rPr lang="en-US" sz="2800" dirty="0">
                <a:latin typeface="TimesNewRomanPSMT"/>
                <a:ea typeface="Calibri" panose="020F0502020204030204" charset="0"/>
                <a:cs typeface="TimesNewRomanPSMT"/>
              </a:rPr>
              <a:t> of </a:t>
            </a:r>
            <a:r>
              <a:rPr lang="en-US" sz="2800" dirty="0" err="1">
                <a:latin typeface="TimesNewRomanPSMT"/>
                <a:ea typeface="Calibri" panose="020F0502020204030204" charset="0"/>
                <a:cs typeface="TimesNewRomanPSMT"/>
              </a:rPr>
              <a:t>Kuakata</a:t>
            </a:r>
            <a:r>
              <a:rPr lang="en-US" sz="2800" dirty="0">
                <a:latin typeface="TimesNewRomanPSMT"/>
                <a:ea typeface="Calibri" panose="020F0502020204030204" charset="0"/>
                <a:cs typeface="TimesNewRomanPSMT"/>
              </a:rPr>
              <a:t>. The indigenous culture of the </a:t>
            </a:r>
            <a:r>
              <a:rPr lang="en-US" sz="2800" dirty="0" err="1">
                <a:latin typeface="TimesNewRomanPSMT"/>
                <a:ea typeface="Calibri" panose="020F0502020204030204" charset="0"/>
                <a:cs typeface="TimesNewRomanPSMT"/>
              </a:rPr>
              <a:t>Rakhaine</a:t>
            </a:r>
            <a:r>
              <a:rPr lang="en-US" sz="2800" dirty="0">
                <a:latin typeface="TimesNewRomanPSMT"/>
                <a:ea typeface="Calibri" panose="020F0502020204030204" charset="0"/>
                <a:cs typeface="TimesNewRomanPSMT"/>
              </a:rPr>
              <a:t> community and hundred year old Buddhist temples indicate the age – old tradition and cultural heritage of this area. Setting sun at </a:t>
            </a:r>
            <a:r>
              <a:rPr lang="en-US" sz="2800" dirty="0" err="1">
                <a:latin typeface="TimesNewRomanPSMT"/>
                <a:ea typeface="Calibri" panose="020F0502020204030204" charset="0"/>
                <a:cs typeface="TimesNewRomanPSMT"/>
              </a:rPr>
              <a:t>Kuakata</a:t>
            </a:r>
            <a:r>
              <a:rPr lang="en-US" sz="2800" dirty="0">
                <a:latin typeface="TimesNewRomanPSMT"/>
                <a:ea typeface="Calibri" panose="020F0502020204030204" charset="0"/>
                <a:cs typeface="TimesNewRomanPSMT"/>
              </a:rPr>
              <a:t> </a:t>
            </a:r>
            <a:r>
              <a:rPr lang="en-US" sz="2800" dirty="0" err="1">
                <a:latin typeface="TimesNewRomanPSMT"/>
                <a:ea typeface="Calibri" panose="020F0502020204030204" charset="0"/>
                <a:cs typeface="TimesNewRomanPSMT"/>
              </a:rPr>
              <a:t>Kuakata</a:t>
            </a:r>
            <a:r>
              <a:rPr lang="en-US" sz="2800" dirty="0">
                <a:latin typeface="TimesNewRomanPSMT"/>
                <a:ea typeface="Calibri" panose="020F0502020204030204" charset="0"/>
                <a:cs typeface="TimesNewRomanPSMT"/>
              </a:rPr>
              <a:t> is also a holy land for the Hindus and Buddhists. Each year thousands of devotees come here to attend the festivals </a:t>
            </a:r>
            <a:r>
              <a:rPr lang="en-US" sz="2800" i="1" dirty="0">
                <a:latin typeface="TimesNewRomanPS-ItalicMT"/>
                <a:ea typeface="Calibri" panose="020F0502020204030204" charset="0"/>
                <a:cs typeface="TimesNewRomanPS-ItalicMT"/>
              </a:rPr>
              <a:t>Rash Purnima </a:t>
            </a:r>
            <a:r>
              <a:rPr lang="en-US" sz="2800" dirty="0">
                <a:latin typeface="TimesNewRomanPSMT"/>
                <a:ea typeface="Calibri" panose="020F0502020204030204" charset="0"/>
                <a:cs typeface="TimesNewRomanPSMT"/>
              </a:rPr>
              <a:t>and </a:t>
            </a:r>
            <a:r>
              <a:rPr lang="en-US" sz="2400" i="1" dirty="0" err="1">
                <a:latin typeface="Arial-ItalicMT"/>
                <a:ea typeface="Calibri" panose="020F0502020204030204" charset="0"/>
                <a:cs typeface="Arial-ItalicMT"/>
              </a:rPr>
              <a:t>Maghi</a:t>
            </a:r>
            <a:r>
              <a:rPr lang="en-US" sz="2400" i="1" dirty="0">
                <a:latin typeface="Arial-ItalicMT"/>
                <a:ea typeface="Calibri" panose="020F0502020204030204" charset="0"/>
                <a:cs typeface="Arial-ItalicMT"/>
              </a:rPr>
              <a:t> </a:t>
            </a:r>
            <a:r>
              <a:rPr lang="en-US" sz="2800" i="1" dirty="0">
                <a:latin typeface="TimesNewRomanPS-ItalicMT"/>
                <a:ea typeface="Calibri" panose="020F0502020204030204" charset="0"/>
                <a:cs typeface="TimesNewRomanPS-ItalicMT"/>
              </a:rPr>
              <a:t>Purnima. </a:t>
            </a:r>
            <a:r>
              <a:rPr lang="en-US" sz="2800" dirty="0">
                <a:latin typeface="TimesNewRomanPSMT"/>
                <a:ea typeface="Calibri" panose="020F0502020204030204" charset="0"/>
                <a:cs typeface="TimesNewRomanPSMT"/>
              </a:rPr>
              <a:t>On these two days, pilgrims take holy bath and enjoy going to the traditional fairs.</a:t>
            </a:r>
            <a:endParaRPr lang="en-US" sz="2800" dirty="0">
              <a:effectLst/>
              <a:latin typeface="TimesNewRomanPSMT"/>
              <a:ea typeface="Calibri" panose="020F0502020204030204" charset="0"/>
              <a:cs typeface="TimesNewRomanPSM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fractur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70535" y="721360"/>
            <a:ext cx="11250295" cy="4523105"/>
          </a:xfrm>
          <a:prstGeom prst="rect">
            <a:avLst/>
          </a:prstGeom>
          <a:noFill/>
        </p:spPr>
        <p:txBody>
          <a:bodyPr wrap="square" rtlCol="0" anchor="t">
            <a:spAutoFit/>
          </a:bodyPr>
          <a:p>
            <a:pPr algn="ctr"/>
            <a:r>
              <a:rPr lang="en-US" sz="4800">
                <a:highlight>
                  <a:srgbClr val="FFFF00"/>
                </a:highlight>
                <a:latin typeface="Nikosh" panose="02000000000000000000" charset="0"/>
                <a:cs typeface="Nikosh" panose="02000000000000000000" charset="0"/>
              </a:rPr>
              <a:t>Kuakata is one of the unique spots which allow a visitor to watch both the sunrise and the sunset from the beach.</a:t>
            </a:r>
            <a:endParaRPr lang="en-US" sz="4800">
              <a:highlight>
                <a:srgbClr val="FFFF00"/>
              </a:highlight>
              <a:latin typeface="Nikosh" panose="02000000000000000000" charset="0"/>
              <a:cs typeface="Nikosh" panose="02000000000000000000" charset="0"/>
            </a:endParaRPr>
          </a:p>
          <a:p>
            <a:r>
              <a:rPr lang="en-US" sz="4800">
                <a:latin typeface="Nikosh" panose="02000000000000000000" charset="0"/>
                <a:cs typeface="Nikosh" panose="02000000000000000000" charset="0"/>
              </a:rPr>
              <a:t>কুয়াকাটা একটি অনন্য স্পট যা একজন দর্শনার্থীকে সমুদ্র সৈকত থেকে সূর্যোদয় এবং সূর্যাস্ত উভয়ই দেখতে দেয়।</a:t>
            </a:r>
            <a:endParaRPr lang="en-US" sz="4800">
              <a:latin typeface="Nikosh" panose="02000000000000000000" charset="0"/>
              <a:cs typeface="Nikosh" panose="02000000000000000000"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54025" y="1117600"/>
            <a:ext cx="11036300" cy="3784600"/>
          </a:xfrm>
          <a:prstGeom prst="rect">
            <a:avLst/>
          </a:prstGeom>
          <a:noFill/>
        </p:spPr>
        <p:txBody>
          <a:bodyPr wrap="square" rtlCol="0" anchor="t">
            <a:spAutoFit/>
          </a:bodyPr>
          <a:p>
            <a:pPr algn="ctr"/>
            <a:r>
              <a:rPr lang="en-US" sz="4800">
                <a:latin typeface="Nikosh" panose="02000000000000000000" charset="0"/>
                <a:cs typeface="Nikosh" panose="02000000000000000000" charset="0"/>
              </a:rPr>
              <a:t> </a:t>
            </a:r>
            <a:r>
              <a:rPr lang="en-US" sz="4800">
                <a:highlight>
                  <a:srgbClr val="FFFF00"/>
                </a:highlight>
                <a:latin typeface="Nikosh" panose="02000000000000000000" charset="0"/>
                <a:cs typeface="Nikosh" panose="02000000000000000000" charset="0"/>
              </a:rPr>
              <a:t>That perhaps makes Kuakata one of the world's most attractive beaches. </a:t>
            </a:r>
            <a:endParaRPr lang="en-US" sz="4800">
              <a:latin typeface="Nikosh" panose="02000000000000000000" charset="0"/>
              <a:cs typeface="Nikosh" panose="02000000000000000000" charset="0"/>
            </a:endParaRPr>
          </a:p>
          <a:p>
            <a:pPr algn="ctr"/>
            <a:r>
              <a:rPr lang="en-US" sz="4800">
                <a:latin typeface="Nikosh" panose="02000000000000000000" charset="0"/>
                <a:cs typeface="Nikosh" panose="02000000000000000000" charset="0"/>
              </a:rPr>
              <a:t>এটি সম্ভবত কুয়াকাটাকে বিশ্বের অন্যতম আকর্ষণীয় সমুদ্র সৈকতে পরিণত করেছে।</a:t>
            </a:r>
            <a:endParaRPr lang="en-US" sz="4800">
              <a:latin typeface="Nikosh" panose="02000000000000000000" charset="0"/>
              <a:cs typeface="Nikosh" panose="02000000000000000000"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768350" y="810260"/>
            <a:ext cx="10440670" cy="4246245"/>
          </a:xfrm>
          <a:prstGeom prst="rect">
            <a:avLst/>
          </a:prstGeom>
          <a:noFill/>
        </p:spPr>
        <p:txBody>
          <a:bodyPr wrap="square" rtlCol="0" anchor="t">
            <a:spAutoFit/>
          </a:bodyPr>
          <a:p>
            <a:pPr algn="ctr"/>
            <a:r>
              <a:rPr lang="en-US" sz="5400">
                <a:highlight>
                  <a:srgbClr val="FFFF00"/>
                </a:highlight>
                <a:latin typeface="Nikosh" panose="02000000000000000000" charset="0"/>
                <a:cs typeface="Nikosh" panose="02000000000000000000" charset="0"/>
              </a:rPr>
              <a:t>The long and wide beach at Kuakata has a typical natural setting.</a:t>
            </a:r>
            <a:endParaRPr lang="en-US" sz="5400">
              <a:highlight>
                <a:srgbClr val="FFFF00"/>
              </a:highlight>
              <a:latin typeface="Nikosh" panose="02000000000000000000" charset="0"/>
              <a:cs typeface="Nikosh" panose="02000000000000000000" charset="0"/>
            </a:endParaRPr>
          </a:p>
          <a:p>
            <a:pPr algn="ctr"/>
            <a:r>
              <a:rPr lang="en-US" sz="5400">
                <a:latin typeface="Nikosh" panose="02000000000000000000" charset="0"/>
                <a:cs typeface="Nikosh" panose="02000000000000000000" charset="0"/>
              </a:rPr>
              <a:t>কুয়াকাটার দীর্ঘ ও প্রশস্ত সমুদ্র সৈকতে একটি সাধারণ প্রাকৃতিক পরিবেশ রয়েছে।</a:t>
            </a:r>
            <a:endParaRPr lang="en-US" sz="5400">
              <a:latin typeface="Nikosh" panose="02000000000000000000" charset="0"/>
              <a:cs typeface="Nikosh" panose="02000000000000000000"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676910" y="871220"/>
            <a:ext cx="10788015" cy="4523105"/>
          </a:xfrm>
          <a:prstGeom prst="rect">
            <a:avLst/>
          </a:prstGeom>
          <a:noFill/>
        </p:spPr>
        <p:txBody>
          <a:bodyPr wrap="square" rtlCol="0" anchor="t">
            <a:spAutoFit/>
          </a:bodyPr>
          <a:p>
            <a:pPr algn="ctr"/>
            <a:r>
              <a:rPr lang="en-US" sz="4800">
                <a:highlight>
                  <a:srgbClr val="FFFF00"/>
                </a:highlight>
                <a:latin typeface="Nikosh" panose="02000000000000000000" charset="0"/>
                <a:cs typeface="Nikosh" panose="02000000000000000000" charset="0"/>
              </a:rPr>
              <a:t>This sandy beach slopes gently into the Bay and bathing there is as pleasant as is swimming or diving.</a:t>
            </a:r>
            <a:endParaRPr lang="en-US" sz="4800">
              <a:highlight>
                <a:srgbClr val="FFFF00"/>
              </a:highlight>
              <a:latin typeface="Nikosh" panose="02000000000000000000" charset="0"/>
              <a:cs typeface="Nikosh" panose="02000000000000000000" charset="0"/>
            </a:endParaRPr>
          </a:p>
          <a:p>
            <a:pPr algn="ctr"/>
            <a:r>
              <a:rPr lang="en-US" sz="4800">
                <a:latin typeface="Nikosh" panose="02000000000000000000" charset="0"/>
                <a:cs typeface="Nikosh" panose="02000000000000000000" charset="0"/>
              </a:rPr>
              <a:t>এই বালুকাময় সৈকতটি মৃদুভাবে উপসাগরে ঢালে এবং সেখানে স্নান করা সাঁতার বা ডাইভিংয়ের মতোই মনোরম।</a:t>
            </a:r>
            <a:endParaRPr lang="en-US" sz="4800">
              <a:latin typeface="Nikosh" panose="02000000000000000000" charset="0"/>
              <a:cs typeface="Nikosh" panose="02000000000000000000"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6844145" y="207819"/>
            <a:ext cx="2757055" cy="461665"/>
          </a:xfrm>
          <a:prstGeom prst="rect">
            <a:avLst/>
          </a:prstGeom>
          <a:noFill/>
        </p:spPr>
        <p:txBody>
          <a:bodyPr wrap="square" rtlCol="0">
            <a:spAutoFit/>
          </a:bodyPr>
          <a:lstStyle/>
          <a:p>
            <a:pPr algn="ctr"/>
            <a:r>
              <a:rPr lang="en-US" sz="2400" b="1" dirty="0" err="1">
                <a:solidFill>
                  <a:schemeClr val="bg1"/>
                </a:solidFill>
              </a:rPr>
              <a:t>Kua</a:t>
            </a:r>
            <a:r>
              <a:rPr lang="en-US" sz="2400" b="1" dirty="0">
                <a:solidFill>
                  <a:schemeClr val="bg1"/>
                </a:solidFill>
              </a:rPr>
              <a:t>  (well)</a:t>
            </a:r>
            <a:endParaRPr lang="en-US" sz="2400" b="1" dirty="0">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603250" y="797560"/>
            <a:ext cx="10820400" cy="4246245"/>
          </a:xfrm>
          <a:prstGeom prst="rect">
            <a:avLst/>
          </a:prstGeom>
          <a:noFill/>
        </p:spPr>
        <p:txBody>
          <a:bodyPr wrap="square" rtlCol="0" anchor="t">
            <a:spAutoFit/>
          </a:bodyPr>
          <a:p>
            <a:pPr algn="ctr"/>
            <a:r>
              <a:rPr lang="en-US" sz="5400">
                <a:highlight>
                  <a:srgbClr val="FFFF00"/>
                </a:highlight>
                <a:latin typeface="Nikosh" panose="02000000000000000000" charset="0"/>
                <a:cs typeface="Nikosh" panose="02000000000000000000" charset="0"/>
              </a:rPr>
              <a:t>Kuakata is truly a virgin beach and a sanctuary for migratory winter birds.</a:t>
            </a:r>
            <a:endParaRPr lang="en-US" sz="5400">
              <a:highlight>
                <a:srgbClr val="FFFF00"/>
              </a:highlight>
              <a:latin typeface="Nikosh" panose="02000000000000000000" charset="0"/>
              <a:cs typeface="Nikosh" panose="02000000000000000000" charset="0"/>
            </a:endParaRPr>
          </a:p>
          <a:p>
            <a:pPr algn="ctr"/>
            <a:r>
              <a:rPr lang="en-US" sz="5400">
                <a:latin typeface="Nikosh" panose="02000000000000000000" charset="0"/>
                <a:cs typeface="Nikosh" panose="02000000000000000000" charset="0"/>
              </a:rPr>
              <a:t>কুয়াকাটা সত্যিই একটি কুমারী সমুদ্র সৈকত এবং পরিযায়ী শীতকালীন পাখিদের অভয়ারণ্য।</a:t>
            </a:r>
            <a:endParaRPr lang="en-US" sz="5400">
              <a:latin typeface="Nikosh" panose="02000000000000000000" charset="0"/>
              <a:cs typeface="Nikosh" panose="02000000000000000000"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636270" y="428625"/>
            <a:ext cx="10786745" cy="6000750"/>
          </a:xfrm>
          <a:prstGeom prst="rect">
            <a:avLst/>
          </a:prstGeom>
          <a:noFill/>
        </p:spPr>
        <p:txBody>
          <a:bodyPr wrap="square" rtlCol="0" anchor="t">
            <a:spAutoFit/>
          </a:bodyPr>
          <a:p>
            <a:pPr algn="ctr"/>
            <a:r>
              <a:rPr lang="en-US" sz="4800">
                <a:highlight>
                  <a:srgbClr val="FFFF00"/>
                </a:highlight>
                <a:latin typeface="Nikosh" panose="02000000000000000000" charset="0"/>
                <a:cs typeface="Nikosh" panose="02000000000000000000" charset="0"/>
              </a:rPr>
              <a:t> Fishing boats plying in the Bay of Bengal with colourful sails, surfing waves and the lines of coconut trees add to the vibrant colours of Kuakata. </a:t>
            </a:r>
            <a:endParaRPr lang="en-US" sz="4800">
              <a:highlight>
                <a:srgbClr val="FFFF00"/>
              </a:highlight>
              <a:latin typeface="Nikosh" panose="02000000000000000000" charset="0"/>
              <a:cs typeface="Nikosh" panose="02000000000000000000" charset="0"/>
            </a:endParaRPr>
          </a:p>
          <a:p>
            <a:pPr algn="ctr"/>
            <a:r>
              <a:rPr lang="en-US" sz="4800">
                <a:latin typeface="Nikosh" panose="02000000000000000000" charset="0"/>
                <a:cs typeface="Nikosh" panose="02000000000000000000" charset="0"/>
              </a:rPr>
              <a:t>বঙ্গোপসাগরে মাছ ধরার নৌকা রঙিন পাল, সার্ফিং ঢেউ এবং নারকেল গাছের রেখা কুয়াকাটার প্রাণবন্ত রঙ যোগ করে।</a:t>
            </a:r>
            <a:endParaRPr lang="en-US" sz="4800">
              <a:latin typeface="Nikosh" panose="02000000000000000000" charset="0"/>
              <a:cs typeface="Nikosh" panose="02000000000000000000"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21005" y="280670"/>
            <a:ext cx="11349990" cy="6000750"/>
          </a:xfrm>
          <a:prstGeom prst="rect">
            <a:avLst/>
          </a:prstGeom>
          <a:noFill/>
        </p:spPr>
        <p:txBody>
          <a:bodyPr wrap="square" rtlCol="0" anchor="t">
            <a:spAutoFit/>
          </a:bodyPr>
          <a:p>
            <a:pPr algn="ctr"/>
            <a:r>
              <a:rPr lang="en-US" sz="4800">
                <a:highlight>
                  <a:srgbClr val="FFFF00"/>
                </a:highlight>
                <a:latin typeface="Nikosh" panose="02000000000000000000" charset="0"/>
                <a:cs typeface="Nikosh" panose="02000000000000000000" charset="0"/>
              </a:rPr>
              <a:t>The indigenous culture of the Rakhaine community and hundred year old Buddhist temples indicate the age – old tradition and cultural heritage of this area.</a:t>
            </a:r>
            <a:r>
              <a:rPr lang="en-US" sz="4800">
                <a:latin typeface="Nikosh" panose="02000000000000000000" charset="0"/>
                <a:cs typeface="Nikosh" panose="02000000000000000000" charset="0"/>
              </a:rPr>
              <a:t> </a:t>
            </a:r>
            <a:endParaRPr lang="en-US" sz="4800">
              <a:latin typeface="Nikosh" panose="02000000000000000000" charset="0"/>
              <a:cs typeface="Nikosh" panose="02000000000000000000" charset="0"/>
            </a:endParaRPr>
          </a:p>
          <a:p>
            <a:pPr algn="ctr"/>
            <a:r>
              <a:rPr lang="en-US" sz="4800">
                <a:latin typeface="Nikosh" panose="02000000000000000000" charset="0"/>
                <a:cs typeface="Nikosh" panose="02000000000000000000" charset="0"/>
              </a:rPr>
              <a:t>রাখাইন সম্প্রদায়ের আদিবাসী সংস্কৃতি এবং শত বছরের পুরনো বৌদ্ধ মন্দিরগুলি এই এলাকার প্রাচীন ঐতিহ্য ও সাংস্কৃতিক ঐতিহ্যকে নির্দেশ করে।</a:t>
            </a:r>
            <a:endParaRPr lang="en-US" sz="4800">
              <a:latin typeface="Nikosh" panose="02000000000000000000" charset="0"/>
              <a:cs typeface="Nikosh" panose="02000000000000000000"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866140" y="1045210"/>
            <a:ext cx="10459085" cy="3784600"/>
          </a:xfrm>
          <a:prstGeom prst="rect">
            <a:avLst/>
          </a:prstGeom>
          <a:noFill/>
        </p:spPr>
        <p:txBody>
          <a:bodyPr wrap="square" rtlCol="0" anchor="t">
            <a:spAutoFit/>
          </a:bodyPr>
          <a:p>
            <a:pPr algn="ctr"/>
            <a:r>
              <a:rPr lang="en-US" sz="4800">
                <a:highlight>
                  <a:srgbClr val="FFFF00"/>
                </a:highlight>
                <a:latin typeface="Nikosh" panose="02000000000000000000" charset="0"/>
                <a:cs typeface="Nikosh" panose="02000000000000000000" charset="0"/>
              </a:rPr>
              <a:t>Setting sun at Kuakata Kuakata is also a holy land for the Hindus and Buddhists.</a:t>
            </a:r>
            <a:endParaRPr lang="en-US" sz="4800">
              <a:highlight>
                <a:srgbClr val="FFFF00"/>
              </a:highlight>
              <a:latin typeface="Nikosh" panose="02000000000000000000" charset="0"/>
              <a:cs typeface="Nikosh" panose="02000000000000000000" charset="0"/>
            </a:endParaRPr>
          </a:p>
          <a:p>
            <a:pPr algn="ctr"/>
            <a:r>
              <a:rPr lang="en-US" sz="4800">
                <a:latin typeface="Nikosh" panose="02000000000000000000" charset="0"/>
                <a:cs typeface="Nikosh" panose="02000000000000000000" charset="0"/>
              </a:rPr>
              <a:t>কুয়াকাটায় সূর্যাস্ত কুয়াকাটা হিন্দু ও বৌদ্ধ ধর্মাবলম্বীদের কাছেও একটি পবিত্র ভূমি।</a:t>
            </a:r>
            <a:endParaRPr lang="en-US" sz="4800">
              <a:latin typeface="Nikosh" panose="02000000000000000000" charset="0"/>
              <a:cs typeface="Nikosh" panose="02000000000000000000"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652780" y="708025"/>
            <a:ext cx="10705465" cy="3784600"/>
          </a:xfrm>
          <a:prstGeom prst="rect">
            <a:avLst/>
          </a:prstGeom>
          <a:noFill/>
        </p:spPr>
        <p:txBody>
          <a:bodyPr wrap="square" rtlCol="0" anchor="t">
            <a:spAutoFit/>
          </a:bodyPr>
          <a:p>
            <a:pPr algn="ctr"/>
            <a:r>
              <a:rPr lang="en-US" sz="4800">
                <a:latin typeface="Nikosh" panose="02000000000000000000" charset="0"/>
                <a:cs typeface="Nikosh" panose="02000000000000000000" charset="0"/>
              </a:rPr>
              <a:t> </a:t>
            </a:r>
            <a:r>
              <a:rPr lang="en-US" sz="4800">
                <a:highlight>
                  <a:srgbClr val="FFFF00"/>
                </a:highlight>
                <a:latin typeface="Nikosh" panose="02000000000000000000" charset="0"/>
                <a:cs typeface="Nikosh" panose="02000000000000000000" charset="0"/>
              </a:rPr>
              <a:t>Each year thousands of devotees come here to attend the festivals Rash Purnima and Maghi Purnima.</a:t>
            </a:r>
            <a:r>
              <a:rPr lang="en-US" sz="4800">
                <a:latin typeface="Nikosh" panose="02000000000000000000" charset="0"/>
                <a:cs typeface="Nikosh" panose="02000000000000000000" charset="0"/>
              </a:rPr>
              <a:t> </a:t>
            </a:r>
            <a:endParaRPr lang="en-US" sz="4800">
              <a:latin typeface="Nikosh" panose="02000000000000000000" charset="0"/>
              <a:cs typeface="Nikosh" panose="02000000000000000000" charset="0"/>
            </a:endParaRPr>
          </a:p>
          <a:p>
            <a:pPr algn="ctr"/>
            <a:r>
              <a:rPr lang="en-US" sz="4800">
                <a:latin typeface="Nikosh" panose="02000000000000000000" charset="0"/>
                <a:cs typeface="Nikosh" panose="02000000000000000000" charset="0"/>
              </a:rPr>
              <a:t>প্রতি বছর রাস পূর্ণিমা এবং মাঘী পূর্ণিমা উৎসবে যোগ দিতে হাজার হাজার ভক্ত এখানে আসেন।</a:t>
            </a:r>
            <a:endParaRPr lang="en-US" sz="4800">
              <a:latin typeface="Nikosh" panose="02000000000000000000" charset="0"/>
              <a:cs typeface="Nikosh" panose="02000000000000000000"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718185" y="929640"/>
            <a:ext cx="10755630" cy="3784600"/>
          </a:xfrm>
          <a:prstGeom prst="rect">
            <a:avLst/>
          </a:prstGeom>
          <a:noFill/>
        </p:spPr>
        <p:txBody>
          <a:bodyPr wrap="square" rtlCol="0" anchor="t">
            <a:spAutoFit/>
          </a:bodyPr>
          <a:p>
            <a:pPr algn="ctr"/>
            <a:r>
              <a:rPr lang="en-US" sz="4800">
                <a:highlight>
                  <a:srgbClr val="FFFF00"/>
                </a:highlight>
                <a:latin typeface="Nikosh" panose="02000000000000000000" charset="0"/>
                <a:cs typeface="Nikosh" panose="02000000000000000000" charset="0"/>
              </a:rPr>
              <a:t>On these two days, pilgrims take holy bath and enjoy going to the traditional fairs.</a:t>
            </a:r>
            <a:endParaRPr lang="en-US" sz="4800">
              <a:highlight>
                <a:srgbClr val="FFFF00"/>
              </a:highlight>
              <a:latin typeface="Nikosh" panose="02000000000000000000" charset="0"/>
              <a:cs typeface="Nikosh" panose="02000000000000000000" charset="0"/>
            </a:endParaRPr>
          </a:p>
          <a:p>
            <a:r>
              <a:rPr lang="en-US" sz="4800">
                <a:latin typeface="Nikosh" panose="02000000000000000000" charset="0"/>
                <a:cs typeface="Nikosh" panose="02000000000000000000" charset="0"/>
              </a:rPr>
              <a:t>এই দুই দিনে তীর্থযাত্রীরা পবিত্র স্নান করে ঐতিহ্যবাহী মেলায় গিয়ে আনন্দ উপভোগ করেন।</a:t>
            </a:r>
            <a:endParaRPr lang="en-US" sz="4800">
              <a:latin typeface="Nikosh" panose="02000000000000000000" charset="0"/>
              <a:cs typeface="Nikosh" panose="02000000000000000000"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 y="243840"/>
            <a:ext cx="11645900" cy="6369685"/>
          </a:xfrm>
          <a:prstGeom prst="rect">
            <a:avLst/>
          </a:prstGeom>
          <a:noFill/>
        </p:spPr>
        <p:txBody>
          <a:bodyPr wrap="square" rtlCol="0">
            <a:spAutoFit/>
          </a:bodyPr>
          <a:lstStyle/>
          <a:p>
            <a:pPr algn="ctr"/>
            <a:r>
              <a:rPr lang="en-US" sz="4800" dirty="0">
                <a:solidFill>
                  <a:schemeClr val="tx1"/>
                </a:solidFill>
                <a:effectLst>
                  <a:outerShdw blurRad="38100" dist="19050" dir="2700000" algn="tl" rotWithShape="0">
                    <a:schemeClr val="dk1">
                      <a:alpha val="40000"/>
                    </a:schemeClr>
                  </a:outerShdw>
                </a:effectLst>
                <a:highlight>
                  <a:srgbClr val="00FF00"/>
                </a:highlight>
              </a:rPr>
              <a:t>The beauty of </a:t>
            </a:r>
            <a:r>
              <a:rPr lang="en-US" sz="4800" dirty="0" err="1">
                <a:solidFill>
                  <a:schemeClr val="tx1"/>
                </a:solidFill>
                <a:effectLst>
                  <a:outerShdw blurRad="38100" dist="19050" dir="2700000" algn="tl" rotWithShape="0">
                    <a:schemeClr val="dk1">
                      <a:alpha val="40000"/>
                    </a:schemeClr>
                  </a:outerShdw>
                </a:effectLst>
                <a:highlight>
                  <a:srgbClr val="00FF00"/>
                </a:highlight>
              </a:rPr>
              <a:t>Kuakata</a:t>
            </a:r>
            <a:endParaRPr lang="en-US" sz="4800" dirty="0">
              <a:solidFill>
                <a:schemeClr val="tx1"/>
              </a:solidFill>
              <a:effectLst>
                <a:outerShdw blurRad="38100" dist="19050" dir="2700000" algn="tl" rotWithShape="0">
                  <a:schemeClr val="dk1">
                    <a:alpha val="40000"/>
                  </a:schemeClr>
                </a:outerShdw>
              </a:effectLst>
              <a:highlight>
                <a:srgbClr val="00FF00"/>
              </a:highlight>
            </a:endParaRPr>
          </a:p>
          <a:p>
            <a:pPr algn="just"/>
            <a:endParaRPr lang="en-US" sz="3600" dirty="0"/>
          </a:p>
          <a:p>
            <a:pPr algn="just"/>
            <a:r>
              <a:rPr lang="en-US" sz="3600" dirty="0"/>
              <a:t>There are many beautiful scenes and sights in </a:t>
            </a:r>
            <a:r>
              <a:rPr lang="en-US" sz="3600" dirty="0" err="1"/>
              <a:t>kuakata</a:t>
            </a:r>
            <a:r>
              <a:rPr lang="en-US" sz="3600" dirty="0"/>
              <a:t>. The line of coconut tree and the evergreen forest add the beauty of </a:t>
            </a:r>
            <a:r>
              <a:rPr lang="en-US" sz="3600" dirty="0" err="1"/>
              <a:t>kuakata</a:t>
            </a:r>
            <a:r>
              <a:rPr lang="en-US" sz="3600" dirty="0"/>
              <a:t>. The surfing waves of the Bay of Bengal, fishing boats playing in the sea with colorful sails is very excellent. The </a:t>
            </a:r>
            <a:r>
              <a:rPr lang="en-US" sz="3600" dirty="0" err="1"/>
              <a:t>sady</a:t>
            </a:r>
            <a:r>
              <a:rPr lang="en-US" sz="3600" dirty="0"/>
              <a:t> beach slopes gently in to the bay for this there is very pleasant to swim and bath. The most interesting is watching both sun rise and sunset. </a:t>
            </a:r>
            <a:endParaRPr lang="en-US" sz="3600" dirty="0"/>
          </a:p>
          <a:p>
            <a:pPr algn="just"/>
            <a:r>
              <a:rPr lang="en-US" sz="3600" dirty="0"/>
              <a:t> </a:t>
            </a:r>
            <a:endParaRPr lang="en-US" sz="36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p:cTn id="15"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2">
                                            <p:txEl>
                                              <p:pRg st="2" end="2"/>
                                            </p:txEl>
                                          </p:spTgt>
                                        </p:tgtEl>
                                        <p:attrNameLst>
                                          <p:attrName>style.rotation</p:attrName>
                                        </p:attrNameLst>
                                      </p:cBhvr>
                                      <p:tavLst>
                                        <p:tav tm="0">
                                          <p:val>
                                            <p:fltVal val="360"/>
                                          </p:val>
                                        </p:tav>
                                        <p:tav tm="100000">
                                          <p:val>
                                            <p:fltVal val="0"/>
                                          </p:val>
                                        </p:tav>
                                      </p:tavLst>
                                    </p:anim>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p:cTn id="23"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5" dur="500" fill="hold"/>
                                        <p:tgtEl>
                                          <p:spTgt spid="2">
                                            <p:txEl>
                                              <p:pRg st="3" end="3"/>
                                            </p:txEl>
                                          </p:spTgt>
                                        </p:tgtEl>
                                        <p:attrNameLst>
                                          <p:attrName>style.rotation</p:attrName>
                                        </p:attrNameLst>
                                      </p:cBhvr>
                                      <p:tavLst>
                                        <p:tav tm="0">
                                          <p:val>
                                            <p:fltVal val="360"/>
                                          </p:val>
                                        </p:tav>
                                        <p:tav tm="100000">
                                          <p:val>
                                            <p:fltVal val="0"/>
                                          </p:val>
                                        </p:tav>
                                      </p:tavLst>
                                    </p:anim>
                                    <p:animEffect transition="in" filter="fade">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style.rotation</p:attrName>
                                        </p:attrNameLst>
                                      </p:cBhvr>
                                      <p:tavLst>
                                        <p:tav tm="0">
                                          <p:val>
                                            <p:fltVal val="360"/>
                                          </p:val>
                                        </p:tav>
                                        <p:tav tm="100000">
                                          <p:val>
                                            <p:fltVal val="0"/>
                                          </p:val>
                                        </p:tav>
                                      </p:tavLst>
                                    </p:anim>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685165" y="782320"/>
            <a:ext cx="11085195" cy="4831080"/>
          </a:xfrm>
          <a:prstGeom prst="rect">
            <a:avLst/>
          </a:prstGeom>
          <a:noFill/>
        </p:spPr>
        <p:txBody>
          <a:bodyPr wrap="square" rtlCol="0" anchor="t">
            <a:spAutoFit/>
          </a:bodyPr>
          <a:p>
            <a:pPr algn="just"/>
            <a:r>
              <a:rPr lang="en-US" sz="4400">
                <a:latin typeface="Nikosh" panose="02000000000000000000" charset="0"/>
                <a:cs typeface="Nikosh" panose="02000000000000000000" charset="0"/>
              </a:rPr>
              <a:t>কুয়াকাটায় রয়েছে অনেক সুন্দর দৃশ্য ও দর্শনীয় স্থান। নারকেল গাছের রেখা আর চিরসবুজ বন কুয়াকাটার সৌন্দর্য বাড়িয়ে দিয়েছে। বঙ্গোপসাগরের ঢেউয়ের সার্ফিং, রঙিন পাল নিয়ে সাগরে মাছ ধরার নৌকা খেলা খুবই চমৎকার। দুঃখজনক সৈকতটি মৃদুভাবে উপসাগরে ঢালে এই জন্য সেখানে সাঁতার কাটা এবং স্নান করা খুব মনোরম। সবচেয়ে আকর্ষণীয় হল সূর্যোদয় এবং সূর্যাস্ত উভয়ই দেখা।</a:t>
            </a:r>
            <a:endParaRPr lang="en-US" sz="4400">
              <a:latin typeface="Nikosh" panose="02000000000000000000" charset="0"/>
              <a:cs typeface="Nikosh" panose="02000000000000000000"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a:off x="2337098" y="1592076"/>
            <a:ext cx="6377050" cy="1038102"/>
          </a:xfrm>
          <a:prstGeom prst="triangl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smtClean="0">
                <a:solidFill>
                  <a:srgbClr val="FF0000"/>
                </a:solidFill>
                <a:highlight>
                  <a:srgbClr val="FFFF00"/>
                </a:highlight>
              </a:rPr>
              <a:t>Flow chart</a:t>
            </a:r>
            <a:endParaRPr lang="en-US" sz="3200" dirty="0" smtClean="0">
              <a:solidFill>
                <a:srgbClr val="FF0000"/>
              </a:solidFill>
              <a:highlight>
                <a:srgbClr val="FFFF00"/>
              </a:highlight>
            </a:endParaRPr>
          </a:p>
        </p:txBody>
      </p:sp>
      <p:sp>
        <p:nvSpPr>
          <p:cNvPr id="4" name="Rectangle 3"/>
          <p:cNvSpPr/>
          <p:nvPr/>
        </p:nvSpPr>
        <p:spPr>
          <a:xfrm>
            <a:off x="534390" y="3158836"/>
            <a:ext cx="2695698" cy="79564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solidFill>
                  <a:srgbClr val="FF0000"/>
                </a:solidFill>
                <a:highlight>
                  <a:srgbClr val="FFFF00"/>
                </a:highlight>
              </a:rPr>
              <a:t>Sandy beaches</a:t>
            </a:r>
            <a:endParaRPr lang="en-US" sz="2800" dirty="0" smtClean="0">
              <a:solidFill>
                <a:srgbClr val="FF0000"/>
              </a:solidFill>
              <a:highlight>
                <a:srgbClr val="FFFF00"/>
              </a:highlight>
            </a:endParaRPr>
          </a:p>
        </p:txBody>
      </p:sp>
      <p:sp>
        <p:nvSpPr>
          <p:cNvPr id="5" name="Rectangle 4"/>
          <p:cNvSpPr/>
          <p:nvPr/>
        </p:nvSpPr>
        <p:spPr>
          <a:xfrm>
            <a:off x="4108862" y="3200399"/>
            <a:ext cx="1745674" cy="71251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chemeClr val="tx1"/>
              </a:solidFill>
              <a:highlight>
                <a:srgbClr val="FFFF00"/>
              </a:highlight>
            </a:endParaRPr>
          </a:p>
        </p:txBody>
      </p:sp>
      <p:sp>
        <p:nvSpPr>
          <p:cNvPr id="6" name="Rectangle 5"/>
          <p:cNvSpPr/>
          <p:nvPr/>
        </p:nvSpPr>
        <p:spPr>
          <a:xfrm>
            <a:off x="6745184" y="3179617"/>
            <a:ext cx="2125683" cy="59970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sp>
        <p:nvSpPr>
          <p:cNvPr id="7" name="Rectangle 6"/>
          <p:cNvSpPr/>
          <p:nvPr/>
        </p:nvSpPr>
        <p:spPr>
          <a:xfrm>
            <a:off x="9987148" y="3158836"/>
            <a:ext cx="1816925" cy="6204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FF0000"/>
              </a:solidFill>
              <a:highlight>
                <a:srgbClr val="FFFF00"/>
              </a:highlight>
            </a:endParaRPr>
          </a:p>
        </p:txBody>
      </p:sp>
      <p:sp>
        <p:nvSpPr>
          <p:cNvPr id="8" name="Rectangle 7"/>
          <p:cNvSpPr/>
          <p:nvPr/>
        </p:nvSpPr>
        <p:spPr>
          <a:xfrm>
            <a:off x="1333213" y="4788723"/>
            <a:ext cx="2422568" cy="6768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FF0000"/>
              </a:solidFill>
              <a:highlight>
                <a:srgbClr val="FFFF00"/>
              </a:highlight>
            </a:endParaRPr>
          </a:p>
        </p:txBody>
      </p:sp>
      <p:sp>
        <p:nvSpPr>
          <p:cNvPr id="9" name="Rectangle 8"/>
          <p:cNvSpPr/>
          <p:nvPr/>
        </p:nvSpPr>
        <p:spPr>
          <a:xfrm>
            <a:off x="4720443" y="4785756"/>
            <a:ext cx="2268186" cy="6768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FF0000"/>
              </a:solidFill>
              <a:highlight>
                <a:srgbClr val="FFFF00"/>
              </a:highlight>
            </a:endParaRPr>
          </a:p>
        </p:txBody>
      </p:sp>
      <p:cxnSp>
        <p:nvCxnSpPr>
          <p:cNvPr id="12" name="Straight Arrow Connector 11"/>
          <p:cNvCxnSpPr/>
          <p:nvPr/>
        </p:nvCxnSpPr>
        <p:spPr>
          <a:xfrm>
            <a:off x="3580412" y="3507964"/>
            <a:ext cx="291362" cy="6898"/>
          </a:xfrm>
          <a:prstGeom prst="straightConnector1">
            <a:avLst/>
          </a:prstGeom>
          <a:ln>
            <a:tailEnd type="triangle" w="med" len="med"/>
          </a:ln>
        </p:spPr>
        <p:style>
          <a:lnRef idx="2">
            <a:schemeClr val="accent2"/>
          </a:lnRef>
          <a:fillRef idx="1">
            <a:schemeClr val="lt1"/>
          </a:fillRef>
          <a:effectRef idx="0">
            <a:schemeClr val="accent2"/>
          </a:effectRef>
          <a:fontRef idx="minor">
            <a:schemeClr val="dk1"/>
          </a:fontRef>
        </p:style>
      </p:cxnSp>
      <p:cxnSp>
        <p:nvCxnSpPr>
          <p:cNvPr id="16" name="Straight Arrow Connector 15"/>
          <p:cNvCxnSpPr/>
          <p:nvPr/>
        </p:nvCxnSpPr>
        <p:spPr>
          <a:xfrm>
            <a:off x="6115793" y="3556658"/>
            <a:ext cx="356257" cy="0"/>
          </a:xfrm>
          <a:prstGeom prst="straightConnector1">
            <a:avLst/>
          </a:prstGeom>
          <a:ln>
            <a:tailEnd type="triangle" w="med" len="med"/>
          </a:ln>
        </p:spPr>
        <p:style>
          <a:lnRef idx="2">
            <a:schemeClr val="accent2"/>
          </a:lnRef>
          <a:fillRef idx="1">
            <a:schemeClr val="lt1"/>
          </a:fillRef>
          <a:effectRef idx="0">
            <a:schemeClr val="accent2"/>
          </a:effectRef>
          <a:fontRef idx="minor">
            <a:schemeClr val="dk1"/>
          </a:fontRef>
        </p:style>
      </p:cxnSp>
      <p:cxnSp>
        <p:nvCxnSpPr>
          <p:cNvPr id="21" name="Straight Arrow Connector 20"/>
          <p:cNvCxnSpPr/>
          <p:nvPr/>
        </p:nvCxnSpPr>
        <p:spPr>
          <a:xfrm>
            <a:off x="9203377" y="3524989"/>
            <a:ext cx="356257" cy="0"/>
          </a:xfrm>
          <a:prstGeom prst="straightConnector1">
            <a:avLst/>
          </a:prstGeom>
          <a:ln>
            <a:tailEnd type="triangle" w="med" len="med"/>
          </a:ln>
        </p:spPr>
        <p:style>
          <a:lnRef idx="2">
            <a:schemeClr val="accent2"/>
          </a:lnRef>
          <a:fillRef idx="1">
            <a:schemeClr val="lt1"/>
          </a:fillRef>
          <a:effectRef idx="0">
            <a:schemeClr val="accent2"/>
          </a:effectRef>
          <a:fontRef idx="minor">
            <a:schemeClr val="dk1"/>
          </a:fontRef>
        </p:style>
      </p:cxnSp>
      <p:cxnSp>
        <p:nvCxnSpPr>
          <p:cNvPr id="23" name="Straight Arrow Connector 22"/>
          <p:cNvCxnSpPr/>
          <p:nvPr/>
        </p:nvCxnSpPr>
        <p:spPr>
          <a:xfrm>
            <a:off x="627413" y="5068782"/>
            <a:ext cx="356257" cy="0"/>
          </a:xfrm>
          <a:prstGeom prst="straightConnector1">
            <a:avLst/>
          </a:prstGeom>
          <a:ln>
            <a:tailEnd type="triangle" w="med" len="med"/>
          </a:ln>
        </p:spPr>
        <p:style>
          <a:lnRef idx="2">
            <a:schemeClr val="accent2"/>
          </a:lnRef>
          <a:fillRef idx="1">
            <a:schemeClr val="lt1"/>
          </a:fillRef>
          <a:effectRef idx="0">
            <a:schemeClr val="accent2"/>
          </a:effectRef>
          <a:fontRef idx="minor">
            <a:schemeClr val="dk1"/>
          </a:fontRef>
        </p:style>
      </p:cxnSp>
      <p:cxnSp>
        <p:nvCxnSpPr>
          <p:cNvPr id="25" name="Straight Arrow Connector 24"/>
          <p:cNvCxnSpPr/>
          <p:nvPr/>
        </p:nvCxnSpPr>
        <p:spPr>
          <a:xfrm>
            <a:off x="4013862" y="5116283"/>
            <a:ext cx="356257" cy="0"/>
          </a:xfrm>
          <a:prstGeom prst="straightConnector1">
            <a:avLst/>
          </a:prstGeom>
          <a:ln>
            <a:tailEnd type="triangle" w="med" len="med"/>
          </a:ln>
        </p:spPr>
        <p:style>
          <a:lnRef idx="2">
            <a:schemeClr val="accent2"/>
          </a:lnRef>
          <a:fillRef idx="1">
            <a:schemeClr val="lt1"/>
          </a:fillRef>
          <a:effectRef idx="0">
            <a:schemeClr val="accent2"/>
          </a:effectRef>
          <a:fontRef idx="minor">
            <a:schemeClr val="dk1"/>
          </a:fontRef>
        </p:style>
      </p:cxnSp>
      <p:sp>
        <p:nvSpPr>
          <p:cNvPr id="26" name="TextBox 25"/>
          <p:cNvSpPr txBox="1"/>
          <p:nvPr/>
        </p:nvSpPr>
        <p:spPr>
          <a:xfrm>
            <a:off x="534670" y="403860"/>
            <a:ext cx="11007725" cy="1076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smtClean="0">
                <a:solidFill>
                  <a:srgbClr val="FF0000"/>
                </a:solidFill>
                <a:highlight>
                  <a:srgbClr val="FFFF00"/>
                </a:highlight>
              </a:rPr>
              <a:t>Make a flow chart showing the unique features of </a:t>
            </a:r>
            <a:r>
              <a:rPr lang="en-US" sz="3200" dirty="0" err="1" smtClean="0">
                <a:solidFill>
                  <a:srgbClr val="FF0000"/>
                </a:solidFill>
                <a:highlight>
                  <a:srgbClr val="FFFF00"/>
                </a:highlight>
              </a:rPr>
              <a:t>Kuakata</a:t>
            </a:r>
            <a:r>
              <a:rPr lang="en-US" sz="3200" dirty="0" smtClean="0">
                <a:solidFill>
                  <a:srgbClr val="FF0000"/>
                </a:solidFill>
                <a:highlight>
                  <a:srgbClr val="FFFF00"/>
                </a:highlight>
              </a:rPr>
              <a:t> sea-beach.</a:t>
            </a:r>
            <a:endParaRPr lang="en-US" sz="3200" dirty="0" smtClean="0">
              <a:solidFill>
                <a:srgbClr val="FF0000"/>
              </a:solidFill>
              <a:highlight>
                <a:srgbClr val="FFFF00"/>
              </a:highligh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1531620" y="912495"/>
            <a:ext cx="7339330" cy="1038225"/>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5400" dirty="0" smtClean="0"/>
              <a:t>Flow chart</a:t>
            </a:r>
            <a:endParaRPr lang="en-US" sz="5400" dirty="0" smtClean="0"/>
          </a:p>
        </p:txBody>
      </p:sp>
      <p:sp>
        <p:nvSpPr>
          <p:cNvPr id="3" name="Rectangle 2"/>
          <p:cNvSpPr/>
          <p:nvPr/>
        </p:nvSpPr>
        <p:spPr>
          <a:xfrm>
            <a:off x="328650" y="3179156"/>
            <a:ext cx="2695698" cy="79564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en-US" sz="2800" dirty="0" smtClean="0">
                <a:solidFill>
                  <a:schemeClr val="tx1"/>
                </a:solidFill>
                <a:effectLst>
                  <a:outerShdw blurRad="38100" dist="19050" dir="2700000" algn="tl" rotWithShape="0">
                    <a:schemeClr val="dk1">
                      <a:alpha val="40000"/>
                    </a:schemeClr>
                  </a:outerShdw>
                </a:effectLst>
              </a:rPr>
              <a:t>Sandy beaches</a:t>
            </a:r>
            <a:endParaRPr lang="en-US" sz="2800" dirty="0" smtClean="0">
              <a:solidFill>
                <a:schemeClr val="tx1"/>
              </a:solidFill>
              <a:effectLst>
                <a:outerShdw blurRad="38100" dist="19050" dir="2700000" algn="tl" rotWithShape="0">
                  <a:schemeClr val="dk1">
                    <a:alpha val="40000"/>
                  </a:schemeClr>
                </a:outerShdw>
              </a:effectLst>
            </a:endParaRPr>
          </a:p>
        </p:txBody>
      </p:sp>
      <p:sp>
        <p:nvSpPr>
          <p:cNvPr id="4" name="Rectangle 3"/>
          <p:cNvSpPr/>
          <p:nvPr/>
        </p:nvSpPr>
        <p:spPr>
          <a:xfrm>
            <a:off x="4013835" y="3200400"/>
            <a:ext cx="2115820" cy="102806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en-US" dirty="0">
                <a:solidFill>
                  <a:schemeClr val="tx1"/>
                </a:solidFill>
                <a:effectLst>
                  <a:outerShdw blurRad="38100" dist="19050" dir="2700000" algn="tl" rotWithShape="0">
                    <a:schemeClr val="dk1">
                      <a:alpha val="40000"/>
                    </a:schemeClr>
                  </a:outerShdw>
                </a:effectLst>
                <a:highlight>
                  <a:srgbClr val="FFFF00"/>
                </a:highlight>
              </a:rPr>
              <a:t>Shimmering e</a:t>
            </a:r>
            <a:r>
              <a:rPr lang="en-US" dirty="0">
                <a:solidFill>
                  <a:schemeClr val="tx1"/>
                </a:solidFill>
                <a:effectLst>
                  <a:outerShdw blurRad="38100" dist="19050" dir="2700000" algn="tl" rotWithShape="0">
                    <a:schemeClr val="dk1">
                      <a:alpha val="40000"/>
                    </a:schemeClr>
                  </a:outerShdw>
                </a:effectLst>
                <a:highlight>
                  <a:srgbClr val="FFFF00"/>
                </a:highlight>
              </a:rPr>
              <a:t>xpanse of water</a:t>
            </a:r>
            <a:endParaRPr lang="en-US" dirty="0">
              <a:solidFill>
                <a:schemeClr val="tx1"/>
              </a:solidFill>
              <a:effectLst>
                <a:outerShdw blurRad="38100" dist="19050" dir="2700000" algn="tl" rotWithShape="0">
                  <a:schemeClr val="dk1">
                    <a:alpha val="40000"/>
                  </a:schemeClr>
                </a:outerShdw>
              </a:effectLst>
              <a:highlight>
                <a:srgbClr val="FFFF00"/>
              </a:highlight>
            </a:endParaRPr>
          </a:p>
        </p:txBody>
      </p:sp>
      <p:sp>
        <p:nvSpPr>
          <p:cNvPr id="5" name="Rectangle 4"/>
          <p:cNvSpPr/>
          <p:nvPr/>
        </p:nvSpPr>
        <p:spPr>
          <a:xfrm>
            <a:off x="7118985" y="3179445"/>
            <a:ext cx="2113915" cy="60007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effectLst>
                  <a:outerShdw blurRad="38100" dist="25400" dir="5400000" algn="ctr" rotWithShape="0">
                    <a:srgbClr val="6E747A">
                      <a:alpha val="43000"/>
                    </a:srgbClr>
                  </a:outerShdw>
                </a:effectLst>
                <a:highlight>
                  <a:srgbClr val="FFFF00"/>
                </a:highlight>
              </a:rPr>
              <a:t>Blue sky</a:t>
            </a:r>
            <a:endParaRPr lang="en-US" sz="2400" dirty="0" smtClean="0">
              <a:solidFill>
                <a:schemeClr val="accent1"/>
              </a:solidFill>
              <a:effectLst>
                <a:outerShdw blurRad="38100" dist="25400" dir="5400000" algn="ctr" rotWithShape="0">
                  <a:srgbClr val="6E747A">
                    <a:alpha val="43000"/>
                  </a:srgbClr>
                </a:outerShdw>
              </a:effectLst>
              <a:highlight>
                <a:srgbClr val="FFFF00"/>
              </a:highlight>
            </a:endParaRPr>
          </a:p>
        </p:txBody>
      </p:sp>
      <p:sp>
        <p:nvSpPr>
          <p:cNvPr id="6" name="Rectangle 5"/>
          <p:cNvSpPr/>
          <p:nvPr/>
        </p:nvSpPr>
        <p:spPr>
          <a:xfrm>
            <a:off x="9987280" y="3159125"/>
            <a:ext cx="1864360" cy="81534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en-US" sz="2400" dirty="0" smtClean="0">
                <a:solidFill>
                  <a:srgbClr val="FF0000"/>
                </a:solidFill>
                <a:effectLst>
                  <a:outerShdw blurRad="38100" dist="19050" dir="2700000" algn="tl" rotWithShape="0">
                    <a:schemeClr val="dk1">
                      <a:alpha val="40000"/>
                    </a:schemeClr>
                  </a:outerShdw>
                </a:effectLst>
              </a:rPr>
              <a:t>Evergreen forest</a:t>
            </a:r>
            <a:endParaRPr lang="en-US" sz="2400" dirty="0" smtClean="0">
              <a:solidFill>
                <a:srgbClr val="FF0000"/>
              </a:solidFill>
              <a:effectLst>
                <a:outerShdw blurRad="38100" dist="19050" dir="2700000" algn="tl" rotWithShape="0">
                  <a:schemeClr val="dk1">
                    <a:alpha val="40000"/>
                  </a:schemeClr>
                </a:outerShdw>
              </a:effectLst>
            </a:endParaRPr>
          </a:p>
        </p:txBody>
      </p:sp>
      <p:sp>
        <p:nvSpPr>
          <p:cNvPr id="7" name="Rectangle 6"/>
          <p:cNvSpPr/>
          <p:nvPr/>
        </p:nvSpPr>
        <p:spPr>
          <a:xfrm>
            <a:off x="1333213" y="4788723"/>
            <a:ext cx="2422568" cy="676893"/>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en-US" sz="2800" dirty="0" smtClean="0">
                <a:solidFill>
                  <a:schemeClr val="tx1"/>
                </a:solidFill>
                <a:effectLst>
                  <a:outerShdw blurRad="38100" dist="19050" dir="2700000" algn="tl" rotWithShape="0">
                    <a:schemeClr val="dk1">
                      <a:alpha val="40000"/>
                    </a:schemeClr>
                  </a:outerShdw>
                </a:effectLst>
              </a:rPr>
              <a:t>Sun rise</a:t>
            </a:r>
            <a:endParaRPr lang="en-US" sz="2800" dirty="0" smtClean="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4961743" y="4776866"/>
            <a:ext cx="2268186" cy="67689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en-US" sz="2800" dirty="0" smtClean="0">
                <a:solidFill>
                  <a:schemeClr val="tx1"/>
                </a:solidFill>
                <a:effectLst>
                  <a:outerShdw blurRad="38100" dist="19050" dir="2700000" algn="tl" rotWithShape="0">
                    <a:schemeClr val="dk1">
                      <a:alpha val="40000"/>
                    </a:schemeClr>
                  </a:outerShdw>
                </a:effectLst>
              </a:rPr>
              <a:t>Sun set </a:t>
            </a:r>
            <a:endParaRPr lang="en-US" sz="2800" dirty="0" smtClean="0">
              <a:solidFill>
                <a:schemeClr val="tx1"/>
              </a:solidFill>
              <a:effectLst>
                <a:outerShdw blurRad="38100" dist="19050" dir="2700000" algn="tl" rotWithShape="0">
                  <a:schemeClr val="dk1">
                    <a:alpha val="40000"/>
                  </a:schemeClr>
                </a:outerShdw>
              </a:effectLst>
            </a:endParaRPr>
          </a:p>
        </p:txBody>
      </p:sp>
      <p:cxnSp>
        <p:nvCxnSpPr>
          <p:cNvPr id="9" name="Straight Arrow Connector 8"/>
          <p:cNvCxnSpPr/>
          <p:nvPr/>
        </p:nvCxnSpPr>
        <p:spPr>
          <a:xfrm>
            <a:off x="3024505" y="3549650"/>
            <a:ext cx="771525" cy="5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129655" y="3549650"/>
            <a:ext cx="858520" cy="20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203690" y="3524885"/>
            <a:ext cx="708025" cy="45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1"/>
          </p:cNvCxnSpPr>
          <p:nvPr/>
        </p:nvCxnSpPr>
        <p:spPr>
          <a:xfrm>
            <a:off x="719455" y="5116195"/>
            <a:ext cx="614045" cy="10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8" idx="1"/>
          </p:cNvCxnSpPr>
          <p:nvPr/>
        </p:nvCxnSpPr>
        <p:spPr>
          <a:xfrm>
            <a:off x="4255135" y="5107305"/>
            <a:ext cx="706755" cy="8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552"/>
            <a:ext cx="12192000" cy="6859552"/>
          </a:xfrm>
          <a:prstGeom prst="rect">
            <a:avLst/>
          </a:prstGeom>
        </p:spPr>
      </p:pic>
      <p:sp>
        <p:nvSpPr>
          <p:cNvPr id="3" name="TextBox 2"/>
          <p:cNvSpPr txBox="1"/>
          <p:nvPr/>
        </p:nvSpPr>
        <p:spPr>
          <a:xfrm>
            <a:off x="2341418" y="235528"/>
            <a:ext cx="2757055" cy="461665"/>
          </a:xfrm>
          <a:prstGeom prst="rect">
            <a:avLst/>
          </a:prstGeom>
          <a:noFill/>
        </p:spPr>
        <p:txBody>
          <a:bodyPr wrap="square" rtlCol="0">
            <a:spAutoFit/>
          </a:bodyPr>
          <a:lstStyle/>
          <a:p>
            <a:pPr algn="ctr"/>
            <a:r>
              <a:rPr lang="en-US" sz="2400" b="1" dirty="0" err="1">
                <a:solidFill>
                  <a:schemeClr val="bg1"/>
                </a:solidFill>
              </a:rPr>
              <a:t>Kua</a:t>
            </a:r>
            <a:r>
              <a:rPr lang="en-US" sz="2400" b="1" dirty="0">
                <a:solidFill>
                  <a:schemeClr val="bg1"/>
                </a:solidFill>
              </a:rPr>
              <a:t>  (well)</a:t>
            </a:r>
            <a:endParaRPr lang="en-US" sz="2400" b="1" dirty="0">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fracture"/>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1130003" y="318341"/>
            <a:ext cx="8372104" cy="902525"/>
          </a:xfrm>
          <a:prstGeom prst="flowChartTerminator">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0000"/>
                </a:solidFill>
              </a:rPr>
              <a:t>Answer the following questions:</a:t>
            </a:r>
            <a:endParaRPr lang="en-US" sz="4000" dirty="0" smtClean="0">
              <a:solidFill>
                <a:srgbClr val="FF0000"/>
              </a:solidFill>
            </a:endParaRPr>
          </a:p>
        </p:txBody>
      </p:sp>
      <p:sp>
        <p:nvSpPr>
          <p:cNvPr id="3" name="TextBox 2"/>
          <p:cNvSpPr txBox="1"/>
          <p:nvPr/>
        </p:nvSpPr>
        <p:spPr>
          <a:xfrm>
            <a:off x="499745" y="1837690"/>
            <a:ext cx="11191875" cy="3415030"/>
          </a:xfrm>
          <a:prstGeom prst="rect">
            <a:avLst/>
          </a:prstGeom>
          <a:noFill/>
        </p:spPr>
        <p:txBody>
          <a:bodyPr wrap="square" rtlCol="0">
            <a:spAutoFit/>
          </a:bodyPr>
          <a:lstStyle/>
          <a:p>
            <a:pPr marL="342900" indent="-342900">
              <a:buFont typeface="+mj-lt"/>
              <a:buAutoNum type="arabicPeriod"/>
            </a:pPr>
            <a:r>
              <a:rPr lang="en-US" sz="3600" dirty="0" smtClean="0">
                <a:highlight>
                  <a:srgbClr val="FFFF00"/>
                </a:highlight>
              </a:rPr>
              <a:t>Where does the name “</a:t>
            </a:r>
            <a:r>
              <a:rPr lang="en-US" sz="3600" dirty="0" err="1" smtClean="0">
                <a:highlight>
                  <a:srgbClr val="FFFF00"/>
                </a:highlight>
              </a:rPr>
              <a:t>Kuakata</a:t>
            </a:r>
            <a:r>
              <a:rPr lang="en-US" sz="3600" dirty="0" smtClean="0">
                <a:highlight>
                  <a:srgbClr val="FFFF00"/>
                </a:highlight>
              </a:rPr>
              <a:t>” come from?</a:t>
            </a:r>
            <a:endParaRPr lang="en-US" sz="3600" dirty="0" smtClean="0">
              <a:highlight>
                <a:srgbClr val="FFFF00"/>
              </a:highlight>
            </a:endParaRPr>
          </a:p>
          <a:p>
            <a:pPr marL="342900" indent="-342900">
              <a:buFont typeface="+mj-lt"/>
              <a:buAutoNum type="arabicPeriod"/>
            </a:pPr>
            <a:r>
              <a:rPr lang="en-US" sz="3600" dirty="0" smtClean="0">
                <a:highlight>
                  <a:srgbClr val="FFFF00"/>
                </a:highlight>
              </a:rPr>
              <a:t>What is the most unique feature of </a:t>
            </a:r>
            <a:r>
              <a:rPr lang="en-US" sz="3600" dirty="0" err="1" smtClean="0">
                <a:highlight>
                  <a:srgbClr val="FFFF00"/>
                </a:highlight>
              </a:rPr>
              <a:t>Kuakata</a:t>
            </a:r>
            <a:r>
              <a:rPr lang="en-US" sz="3600" dirty="0" smtClean="0">
                <a:highlight>
                  <a:srgbClr val="FFFF00"/>
                </a:highlight>
              </a:rPr>
              <a:t> beach?</a:t>
            </a:r>
            <a:endParaRPr lang="en-US" sz="3600" dirty="0" smtClean="0">
              <a:highlight>
                <a:srgbClr val="FFFF00"/>
              </a:highlight>
            </a:endParaRPr>
          </a:p>
          <a:p>
            <a:pPr marL="342900" indent="-342900">
              <a:buFont typeface="+mj-lt"/>
              <a:buAutoNum type="arabicPeriod"/>
            </a:pPr>
            <a:r>
              <a:rPr lang="en-US" sz="3600" dirty="0" smtClean="0">
                <a:highlight>
                  <a:srgbClr val="FFFF00"/>
                </a:highlight>
              </a:rPr>
              <a:t>Why would one visit </a:t>
            </a:r>
            <a:r>
              <a:rPr lang="en-US" sz="3600" dirty="0" err="1" smtClean="0">
                <a:highlight>
                  <a:srgbClr val="FFFF00"/>
                </a:highlight>
              </a:rPr>
              <a:t>Kuakata</a:t>
            </a:r>
            <a:r>
              <a:rPr lang="en-US" sz="3600" dirty="0" smtClean="0">
                <a:highlight>
                  <a:srgbClr val="FFFF00"/>
                </a:highlight>
              </a:rPr>
              <a:t>?</a:t>
            </a:r>
            <a:endParaRPr lang="en-US" sz="3600" dirty="0" smtClean="0">
              <a:highlight>
                <a:srgbClr val="FFFF00"/>
              </a:highlight>
            </a:endParaRPr>
          </a:p>
          <a:p>
            <a:pPr marL="342900" indent="-342900">
              <a:buFont typeface="+mj-lt"/>
              <a:buAutoNum type="arabicPeriod"/>
            </a:pPr>
            <a:r>
              <a:rPr lang="en-US" sz="3600" dirty="0" smtClean="0">
                <a:highlight>
                  <a:srgbClr val="FFFF00"/>
                </a:highlight>
              </a:rPr>
              <a:t>Why do you think </a:t>
            </a:r>
            <a:r>
              <a:rPr lang="en-US" sz="3600" dirty="0" err="1" smtClean="0">
                <a:highlight>
                  <a:srgbClr val="FFFF00"/>
                </a:highlight>
              </a:rPr>
              <a:t>Kuakata</a:t>
            </a:r>
            <a:r>
              <a:rPr lang="en-US" sz="3600" dirty="0" smtClean="0">
                <a:highlight>
                  <a:srgbClr val="FFFF00"/>
                </a:highlight>
              </a:rPr>
              <a:t> is called a virgin beach?</a:t>
            </a:r>
            <a:endParaRPr lang="en-US" sz="3600" dirty="0" smtClean="0">
              <a:highlight>
                <a:srgbClr val="FFFF00"/>
              </a:highlight>
            </a:endParaRPr>
          </a:p>
          <a:p>
            <a:pPr marL="342900" indent="-342900">
              <a:buFont typeface="+mj-lt"/>
              <a:buAutoNum type="arabicPeriod"/>
            </a:pPr>
            <a:r>
              <a:rPr lang="en-US" sz="3600" dirty="0" smtClean="0">
                <a:highlight>
                  <a:srgbClr val="FFFF00"/>
                </a:highlight>
              </a:rPr>
              <a:t>Would you like to visit </a:t>
            </a:r>
            <a:r>
              <a:rPr lang="en-US" sz="3600" dirty="0" err="1" smtClean="0">
                <a:highlight>
                  <a:srgbClr val="FFFF00"/>
                </a:highlight>
              </a:rPr>
              <a:t>Kuakata</a:t>
            </a:r>
            <a:r>
              <a:rPr lang="en-US" sz="3600" dirty="0" smtClean="0">
                <a:highlight>
                  <a:srgbClr val="FFFF00"/>
                </a:highlight>
              </a:rPr>
              <a:t>? Why?</a:t>
            </a:r>
            <a:endParaRPr lang="en-US" sz="3600" dirty="0" smtClean="0">
              <a:highlight>
                <a:srgbClr val="FFFF00"/>
              </a:highlight>
            </a:endParaRPr>
          </a:p>
          <a:p>
            <a:pPr marL="342900" indent="-342900">
              <a:buFont typeface="+mj-lt"/>
              <a:buAutoNum type="arabicPeriod"/>
            </a:pPr>
            <a:endParaRPr lang="en-US" sz="3600" dirty="0" smtClean="0">
              <a:highlight>
                <a:srgbClr val="FFFF00"/>
              </a:highlight>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84805" y="1543050"/>
            <a:ext cx="7496810" cy="1198880"/>
          </a:xfrm>
          <a:prstGeom prst="rect">
            <a:avLst/>
          </a:prstGeom>
          <a:noFill/>
        </p:spPr>
        <p:txBody>
          <a:bodyPr wrap="square" rtlCol="0">
            <a:spAutoFit/>
          </a:bodyPr>
          <a:lstStyle/>
          <a:p>
            <a:pPr algn="ctr"/>
            <a:r>
              <a:rPr lang="en-US" sz="7200" dirty="0">
                <a:highlight>
                  <a:srgbClr val="00FF00"/>
                </a:highlight>
              </a:rPr>
              <a:t>Lets see a video</a:t>
            </a:r>
            <a:endParaRPr lang="en-US" sz="7200" dirty="0">
              <a:highlight>
                <a:srgbClr val="00FF00"/>
              </a:highligh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914400" y="563245"/>
            <a:ext cx="8051800" cy="704215"/>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smtClean="0"/>
              <a:t>The Natural beauty ok </a:t>
            </a:r>
            <a:r>
              <a:rPr lang="en-US" sz="4000" dirty="0" err="1" smtClean="0"/>
              <a:t>Kuakata</a:t>
            </a:r>
            <a:endParaRPr lang="en-US" sz="4000" dirty="0" err="1" smtClean="0"/>
          </a:p>
        </p:txBody>
      </p:sp>
      <p:pic>
        <p:nvPicPr>
          <p:cNvPr id="6" name="Kuakata Sea Beach _ Drone View _ Kuakata Sea Beach _ Patuakhali District _ Barishal _ (1)[1]">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a:stretch>
            <a:fillRect/>
          </a:stretch>
        </p:blipFill>
        <p:spPr>
          <a:xfrm>
            <a:off x="914400" y="1814932"/>
            <a:ext cx="9292281" cy="486907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3855" y="4721455"/>
            <a:ext cx="3782289" cy="151014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3304308" y="3144982"/>
            <a:ext cx="4821382" cy="1246908"/>
          </a:xfrm>
          <a:prstGeom prst="triangl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18845" y="930275"/>
            <a:ext cx="10099040" cy="2214880"/>
          </a:xfrm>
          <a:prstGeom prst="rect">
            <a:avLst/>
          </a:prstGeom>
          <a:noFill/>
        </p:spPr>
        <p:txBody>
          <a:bodyPr wrap="square" rtlCol="0">
            <a:spAutoFit/>
          </a:bodyPr>
          <a:lstStyle/>
          <a:p>
            <a:pPr algn="ctr"/>
            <a:r>
              <a:rPr lang="en-US" sz="6000" u="sng" dirty="0">
                <a:ln w="57150">
                  <a:solidFill>
                    <a:schemeClr val="tx1"/>
                  </a:solidFill>
                </a:ln>
                <a:solidFill>
                  <a:srgbClr val="FFFF00"/>
                </a:solidFill>
                <a:highlight>
                  <a:srgbClr val="FF00FF"/>
                </a:highlight>
              </a:rPr>
              <a:t>Home Work </a:t>
            </a:r>
            <a:endParaRPr lang="en-US" sz="6000" u="sng" dirty="0">
              <a:ln w="57150">
                <a:solidFill>
                  <a:schemeClr val="tx1"/>
                </a:solidFill>
              </a:ln>
              <a:solidFill>
                <a:srgbClr val="FFFF00"/>
              </a:solidFill>
              <a:highlight>
                <a:srgbClr val="FF00FF"/>
              </a:highlight>
            </a:endParaRPr>
          </a:p>
          <a:p>
            <a:pPr algn="ctr"/>
            <a:endParaRPr lang="en-US" sz="2400" u="sng" dirty="0"/>
          </a:p>
          <a:p>
            <a:pPr algn="ctr"/>
            <a:r>
              <a:rPr lang="en-US" sz="5400" dirty="0">
                <a:ln>
                  <a:solidFill>
                    <a:srgbClr val="FF0000"/>
                  </a:solidFill>
                </a:ln>
                <a:solidFill>
                  <a:srgbClr val="0000FF"/>
                </a:solidFill>
              </a:rPr>
              <a:t>Write a summary of the</a:t>
            </a:r>
            <a:r>
              <a:rPr lang="en-US" sz="5400" dirty="0">
                <a:solidFill>
                  <a:srgbClr val="0000FF"/>
                </a:solidFill>
              </a:rPr>
              <a:t> </a:t>
            </a:r>
            <a:r>
              <a:rPr lang="en-US" sz="5400" dirty="0">
                <a:ln>
                  <a:solidFill>
                    <a:srgbClr val="FF0000"/>
                  </a:solidFill>
                </a:ln>
                <a:solidFill>
                  <a:srgbClr val="0000FF"/>
                </a:solidFill>
              </a:rPr>
              <a:t>passage </a:t>
            </a:r>
            <a:endParaRPr lang="en-US" sz="5400" dirty="0">
              <a:ln>
                <a:solidFill>
                  <a:srgbClr val="FF0000"/>
                </a:solidFill>
              </a:ln>
              <a:solidFill>
                <a:srgbClr val="0000FF"/>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6">
                                            <p:txEl>
                                              <p:pRg st="0" end="0"/>
                                            </p:txEl>
                                          </p:spTgt>
                                        </p:tgtEl>
                                      </p:cBhvr>
                                    </p:animEffect>
                                    <p:anim calcmode="lin" valueType="num">
                                      <p:cBhvr>
                                        <p:cTn id="7" dur="2000"/>
                                        <p:tgtEl>
                                          <p:spTgt spid="6">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6">
                                            <p:txEl>
                                              <p:pRg st="0" end="0"/>
                                            </p:txEl>
                                          </p:spTgt>
                                        </p:tgtEl>
                                        <p:attrNameLst>
                                          <p:attrName>ppt_h</p:attrName>
                                        </p:attrNameLst>
                                      </p:cBhvr>
                                      <p:tavLst>
                                        <p:tav tm="0">
                                          <p:val>
                                            <p:strVal val="ppt_h"/>
                                          </p:val>
                                        </p:tav>
                                        <p:tav tm="100000">
                                          <p:val>
                                            <p:strVal val="ppt_h"/>
                                          </p:val>
                                        </p:tav>
                                      </p:tavLst>
                                    </p:anim>
                                    <p:set>
                                      <p:cBhvr>
                                        <p:cTn id="9" dur="1" fill="hold">
                                          <p:stCondLst>
                                            <p:cond delay="1999"/>
                                          </p:stCondLst>
                                        </p:cTn>
                                        <p:tgtEl>
                                          <p:spTgt spid="6">
                                            <p:txEl>
                                              <p:pRg st="0" end="0"/>
                                            </p:txEl>
                                          </p:spTgt>
                                        </p:tgtEl>
                                        <p:attrNameLst>
                                          <p:attrName>style.visibility</p:attrName>
                                        </p:attrNameLst>
                                      </p:cBhvr>
                                      <p:to>
                                        <p:strVal val="hidden"/>
                                      </p:to>
                                    </p:set>
                                  </p:childTnLst>
                                </p:cTn>
                              </p:par>
                              <p:par>
                                <p:cTn id="10" presetID="45" presetClass="exit" presetSubtype="0" fill="hold" nodeType="withEffect">
                                  <p:stCondLst>
                                    <p:cond delay="0"/>
                                  </p:stCondLst>
                                  <p:childTnLst>
                                    <p:animEffect transition="out" filter="fade">
                                      <p:cBhvr>
                                        <p:cTn id="11" dur="2000"/>
                                        <p:tgtEl>
                                          <p:spTgt spid="6">
                                            <p:txEl>
                                              <p:pRg st="2" end="2"/>
                                            </p:txEl>
                                          </p:spTgt>
                                        </p:tgtEl>
                                      </p:cBhvr>
                                    </p:animEffect>
                                    <p:anim calcmode="lin" valueType="num">
                                      <p:cBhvr>
                                        <p:cTn id="12" dur="2000"/>
                                        <p:tgtEl>
                                          <p:spTgt spid="6">
                                            <p:txEl>
                                              <p:pRg st="2" end="2"/>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6">
                                            <p:txEl>
                                              <p:pRg st="2" end="2"/>
                                            </p:txEl>
                                          </p:spTgt>
                                        </p:tgtEl>
                                        <p:attrNameLst>
                                          <p:attrName>ppt_h</p:attrName>
                                        </p:attrNameLst>
                                      </p:cBhvr>
                                      <p:tavLst>
                                        <p:tav tm="0">
                                          <p:val>
                                            <p:strVal val="ppt_h"/>
                                          </p:val>
                                        </p:tav>
                                        <p:tav tm="100000">
                                          <p:val>
                                            <p:strVal val="ppt_h"/>
                                          </p:val>
                                        </p:tav>
                                      </p:tavLst>
                                    </p:anim>
                                    <p:set>
                                      <p:cBhvr>
                                        <p:cTn id="14" dur="1" fill="hold">
                                          <p:stCondLst>
                                            <p:cond delay="1999"/>
                                          </p:stCondLst>
                                        </p:cTn>
                                        <p:tgtEl>
                                          <p:spTgt spid="6">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apezoid 2"/>
          <p:cNvSpPr/>
          <p:nvPr/>
        </p:nvSpPr>
        <p:spPr>
          <a:xfrm>
            <a:off x="2025674" y="302962"/>
            <a:ext cx="7695210" cy="2030680"/>
          </a:xfrm>
          <a:prstGeom prst="trapezoi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US" sz="5400" b="1" dirty="0" smtClean="0">
                <a:ln w="22225">
                  <a:solidFill>
                    <a:schemeClr val="accent2"/>
                  </a:solidFill>
                  <a:prstDash val="solid"/>
                </a:ln>
                <a:solidFill>
                  <a:schemeClr val="accent2">
                    <a:lumMod val="40000"/>
                    <a:lumOff val="60000"/>
                  </a:schemeClr>
                </a:solidFill>
              </a:rPr>
              <a:t>        Thanks to all</a:t>
            </a:r>
            <a:endParaRPr lang="en-US" b="1" dirty="0">
              <a:ln w="22225">
                <a:solidFill>
                  <a:schemeClr val="accent2"/>
                </a:solidFill>
                <a:prstDash val="solid"/>
              </a:ln>
              <a:solidFill>
                <a:schemeClr val="accent2">
                  <a:lumMod val="40000"/>
                  <a:lumOff val="60000"/>
                </a:schemeClr>
              </a:solidFill>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44905" y="2332990"/>
            <a:ext cx="9815195" cy="43503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1835" y="1908175"/>
            <a:ext cx="7548245" cy="186118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1500" b="1" i="1" cap="none" spc="0" dirty="0" smtClean="0">
                <a:solidFill>
                  <a:schemeClr val="accent4"/>
                </a:solidFill>
                <a:effectLst>
                  <a:outerShdw blurRad="38100" dist="38100" dir="2700000" algn="tl">
                    <a:srgbClr val="000000">
                      <a:alpha val="43137"/>
                    </a:srgbClr>
                  </a:outerShdw>
                </a:effectLst>
              </a:rPr>
              <a:t>The End</a:t>
            </a:r>
            <a:endParaRPr lang="en-US" sz="5400" b="1" i="1" cap="none" spc="0" dirty="0">
              <a:solidFill>
                <a:schemeClr val="accent4"/>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3" name="TextBox 2"/>
          <p:cNvSpPr txBox="1"/>
          <p:nvPr/>
        </p:nvSpPr>
        <p:spPr>
          <a:xfrm>
            <a:off x="9434945" y="5832765"/>
            <a:ext cx="2757055" cy="461665"/>
          </a:xfrm>
          <a:prstGeom prst="rect">
            <a:avLst/>
          </a:prstGeom>
          <a:noFill/>
        </p:spPr>
        <p:txBody>
          <a:bodyPr wrap="square" rtlCol="0">
            <a:spAutoFit/>
          </a:bodyPr>
          <a:lstStyle/>
          <a:p>
            <a:pPr algn="ctr"/>
            <a:r>
              <a:rPr lang="en-US" sz="2400" b="1" dirty="0" err="1">
                <a:solidFill>
                  <a:schemeClr val="bg1"/>
                </a:solidFill>
              </a:rPr>
              <a:t>Kua</a:t>
            </a:r>
            <a:r>
              <a:rPr lang="en-US" sz="2400" b="1" dirty="0">
                <a:solidFill>
                  <a:schemeClr val="bg1"/>
                </a:solidFill>
              </a:rPr>
              <a:t>  (well)</a:t>
            </a:r>
            <a:endParaRPr lang="en-US" sz="2400" b="1" dirty="0">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fractur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9726"/>
            <a:ext cx="12192000" cy="6838274"/>
          </a:xfrm>
          <a:prstGeom prst="rect">
            <a:avLst/>
          </a:prstGeom>
        </p:spPr>
      </p:pic>
      <p:sp>
        <p:nvSpPr>
          <p:cNvPr id="3" name="TextBox 2"/>
          <p:cNvSpPr txBox="1"/>
          <p:nvPr/>
        </p:nvSpPr>
        <p:spPr>
          <a:xfrm>
            <a:off x="360218" y="6281981"/>
            <a:ext cx="4433455" cy="461665"/>
          </a:xfrm>
          <a:prstGeom prst="rect">
            <a:avLst/>
          </a:prstGeom>
          <a:solidFill>
            <a:srgbClr val="00B0F0"/>
          </a:solidFill>
        </p:spPr>
        <p:txBody>
          <a:bodyPr wrap="square" rtlCol="0">
            <a:spAutoFit/>
          </a:bodyPr>
          <a:lstStyle/>
          <a:p>
            <a:pPr algn="ctr"/>
            <a:r>
              <a:rPr lang="en-US" sz="2400" b="1" dirty="0" err="1">
                <a:solidFill>
                  <a:schemeClr val="bg1"/>
                </a:solidFill>
              </a:rPr>
              <a:t>Kua</a:t>
            </a:r>
            <a:r>
              <a:rPr lang="en-US" sz="2400" b="1" dirty="0">
                <a:solidFill>
                  <a:schemeClr val="bg1"/>
                </a:solidFill>
              </a:rPr>
              <a:t>  (well)</a:t>
            </a:r>
            <a:endParaRPr lang="en-US" sz="2400" b="1" dirty="0">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fractur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0042" y="1460665"/>
            <a:ext cx="8383979" cy="1200329"/>
          </a:xfrm>
          <a:prstGeom prst="rect">
            <a:avLst/>
          </a:prstGeom>
          <a:noFill/>
        </p:spPr>
        <p:txBody>
          <a:bodyPr wrap="square" rtlCol="0">
            <a:spAutoFit/>
          </a:bodyPr>
          <a:lstStyle/>
          <a:p>
            <a:r>
              <a:rPr lang="en-US" sz="7200" dirty="0" smtClean="0"/>
              <a:t>English 1</a:t>
            </a:r>
            <a:r>
              <a:rPr lang="en-US" sz="7200" baseline="30000" dirty="0" smtClean="0"/>
              <a:t>st</a:t>
            </a:r>
            <a:r>
              <a:rPr lang="en-US" sz="7200" dirty="0" smtClean="0"/>
              <a:t>  Paper</a:t>
            </a:r>
            <a:endParaRPr lang="en-US" sz="7200" dirty="0"/>
          </a:p>
        </p:txBody>
      </p:sp>
      <p:sp>
        <p:nvSpPr>
          <p:cNvPr id="3" name="TextBox 2"/>
          <p:cNvSpPr txBox="1"/>
          <p:nvPr/>
        </p:nvSpPr>
        <p:spPr>
          <a:xfrm>
            <a:off x="2291938" y="3206338"/>
            <a:ext cx="6448301" cy="829945"/>
          </a:xfrm>
          <a:prstGeom prst="rect">
            <a:avLst/>
          </a:prstGeom>
          <a:noFill/>
        </p:spPr>
        <p:txBody>
          <a:bodyPr wrap="square" rtlCol="0">
            <a:spAutoFit/>
            <a:scene3d>
              <a:camera prst="orthographicFront"/>
              <a:lightRig rig="threePt" dir="t"/>
            </a:scene3d>
          </a:bodyPr>
          <a:lstStyle/>
          <a:p>
            <a:pPr algn="ctr"/>
            <a:r>
              <a:rPr lang="en-US" sz="4800" dirty="0" smtClean="0">
                <a:solidFill>
                  <a:schemeClr val="tx1"/>
                </a:solidFill>
                <a:effectLst>
                  <a:outerShdw blurRad="38100" dist="19050" dir="2700000" algn="tl" rotWithShape="0">
                    <a:schemeClr val="dk1">
                      <a:alpha val="40000"/>
                    </a:schemeClr>
                  </a:outerShdw>
                </a:effectLst>
              </a:rPr>
              <a:t>Unit-8</a:t>
            </a:r>
            <a:endParaRPr lang="en-US" sz="4800" dirty="0" smtClean="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2576945" y="4583875"/>
            <a:ext cx="6163294" cy="707886"/>
          </a:xfrm>
          <a:prstGeom prst="rect">
            <a:avLst/>
          </a:prstGeom>
          <a:noFill/>
        </p:spPr>
        <p:txBody>
          <a:bodyPr wrap="square" rtlCol="0">
            <a:spAutoFit/>
            <a:scene3d>
              <a:camera prst="orthographicFront"/>
              <a:lightRig rig="threePt" dir="t"/>
            </a:scene3d>
          </a:bodyPr>
          <a:lstStyle/>
          <a:p>
            <a:pPr algn="ctr"/>
            <a:r>
              <a:rPr lang="en-US" sz="4000" dirty="0" smtClean="0">
                <a:solidFill>
                  <a:schemeClr val="accent1"/>
                </a:solidFill>
                <a:effectLst>
                  <a:outerShdw blurRad="38100" dist="25400" dir="5400000" algn="ctr" rotWithShape="0">
                    <a:srgbClr val="6E747A">
                      <a:alpha val="43000"/>
                    </a:srgbClr>
                  </a:outerShdw>
                </a:effectLst>
              </a:rPr>
              <a:t>Lesson -5</a:t>
            </a:r>
            <a:endParaRPr lang="en-US" sz="4000" dirty="0" smtClean="0">
              <a:solidFill>
                <a:schemeClr val="accent1"/>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9440000">
            <a:off x="1263629" y="2636500"/>
            <a:ext cx="8989972" cy="1015663"/>
          </a:xfrm>
          <a:prstGeom prst="rect">
            <a:avLst/>
          </a:prstGeom>
          <a:noFill/>
        </p:spPr>
        <p:txBody>
          <a:bodyPr wrap="square" lIns="91440" tIns="45720" rIns="91440" bIns="45720">
            <a:spAutoFit/>
            <a:scene3d>
              <a:camera prst="orthographicFront"/>
              <a:lightRig rig="threePt" dir="t"/>
            </a:scene3d>
          </a:bodyPr>
          <a:lstStyle/>
          <a:p>
            <a:pPr algn="ctr"/>
            <a:r>
              <a:rPr lang="en-US" sz="6000" b="1" dirty="0" err="1" smtClean="0">
                <a:solidFill>
                  <a:schemeClr val="tx1"/>
                </a:solidFill>
                <a:effectLst>
                  <a:outerShdw blurRad="38100" dist="19050" dir="2700000" algn="tl" rotWithShape="0">
                    <a:schemeClr val="dk1">
                      <a:alpha val="40000"/>
                    </a:schemeClr>
                  </a:outerShdw>
                </a:effectLst>
              </a:rPr>
              <a:t>Kuakata </a:t>
            </a:r>
            <a:r>
              <a:rPr lang="en-US" sz="6000" b="1" dirty="0" smtClean="0">
                <a:solidFill>
                  <a:schemeClr val="tx1"/>
                </a:solidFill>
                <a:effectLst>
                  <a:outerShdw blurRad="38100" dist="19050" dir="2700000" algn="tl" rotWithShape="0">
                    <a:schemeClr val="dk1">
                      <a:alpha val="40000"/>
                    </a:schemeClr>
                  </a:outerShdw>
                </a:effectLst>
              </a:rPr>
              <a:t>the sea-beach</a:t>
            </a:r>
            <a:endParaRPr lang="en-US" sz="6000" b="1" cap="none" spc="0" dirty="0" smtClean="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range Waves">
  <a:themeElements>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fontScheme name="Orang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Orang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ang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ang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ang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ang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ang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ang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ang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ang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9533</Words>
  <Application>WPS Presentation</Application>
  <PresentationFormat>Widescreen</PresentationFormat>
  <Paragraphs>184</Paragraphs>
  <Slides>55</Slides>
  <Notes>0</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55</vt:i4>
      </vt:variant>
    </vt:vector>
  </HeadingPairs>
  <TitlesOfParts>
    <vt:vector size="69" baseType="lpstr">
      <vt:lpstr>Arial</vt:lpstr>
      <vt:lpstr>SimSun</vt:lpstr>
      <vt:lpstr>Wingdings</vt:lpstr>
      <vt:lpstr>AdorshoLipi</vt:lpstr>
      <vt:lpstr>Microsoft YaHei</vt:lpstr>
      <vt:lpstr>Arial Unicode MS</vt:lpstr>
      <vt:lpstr>Calibri</vt:lpstr>
      <vt:lpstr>TimesNewRomanPSMT</vt:lpstr>
      <vt:lpstr>Times New Roman</vt:lpstr>
      <vt:lpstr>TimesNewRomanPS-ItalicMT</vt:lpstr>
      <vt:lpstr>Nikosh</vt:lpstr>
      <vt:lpstr>Arial-ItalicMT</vt:lpstr>
      <vt:lpstr>Stencil</vt:lpstr>
      <vt:lpstr>Orange Waves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dc:creator>
  <cp:lastModifiedBy>MSC</cp:lastModifiedBy>
  <cp:revision>63</cp:revision>
  <dcterms:created xsi:type="dcterms:W3CDTF">2020-12-29T04:12:00Z</dcterms:created>
  <dcterms:modified xsi:type="dcterms:W3CDTF">2021-11-07T18:21:00Z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98D7B376568041B8BEE4F2068D157618</vt:lpwstr>
  </property>
  <property fmtid="{D5CDD505-2E9C-101B-9397-08002B2CF9AE}" pid="3" name="KSOProductBuildVer">
    <vt:lpwstr>1033-11.2.0.10351</vt:lpwstr>
  </property>
</Properties>
</file>