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92" r:id="rId3"/>
    <p:sldId id="285" r:id="rId4"/>
    <p:sldId id="261" r:id="rId5"/>
    <p:sldId id="262" r:id="rId6"/>
    <p:sldId id="281" r:id="rId7"/>
    <p:sldId id="279" r:id="rId8"/>
    <p:sldId id="263" r:id="rId9"/>
    <p:sldId id="264" r:id="rId10"/>
    <p:sldId id="265" r:id="rId11"/>
    <p:sldId id="290" r:id="rId12"/>
    <p:sldId id="286" r:id="rId13"/>
    <p:sldId id="291" r:id="rId14"/>
    <p:sldId id="287" r:id="rId15"/>
    <p:sldId id="288" r:id="rId16"/>
    <p:sldId id="274" r:id="rId17"/>
    <p:sldId id="278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border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7E57999-1EA8-40BC-A17A-C4C4595A79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24800" y="228600"/>
            <a:ext cx="1045080" cy="1219200"/>
          </a:xfrm>
          <a:prstGeom prst="rect">
            <a:avLst/>
          </a:prstGeom>
        </p:spPr>
      </p:pic>
      <p:grpSp>
        <p:nvGrpSpPr>
          <p:cNvPr id="17" name="Group 57"/>
          <p:cNvGrpSpPr/>
          <p:nvPr/>
        </p:nvGrpSpPr>
        <p:grpSpPr>
          <a:xfrm>
            <a:off x="0" y="3810001"/>
            <a:ext cx="9144000" cy="2819400"/>
            <a:chOff x="-466512" y="3873855"/>
            <a:chExt cx="9702739" cy="2984145"/>
          </a:xfrm>
        </p:grpSpPr>
        <p:pic>
          <p:nvPicPr>
            <p:cNvPr id="41" name="Picture 40" descr="Picflower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24800" y="5648211"/>
              <a:ext cx="1033116" cy="1209789"/>
            </a:xfrm>
            <a:prstGeom prst="rect">
              <a:avLst/>
            </a:prstGeom>
          </p:spPr>
        </p:pic>
        <p:pic>
          <p:nvPicPr>
            <p:cNvPr id="44" name="Picture 43" descr="Picflower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10400" y="5648211"/>
              <a:ext cx="1033116" cy="1209789"/>
            </a:xfrm>
            <a:prstGeom prst="rect">
              <a:avLst/>
            </a:prstGeom>
          </p:spPr>
        </p:pic>
        <p:pic>
          <p:nvPicPr>
            <p:cNvPr id="48" name="Picture 47" descr="Picflower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6000" y="5648211"/>
              <a:ext cx="1033116" cy="1209789"/>
            </a:xfrm>
            <a:prstGeom prst="rect">
              <a:avLst/>
            </a:prstGeom>
          </p:spPr>
        </p:pic>
        <p:pic>
          <p:nvPicPr>
            <p:cNvPr id="49" name="Picture 48" descr="Picflower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81600" y="5648211"/>
              <a:ext cx="1033116" cy="1209789"/>
            </a:xfrm>
            <a:prstGeom prst="rect">
              <a:avLst/>
            </a:prstGeom>
          </p:spPr>
        </p:pic>
        <p:pic>
          <p:nvPicPr>
            <p:cNvPr id="50" name="Picture 49" descr="Picflower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67200" y="5648211"/>
              <a:ext cx="1033116" cy="1209789"/>
            </a:xfrm>
            <a:prstGeom prst="rect">
              <a:avLst/>
            </a:prstGeom>
          </p:spPr>
        </p:pic>
        <p:pic>
          <p:nvPicPr>
            <p:cNvPr id="51" name="Picture 50" descr="Picflower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52800" y="5648211"/>
              <a:ext cx="1033116" cy="1209789"/>
            </a:xfrm>
            <a:prstGeom prst="rect">
              <a:avLst/>
            </a:prstGeom>
          </p:spPr>
        </p:pic>
        <p:pic>
          <p:nvPicPr>
            <p:cNvPr id="52" name="Picture 51" descr="Picflower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38400" y="5648211"/>
              <a:ext cx="1033116" cy="1209789"/>
            </a:xfrm>
            <a:prstGeom prst="rect">
              <a:avLst/>
            </a:prstGeom>
          </p:spPr>
        </p:pic>
        <p:pic>
          <p:nvPicPr>
            <p:cNvPr id="53" name="Picture 52" descr="Picflower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4000" y="5648211"/>
              <a:ext cx="1033116" cy="1209789"/>
            </a:xfrm>
            <a:prstGeom prst="rect">
              <a:avLst/>
            </a:prstGeom>
          </p:spPr>
        </p:pic>
        <p:pic>
          <p:nvPicPr>
            <p:cNvPr id="54" name="Picture 53" descr="Picflower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600" y="5648211"/>
              <a:ext cx="1033116" cy="1209789"/>
            </a:xfrm>
            <a:prstGeom prst="rect">
              <a:avLst/>
            </a:prstGeom>
          </p:spPr>
        </p:pic>
        <p:pic>
          <p:nvPicPr>
            <p:cNvPr id="55" name="Picture 54" descr="Picflower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304800" y="5648211"/>
              <a:ext cx="1033116" cy="1209789"/>
            </a:xfrm>
            <a:prstGeom prst="rect">
              <a:avLst/>
            </a:prstGeom>
          </p:spPr>
        </p:pic>
        <p:pic>
          <p:nvPicPr>
            <p:cNvPr id="62" name="Picture 61" descr="Picflower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2050" y="4035160"/>
              <a:ext cx="1033116" cy="1209791"/>
            </a:xfrm>
            <a:prstGeom prst="rect">
              <a:avLst/>
            </a:prstGeom>
          </p:spPr>
        </p:pic>
        <p:pic>
          <p:nvPicPr>
            <p:cNvPr id="63" name="Picture 62" descr="Picflower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466512" y="4438422"/>
              <a:ext cx="1033116" cy="1209789"/>
            </a:xfrm>
            <a:prstGeom prst="rect">
              <a:avLst/>
            </a:prstGeom>
          </p:spPr>
        </p:pic>
        <p:pic>
          <p:nvPicPr>
            <p:cNvPr id="64" name="Picture 63" descr="Picflower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95679" y="3873855"/>
              <a:ext cx="1033116" cy="1209788"/>
            </a:xfrm>
            <a:prstGeom prst="rect">
              <a:avLst/>
            </a:prstGeom>
          </p:spPr>
        </p:pic>
        <p:pic>
          <p:nvPicPr>
            <p:cNvPr id="66" name="Picture 65" descr="Picflower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03111" y="4438420"/>
              <a:ext cx="1033116" cy="1209788"/>
            </a:xfrm>
            <a:prstGeom prst="rect">
              <a:avLst/>
            </a:prstGeom>
          </p:spPr>
        </p:pic>
      </p:grpSp>
      <p:sp>
        <p:nvSpPr>
          <p:cNvPr id="58" name="Rectangle 57"/>
          <p:cNvSpPr/>
          <p:nvPr/>
        </p:nvSpPr>
        <p:spPr>
          <a:xfrm>
            <a:off x="685800" y="685800"/>
            <a:ext cx="76200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cap="none" spc="50" dirty="0" smtClean="0">
                <a:ln w="11430"/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Welcome</a:t>
            </a:r>
            <a:r>
              <a:rPr lang="en-US" sz="8800" b="1" cap="none" spc="50" dirty="0" smtClean="0">
                <a:ln w="11430"/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8800" b="1" cap="none" spc="50" dirty="0" smtClean="0">
                <a:ln w="11430"/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to</a:t>
            </a:r>
            <a:r>
              <a:rPr lang="en-US" sz="8800" b="1" cap="none" spc="50" dirty="0" smtClean="0">
                <a:ln w="11430"/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8800" b="1" cap="none" spc="50" dirty="0" smtClean="0">
                <a:ln w="11430"/>
                <a:solidFill>
                  <a:srgbClr val="00B0F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our</a:t>
            </a:r>
          </a:p>
          <a:p>
            <a:pPr algn="ctr"/>
            <a:r>
              <a:rPr lang="en-US" sz="8800" b="1" spc="50" dirty="0" err="1" smtClean="0">
                <a:ln w="11430"/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Todays</a:t>
            </a:r>
            <a:r>
              <a:rPr lang="en-US" sz="8800" b="1" spc="50" dirty="0" smtClean="0">
                <a:ln w="11430"/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8800" b="1" spc="50" dirty="0" smtClean="0">
                <a:ln w="11430"/>
                <a:solidFill>
                  <a:srgbClr val="0070C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class</a:t>
            </a:r>
            <a:r>
              <a:rPr lang="en-US" sz="8800" b="1" spc="50" dirty="0" smtClean="0">
                <a:ln w="11430"/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endParaRPr lang="en-US" sz="8800" b="1" cap="none" spc="50" dirty="0" smtClean="0">
              <a:ln w="11430"/>
              <a:solidFill>
                <a:srgbClr val="00B05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445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752600"/>
            <a:ext cx="3810000" cy="90024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back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6805" y="4509954"/>
            <a:ext cx="3006969" cy="90024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ফিরে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828800" y="2846365"/>
            <a:ext cx="1092599" cy="142083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486400" y="1752600"/>
            <a:ext cx="2895600" cy="90024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4419600"/>
            <a:ext cx="2944838" cy="99257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477000" y="2971800"/>
            <a:ext cx="1066800" cy="1295400"/>
          </a:xfrm>
          <a:prstGeom prst="downArrow">
            <a:avLst>
              <a:gd name="adj1" fmla="val 52721"/>
              <a:gd name="adj2" fmla="val 2948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52400" y="228600"/>
            <a:ext cx="8763000" cy="746358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4400" dirty="0" smtClean="0"/>
              <a:t>Let`s know some more new words</a:t>
            </a:r>
            <a:endParaRPr lang="en-GB" sz="4400" dirty="0"/>
          </a:p>
        </p:txBody>
      </p:sp>
    </p:spTree>
    <p:extLst>
      <p:ext uri="{BB962C8B-B14F-4D97-AF65-F5344CB8AC3E}">
        <p14:creationId xmlns="" xmlns:p14="http://schemas.microsoft.com/office/powerpoint/2010/main" val="3955253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52600" y="76200"/>
            <a:ext cx="561281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Open at </a:t>
            </a:r>
            <a:r>
              <a:rPr lang="en-US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Page no 46</a:t>
            </a:r>
            <a:endParaRPr lang="en-US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7-Point Star 3"/>
          <p:cNvSpPr/>
          <p:nvPr/>
        </p:nvSpPr>
        <p:spPr>
          <a:xfrm>
            <a:off x="7620000" y="0"/>
            <a:ext cx="1524000" cy="129540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T R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6" name="Picture 5" descr="les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990600"/>
            <a:ext cx="6553200" cy="566473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827520" y="4800600"/>
            <a:ext cx="1783080" cy="1603836"/>
            <a:chOff x="350520" y="1143000"/>
            <a:chExt cx="3521320" cy="3429000"/>
          </a:xfrm>
        </p:grpSpPr>
        <p:pic>
          <p:nvPicPr>
            <p:cNvPr id="3" name="Picture 2" descr="clock.PNG"/>
            <p:cNvPicPr>
              <a:picLocks noChangeAspect="1"/>
            </p:cNvPicPr>
            <p:nvPr/>
          </p:nvPicPr>
          <p:blipFill>
            <a:blip r:embed="rId2" cstate="print"/>
            <a:srcRect l="34695" t="3232" r="12030" b="5552"/>
            <a:stretch>
              <a:fillRect/>
            </a:stretch>
          </p:blipFill>
          <p:spPr>
            <a:xfrm>
              <a:off x="350520" y="1143000"/>
              <a:ext cx="3521320" cy="3429000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1295400" y="1905000"/>
              <a:ext cx="1828800" cy="182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057400" y="2819400"/>
              <a:ext cx="1524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eft-Up Arrow 5"/>
            <p:cNvSpPr/>
            <p:nvPr/>
          </p:nvSpPr>
          <p:spPr>
            <a:xfrm>
              <a:off x="1621302" y="1957578"/>
              <a:ext cx="595217" cy="914401"/>
            </a:xfrm>
            <a:prstGeom prst="leftUpArrow">
              <a:avLst>
                <a:gd name="adj1" fmla="val 5952"/>
                <a:gd name="adj2" fmla="val 7313"/>
                <a:gd name="adj3" fmla="val 1547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751320" y="3044364"/>
            <a:ext cx="1783080" cy="1603836"/>
            <a:chOff x="6705600" y="2362200"/>
            <a:chExt cx="1935480" cy="1828800"/>
          </a:xfrm>
        </p:grpSpPr>
        <p:grpSp>
          <p:nvGrpSpPr>
            <p:cNvPr id="8" name="Group 7"/>
            <p:cNvGrpSpPr/>
            <p:nvPr/>
          </p:nvGrpSpPr>
          <p:grpSpPr>
            <a:xfrm>
              <a:off x="6705600" y="2362200"/>
              <a:ext cx="1935480" cy="1828800"/>
              <a:chOff x="350520" y="1143000"/>
              <a:chExt cx="3521320" cy="3429000"/>
            </a:xfrm>
          </p:grpSpPr>
          <p:pic>
            <p:nvPicPr>
              <p:cNvPr id="9" name="Picture 8" descr="clock.PNG"/>
              <p:cNvPicPr>
                <a:picLocks noChangeAspect="1"/>
              </p:cNvPicPr>
              <p:nvPr/>
            </p:nvPicPr>
            <p:blipFill>
              <a:blip r:embed="rId2" cstate="print"/>
              <a:srcRect l="34695" t="3232" r="12030" b="5552"/>
              <a:stretch>
                <a:fillRect/>
              </a:stretch>
            </p:blipFill>
            <p:spPr>
              <a:xfrm>
                <a:off x="350520" y="1143000"/>
                <a:ext cx="3521320" cy="3429000"/>
              </a:xfrm>
              <a:prstGeom prst="rect">
                <a:avLst/>
              </a:prstGeom>
            </p:spPr>
          </p:pic>
          <p:sp>
            <p:nvSpPr>
              <p:cNvPr id="10" name="Oval 9"/>
              <p:cNvSpPr/>
              <p:nvPr/>
            </p:nvSpPr>
            <p:spPr>
              <a:xfrm>
                <a:off x="1295400" y="1905000"/>
                <a:ext cx="1828800" cy="1828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057400" y="2819400"/>
                <a:ext cx="152400" cy="76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ight Arrow 19"/>
            <p:cNvSpPr/>
            <p:nvPr/>
          </p:nvSpPr>
          <p:spPr>
            <a:xfrm rot="1440010">
              <a:off x="7626372" y="3338724"/>
              <a:ext cx="502410" cy="1468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20"/>
            <p:cNvSpPr/>
            <p:nvPr/>
          </p:nvSpPr>
          <p:spPr>
            <a:xfrm rot="16200000">
              <a:off x="7353301" y="3086100"/>
              <a:ext cx="609599" cy="76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705600" y="1219200"/>
            <a:ext cx="1783080" cy="1603836"/>
            <a:chOff x="6781800" y="4419600"/>
            <a:chExt cx="1935480" cy="1828800"/>
          </a:xfrm>
        </p:grpSpPr>
        <p:grpSp>
          <p:nvGrpSpPr>
            <p:cNvPr id="13" name="Group 12"/>
            <p:cNvGrpSpPr/>
            <p:nvPr/>
          </p:nvGrpSpPr>
          <p:grpSpPr>
            <a:xfrm>
              <a:off x="6781800" y="4419600"/>
              <a:ext cx="1935480" cy="1828800"/>
              <a:chOff x="350520" y="1143000"/>
              <a:chExt cx="3521320" cy="3429000"/>
            </a:xfrm>
          </p:grpSpPr>
          <p:pic>
            <p:nvPicPr>
              <p:cNvPr id="14" name="Picture 13" descr="clock.PNG"/>
              <p:cNvPicPr>
                <a:picLocks noChangeAspect="1"/>
              </p:cNvPicPr>
              <p:nvPr/>
            </p:nvPicPr>
            <p:blipFill>
              <a:blip r:embed="rId2" cstate="print"/>
              <a:srcRect l="34695" t="3232" r="12030" b="5552"/>
              <a:stretch>
                <a:fillRect/>
              </a:stretch>
            </p:blipFill>
            <p:spPr>
              <a:xfrm>
                <a:off x="350520" y="1143000"/>
                <a:ext cx="3521320" cy="3429000"/>
              </a:xfrm>
              <a:prstGeom prst="rect">
                <a:avLst/>
              </a:prstGeom>
            </p:spPr>
          </p:pic>
          <p:sp>
            <p:nvSpPr>
              <p:cNvPr id="15" name="Oval 14"/>
              <p:cNvSpPr/>
              <p:nvPr/>
            </p:nvSpPr>
            <p:spPr>
              <a:xfrm>
                <a:off x="1295400" y="1905000"/>
                <a:ext cx="1828800" cy="1828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057400" y="2819400"/>
                <a:ext cx="152400" cy="76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ight Arrow 21"/>
            <p:cNvSpPr/>
            <p:nvPr/>
          </p:nvSpPr>
          <p:spPr>
            <a:xfrm rot="16200000" flipV="1">
              <a:off x="7490459" y="5158740"/>
              <a:ext cx="609599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 rot="3607494">
              <a:off x="7645689" y="5429827"/>
              <a:ext cx="502410" cy="1468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905000" y="152400"/>
            <a:ext cx="4876800" cy="92333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Match the time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4800" y="3276600"/>
            <a:ext cx="3810000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Say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fajar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prayer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4800" y="5388114"/>
            <a:ext cx="38100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 to school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4800" y="1447800"/>
            <a:ext cx="3810000" cy="70788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Go back home</a:t>
            </a:r>
          </a:p>
        </p:txBody>
      </p:sp>
      <p:sp>
        <p:nvSpPr>
          <p:cNvPr id="30" name="Right Arrow 29"/>
          <p:cNvSpPr/>
          <p:nvPr/>
        </p:nvSpPr>
        <p:spPr>
          <a:xfrm rot="19933078" flipV="1">
            <a:off x="4065275" y="2907734"/>
            <a:ext cx="2699451" cy="128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1944454">
            <a:off x="3992870" y="2708955"/>
            <a:ext cx="3042224" cy="1446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flipV="1">
            <a:off x="4267200" y="5638800"/>
            <a:ext cx="2531854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99773" y="76200"/>
            <a:ext cx="595624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Student’s   reading</a:t>
            </a:r>
            <a:endParaRPr lang="en-US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Picture 3" descr="les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990600"/>
            <a:ext cx="7162800" cy="5664735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04800"/>
            <a:ext cx="7162800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Try to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ans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the below questions 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295400"/>
            <a:ext cx="8686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14350" indent="-514350"/>
            <a:r>
              <a:rPr lang="en-US" sz="3600" b="1" cap="none" spc="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When do we usually get up 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4800" y="2743200"/>
            <a:ext cx="8686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 At what  time  students  come to school?</a:t>
            </a:r>
            <a:r>
              <a:rPr lang="en-US" sz="36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36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4800600"/>
            <a:ext cx="86868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</a:t>
            </a:r>
            <a:r>
              <a:rPr lang="en-US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At what  time  students  leave school?</a:t>
            </a:r>
            <a:r>
              <a:rPr lang="en-US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" y="2020669"/>
            <a:ext cx="8686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/>
            <a:r>
              <a:rPr lang="en-US" sz="3600" b="1" spc="50" dirty="0" err="1" smtClean="0">
                <a:ln w="11430"/>
                <a:solidFill>
                  <a:srgbClr val="00B050"/>
                </a:solidFill>
              </a:rPr>
              <a:t>Ans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</a:rPr>
              <a:t>: </a:t>
            </a:r>
            <a:r>
              <a:rPr lang="en-US" sz="3600" b="1" spc="50" dirty="0" smtClean="0">
                <a:ln w="11430"/>
                <a:solidFill>
                  <a:srgbClr val="0070C0"/>
                </a:solidFill>
              </a:rPr>
              <a:t>We usually get up at 6 o’clock 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04800" y="3505200"/>
            <a:ext cx="86868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/>
            <a:r>
              <a:rPr lang="en-US" sz="36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Ans</a:t>
            </a:r>
            <a:r>
              <a:rPr lang="en-US" sz="3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en-US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Students usually come to school at 9 am .</a:t>
            </a:r>
            <a:endParaRPr lang="en-US" sz="36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" y="5638800"/>
            <a:ext cx="8686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/>
            <a:r>
              <a:rPr lang="en-US" sz="36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Ans</a:t>
            </a:r>
            <a:r>
              <a:rPr lang="en-US" sz="3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en-US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Students usually leave school at 4 pm .</a:t>
            </a:r>
            <a:endParaRPr lang="en-US" sz="36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6-Point Star 21"/>
          <p:cNvSpPr/>
          <p:nvPr/>
        </p:nvSpPr>
        <p:spPr>
          <a:xfrm>
            <a:off x="7696200" y="0"/>
            <a:ext cx="1447800" cy="1219200"/>
          </a:xfrm>
          <a:prstGeom prst="star6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GW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19" grpId="0" animBg="1"/>
      <p:bldP spid="23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2416076"/>
            <a:ext cx="838200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Write the first 10 lines of </a:t>
            </a:r>
            <a:r>
              <a:rPr lang="en-US" sz="7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todays</a:t>
            </a:r>
            <a:r>
              <a:rPr lang="en-US" sz="7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lesson</a:t>
            </a:r>
            <a:endParaRPr lang="en-US" sz="7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8800" y="540603"/>
            <a:ext cx="5334000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Evaluation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ord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68851" y="838200"/>
            <a:ext cx="6624955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One day one word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5002" y="3200400"/>
            <a:ext cx="2460162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Telling 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800600" y="3276600"/>
            <a:ext cx="1066800" cy="7620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79982" y="304800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30325" y="3115270"/>
            <a:ext cx="1927131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বলা</a:t>
            </a:r>
            <a:r>
              <a:rPr lang="en-US" sz="6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6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rved Down Ribbon 4"/>
          <p:cNvSpPr/>
          <p:nvPr/>
        </p:nvSpPr>
        <p:spPr>
          <a:xfrm>
            <a:off x="500034" y="214290"/>
            <a:ext cx="8215370" cy="1843110"/>
          </a:xfrm>
          <a:prstGeom prst="ellipseRibbon">
            <a:avLst/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10718" y="838200"/>
            <a:ext cx="3522759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Home work</a:t>
            </a:r>
            <a:endParaRPr lang="en-US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9686" y="2133600"/>
            <a:ext cx="7989624" cy="156966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will write down the </a:t>
            </a:r>
            <a:r>
              <a:rPr lang="en-US" sz="48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</a:t>
            </a:r>
            <a:r>
              <a:rPr lang="en-US" sz="4800" b="1" cap="none" spc="0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</a:t>
            </a:r>
          </a:p>
          <a:p>
            <a:pPr algn="ctr"/>
            <a:r>
              <a:rPr lang="en-US" sz="4800" b="1" cap="none" spc="0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notebook / </a:t>
            </a:r>
            <a:r>
              <a:rPr lang="en-US" sz="4800" b="1" cap="none" spc="0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khata</a:t>
            </a:r>
            <a:r>
              <a:rPr lang="en-US" sz="48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800" b="1" cap="none" spc="0" dirty="0">
              <a:ln w="1905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46552853-group-of-children-doing-homework-illustr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3733800"/>
            <a:ext cx="6858000" cy="2819400"/>
          </a:xfrm>
          <a:prstGeom prst="rect">
            <a:avLst/>
          </a:prstGeom>
        </p:spPr>
      </p:pic>
      <p:pic>
        <p:nvPicPr>
          <p:cNvPr id="9" name="Picture 8" descr="border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109478"/>
            <a:ext cx="7010400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Thanks to all.</a:t>
            </a:r>
          </a:p>
          <a:p>
            <a:pPr algn="ctr"/>
            <a:r>
              <a:rPr lang="en-US" sz="6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See you in the next class</a:t>
            </a:r>
            <a:endParaRPr lang="en-US" sz="60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7" descr="Picture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033" y="1905000"/>
            <a:ext cx="3627567" cy="2971800"/>
          </a:xfrm>
          <a:prstGeom prst="rect">
            <a:avLst/>
          </a:prstGeom>
        </p:spPr>
      </p:pic>
      <p:pic>
        <p:nvPicPr>
          <p:cNvPr id="9" name="Picture 8" descr="Picture3.gif"/>
          <p:cNvPicPr>
            <a:picLocks noChangeAspect="1"/>
          </p:cNvPicPr>
          <p:nvPr/>
        </p:nvPicPr>
        <p:blipFill>
          <a:blip r:embed="rId4" cstate="print"/>
          <a:srcRect l="22370" t="17143" r="22722" b="20000"/>
          <a:stretch>
            <a:fillRect/>
          </a:stretch>
        </p:blipFill>
        <p:spPr>
          <a:xfrm>
            <a:off x="3034145" y="3962400"/>
            <a:ext cx="1309255" cy="1066800"/>
          </a:xfrm>
          <a:prstGeom prst="rect">
            <a:avLst/>
          </a:prstGeom>
        </p:spPr>
      </p:pic>
      <p:pic>
        <p:nvPicPr>
          <p:cNvPr id="6" name="Picture 5" descr="border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860899"/>
            <a:ext cx="4419600" cy="2616101"/>
          </a:xfrm>
          <a:prstGeom prst="rect">
            <a:avLst/>
          </a:prstGeom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Md. </a:t>
            </a:r>
            <a:r>
              <a:rPr lang="en-US" sz="3600" b="1" dirty="0" err="1" smtClean="0">
                <a:solidFill>
                  <a:srgbClr val="00B050"/>
                </a:solidFill>
              </a:rPr>
              <a:t>Azizur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Rahman</a:t>
            </a:r>
            <a:endParaRPr lang="en-US" sz="3600" b="1" dirty="0" smtClean="0">
              <a:solidFill>
                <a:srgbClr val="00B05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Assistant Teacher</a:t>
            </a: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</a:rPr>
              <a:t>Kandigoan</a:t>
            </a:r>
            <a:r>
              <a:rPr lang="en-US" sz="3200" b="1" dirty="0" smtClean="0">
                <a:solidFill>
                  <a:srgbClr val="002060"/>
                </a:solidFill>
              </a:rPr>
              <a:t> Govt. Primary School</a:t>
            </a:r>
          </a:p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Kamalgonj</a:t>
            </a:r>
            <a:r>
              <a:rPr lang="en-US" sz="3200" b="1" dirty="0" smtClean="0">
                <a:solidFill>
                  <a:srgbClr val="0070C0"/>
                </a:solidFill>
              </a:rPr>
              <a:t> , </a:t>
            </a:r>
            <a:r>
              <a:rPr lang="en-US" sz="3200" b="1" dirty="0" err="1" smtClean="0">
                <a:solidFill>
                  <a:srgbClr val="0070C0"/>
                </a:solidFill>
              </a:rPr>
              <a:t>Moulvibazar</a:t>
            </a:r>
            <a:endParaRPr lang="en-US" sz="3200" b="1" dirty="0" smtClean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8200" y="3810000"/>
            <a:ext cx="4419600" cy="2616101"/>
          </a:xfrm>
          <a:prstGeom prst="rect">
            <a:avLst/>
          </a:prstGeom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English For Today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Class : Five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Subject : English </a:t>
            </a:r>
          </a:p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Unit : 13</a:t>
            </a:r>
          </a:p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Lesson : 01 </a:t>
            </a:r>
            <a:endParaRPr lang="en-US" sz="2800" b="1" dirty="0" smtClean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73" r="23059"/>
          <a:stretch/>
        </p:blipFill>
        <p:spPr>
          <a:xfrm flipH="1">
            <a:off x="4495800" y="3505200"/>
            <a:ext cx="152400" cy="2971800"/>
          </a:xfrm>
          <a:prstGeom prst="rect">
            <a:avLst/>
          </a:prstGeom>
        </p:spPr>
      </p:pic>
      <p:pic>
        <p:nvPicPr>
          <p:cNvPr id="5" name="Picture 4" descr="PicsArt_08-07-04.59.36.png"/>
          <p:cNvPicPr>
            <a:picLocks noChangeAspect="1"/>
          </p:cNvPicPr>
          <p:nvPr/>
        </p:nvPicPr>
        <p:blipFill>
          <a:blip r:embed="rId4" cstate="print"/>
          <a:srcRect l="28333" t="4934" r="32500" b="18704"/>
          <a:stretch>
            <a:fillRect/>
          </a:stretch>
        </p:blipFill>
        <p:spPr>
          <a:xfrm>
            <a:off x="609600" y="914400"/>
            <a:ext cx="2289747" cy="2895600"/>
          </a:xfrm>
          <a:prstGeom prst="roundRect">
            <a:avLst>
              <a:gd name="adj" fmla="val 16667"/>
            </a:avLst>
          </a:prstGeom>
          <a:blipFill dpi="0" rotWithShape="1">
            <a:blip r:embed="rId5" cstate="print">
              <a:alphaModFix amt="31000"/>
            </a:blip>
            <a:srcRect/>
            <a:tile tx="0" ty="0" sx="100000" sy="100000" flip="none" algn="tl"/>
          </a:blipFill>
          <a:ln w="38100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4"/>
          <p:cNvPicPr>
            <a:picLocks noChangeAspect="1"/>
          </p:cNvPicPr>
          <p:nvPr/>
        </p:nvPicPr>
        <p:blipFill rotWithShape="1">
          <a:blip r:embed="rId6" cstate="print"/>
          <a:srcRect l="9668" t="11230" r="11255" b="10082"/>
          <a:stretch>
            <a:fillRect/>
          </a:stretch>
        </p:blipFill>
        <p:spPr>
          <a:xfrm>
            <a:off x="6324600" y="914400"/>
            <a:ext cx="2225351" cy="2875739"/>
          </a:xfrm>
          <a:prstGeom prst="round2DiagRect">
            <a:avLst>
              <a:gd name="adj1" fmla="val 16667"/>
              <a:gd name="adj2" fmla="val 18355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tree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0400" y="2362200"/>
            <a:ext cx="990600" cy="1386840"/>
          </a:xfrm>
          <a:prstGeom prst="rect">
            <a:avLst/>
          </a:prstGeom>
        </p:spPr>
      </p:pic>
      <p:pic>
        <p:nvPicPr>
          <p:cNvPr id="8" name="Picture 7" descr="tree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5400" y="2362200"/>
            <a:ext cx="990600" cy="13868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29005" y="152400"/>
            <a:ext cx="34479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Introduction</a:t>
            </a:r>
            <a:endParaRPr lang="en-US" sz="48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9" descr="tree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91000" y="1508760"/>
            <a:ext cx="990600" cy="2072640"/>
          </a:xfrm>
          <a:prstGeom prst="rect">
            <a:avLst/>
          </a:prstGeom>
        </p:spPr>
      </p:pic>
      <p:pic>
        <p:nvPicPr>
          <p:cNvPr id="11" name="Picture 10" descr="p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62400" y="1066800"/>
            <a:ext cx="1310532" cy="902133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or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228600"/>
            <a:ext cx="8839200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do you see in the pictures ?</a:t>
            </a:r>
            <a:endParaRPr lang="en-US" sz="4400" b="1" spc="50" dirty="0">
              <a:ln w="11430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5334000"/>
            <a:ext cx="88392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This is a picture of a clock and someone is praying</a:t>
            </a:r>
          </a:p>
        </p:txBody>
      </p:sp>
      <p:pic>
        <p:nvPicPr>
          <p:cNvPr id="11" name="Picture 10" descr="clock.PNG"/>
          <p:cNvPicPr>
            <a:picLocks noChangeAspect="1"/>
          </p:cNvPicPr>
          <p:nvPr/>
        </p:nvPicPr>
        <p:blipFill>
          <a:blip r:embed="rId4" cstate="print"/>
          <a:srcRect l="34695" t="3232" r="12030" b="5552"/>
          <a:stretch>
            <a:fillRect/>
          </a:stretch>
        </p:blipFill>
        <p:spPr>
          <a:xfrm>
            <a:off x="350520" y="1143000"/>
            <a:ext cx="4147332" cy="4038600"/>
          </a:xfrm>
          <a:prstGeom prst="rect">
            <a:avLst/>
          </a:prstGeom>
        </p:spPr>
      </p:pic>
      <p:pic>
        <p:nvPicPr>
          <p:cNvPr id="12" name="Picture 11" descr="pra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9092" y="1143000"/>
            <a:ext cx="4160108" cy="4000633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9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-23641_school-chalkboard-backgrounds-for-powerpoint-un-tablero-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34533-2-blue-border-frame-file -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381000"/>
            <a:ext cx="7924800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u="sng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Lesson  declaration</a:t>
            </a:r>
            <a:endParaRPr lang="en-US" sz="6000" b="1" u="sng" cap="all" spc="0" dirty="0">
              <a:ln w="9000" cmpd="sng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1231880"/>
            <a:ext cx="77724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‘ </a:t>
            </a:r>
            <a:r>
              <a:rPr lang="en-US" sz="6600" b="1" spc="50" dirty="0" err="1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Teling</a:t>
            </a:r>
            <a:r>
              <a:rPr lang="en-US" sz="6600" b="1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 time </a:t>
            </a:r>
            <a:r>
              <a:rPr lang="en-US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</a:t>
            </a:r>
          </a:p>
          <a:p>
            <a:pPr algn="ctr"/>
            <a:r>
              <a:rPr 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Unit: 13 </a:t>
            </a:r>
            <a:r>
              <a:rPr 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Lesson: </a:t>
            </a:r>
            <a:r>
              <a:rPr 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01</a:t>
            </a:r>
          </a:p>
          <a:p>
            <a:pPr algn="ctr"/>
            <a:r>
              <a:rPr lang="en-US" sz="72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Page: 50</a:t>
            </a:r>
            <a:endParaRPr lang="en-US" sz="72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2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61434" y="67270"/>
            <a:ext cx="353372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Page no 50 </a:t>
            </a:r>
            <a:endParaRPr lang="en-US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Picture 6" descr="lesson.PNG"/>
          <p:cNvPicPr>
            <a:picLocks noChangeAspect="1"/>
          </p:cNvPicPr>
          <p:nvPr/>
        </p:nvPicPr>
        <p:blipFill>
          <a:blip r:embed="rId2" cstate="print"/>
          <a:srcRect l="7143" r="7143"/>
          <a:stretch>
            <a:fillRect/>
          </a:stretch>
        </p:blipFill>
        <p:spPr>
          <a:xfrm>
            <a:off x="838200" y="990600"/>
            <a:ext cx="7467600" cy="5664735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688842"/>
            <a:ext cx="8686800" cy="46474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Students will be able to </a:t>
            </a:r>
            <a:r>
              <a:rPr lang="en-US" sz="3200" b="1" dirty="0" smtClean="0">
                <a:solidFill>
                  <a:srgbClr val="C00000"/>
                </a:solidFill>
              </a:rPr>
              <a:t>-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Listening: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3.4.1 understand statement made by the teacher and students .</a:t>
            </a:r>
          </a:p>
          <a:p>
            <a:r>
              <a:rPr lang="en-US" sz="3200" b="1" dirty="0" smtClean="0">
                <a:solidFill>
                  <a:srgbClr val="7030A0"/>
                </a:solidFill>
              </a:rPr>
              <a:t>Speaking:</a:t>
            </a:r>
          </a:p>
          <a:p>
            <a:r>
              <a:rPr lang="en-US" sz="2800" b="1" dirty="0" smtClean="0">
                <a:solidFill>
                  <a:srgbClr val="00B050"/>
                </a:solidFill>
              </a:rPr>
              <a:t>1.1.1 say words, phrases and sentences with proper sounds and stress.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Reading: 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1.5.1 read words, phrases and sentences in the text with proper pronunciation, stress and intonation .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685800" y="152400"/>
            <a:ext cx="7772400" cy="1600200"/>
          </a:xfrm>
          <a:prstGeom prst="horizont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</a:rPr>
              <a:t>Learning Outcome</a:t>
            </a:r>
            <a:endParaRPr lang="en-US" sz="4800" b="1" dirty="0">
              <a:solidFill>
                <a:srgbClr val="FFFF00"/>
              </a:solidFill>
            </a:endParaRPr>
          </a:p>
        </p:txBody>
      </p:sp>
      <p:pic>
        <p:nvPicPr>
          <p:cNvPr id="7" name="Picture 6" descr="34533-2-blue-border-frame-file -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34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768242"/>
            <a:ext cx="3581400" cy="74635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Wash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11017"/>
            <a:ext cx="8229600" cy="807913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4800" dirty="0" smtClean="0"/>
              <a:t>Let`s know some new words</a:t>
            </a:r>
            <a:endParaRPr lang="en-GB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4724400"/>
            <a:ext cx="3352799" cy="80791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ধৌত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905000" y="2906151"/>
            <a:ext cx="1168800" cy="151344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486400" y="1706687"/>
            <a:ext cx="2728245" cy="8079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Pray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4724400"/>
            <a:ext cx="3325838" cy="80791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প্রার্থনা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/ </a:t>
            </a:r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নামাজ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248400" y="2982351"/>
            <a:ext cx="1219200" cy="1437249"/>
          </a:xfrm>
          <a:prstGeom prst="downArrow">
            <a:avLst>
              <a:gd name="adj1" fmla="val 50000"/>
              <a:gd name="adj2" fmla="val 2948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55253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706687"/>
            <a:ext cx="3455841" cy="8079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907087"/>
            <a:ext cx="3006969" cy="80791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তাকানো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874520" y="3048000"/>
            <a:ext cx="1173480" cy="16002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410200" y="1690554"/>
            <a:ext cx="2971801" cy="90024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Clock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4830887"/>
            <a:ext cx="3021038" cy="80791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ঘড়ি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324600" y="3048000"/>
            <a:ext cx="1143000" cy="1447800"/>
          </a:xfrm>
          <a:prstGeom prst="downArrow">
            <a:avLst>
              <a:gd name="adj1" fmla="val 50000"/>
              <a:gd name="adj2" fmla="val 2948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52400" y="228600"/>
            <a:ext cx="8763000" cy="746358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4400" dirty="0" smtClean="0"/>
              <a:t>Let`s know some more new words</a:t>
            </a:r>
            <a:endParaRPr lang="en-GB" sz="4400" dirty="0"/>
          </a:p>
        </p:txBody>
      </p:sp>
    </p:spTree>
    <p:extLst>
      <p:ext uri="{BB962C8B-B14F-4D97-AF65-F5344CB8AC3E}">
        <p14:creationId xmlns="" xmlns:p14="http://schemas.microsoft.com/office/powerpoint/2010/main" val="3955253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752600"/>
            <a:ext cx="3810000" cy="90024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6805" y="4509954"/>
            <a:ext cx="3006969" cy="90024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828800" y="2922565"/>
            <a:ext cx="1092599" cy="142083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410200" y="1752600"/>
            <a:ext cx="2895600" cy="90024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Bag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4493821"/>
            <a:ext cx="3429000" cy="99257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থলে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324600" y="2971800"/>
            <a:ext cx="1066800" cy="1295400"/>
          </a:xfrm>
          <a:prstGeom prst="downArrow">
            <a:avLst>
              <a:gd name="adj1" fmla="val 52721"/>
              <a:gd name="adj2" fmla="val 2948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52400" y="228600"/>
            <a:ext cx="8763000" cy="746358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4400" dirty="0" smtClean="0"/>
              <a:t>Let`s know some more new words</a:t>
            </a:r>
            <a:endParaRPr lang="en-GB" sz="4400" dirty="0"/>
          </a:p>
        </p:txBody>
      </p:sp>
    </p:spTree>
    <p:extLst>
      <p:ext uri="{BB962C8B-B14F-4D97-AF65-F5344CB8AC3E}">
        <p14:creationId xmlns="" xmlns:p14="http://schemas.microsoft.com/office/powerpoint/2010/main" val="3955253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1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1475</TotalTime>
  <Words>301</Words>
  <Application>Microsoft Office PowerPoint</Application>
  <PresentationFormat>On-screen Show (4:3)</PresentationFormat>
  <Paragraphs>72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Flow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Azizur</dc:creator>
  <cp:lastModifiedBy>Windows User</cp:lastModifiedBy>
  <cp:revision>272</cp:revision>
  <dcterms:created xsi:type="dcterms:W3CDTF">2006-08-16T00:00:00Z</dcterms:created>
  <dcterms:modified xsi:type="dcterms:W3CDTF">2021-09-02T05:42:55Z</dcterms:modified>
</cp:coreProperties>
</file>