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6CC709F-0422-498D-BBBE-FDBD071A630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B2B17E4-3880-4055-8A89-DD459B4072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-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014" y="283335"/>
            <a:ext cx="717353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WELCOME TO EVERY BODY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8" y="1742136"/>
            <a:ext cx="4455285" cy="2781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71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496" y="662939"/>
            <a:ext cx="7178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Folk Art Museum,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Sonargaon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53" y="1863269"/>
            <a:ext cx="5909733" cy="429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25780"/>
            <a:ext cx="7292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Zainul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Abedin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Sanggrohoshala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Mymensingh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founded 1975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010" y="2746057"/>
            <a:ext cx="37719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47" y="3388410"/>
            <a:ext cx="2919186" cy="218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0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8862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Pair works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8" y="2947544"/>
            <a:ext cx="1976836" cy="1626107"/>
          </a:xfrm>
          <a:prstGeom prst="rect">
            <a:avLst/>
          </a:prstGeom>
          <a:ln w="76200">
            <a:solidFill>
              <a:srgbClr val="0000CC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57" y="1270987"/>
            <a:ext cx="1648243" cy="1615044"/>
          </a:xfrm>
          <a:prstGeom prst="rect">
            <a:avLst/>
          </a:prstGeom>
          <a:ln w="76200">
            <a:solidFill>
              <a:srgbClr val="0000CC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140170" y="3103741"/>
            <a:ext cx="1833252" cy="1455143"/>
          </a:xfrm>
          <a:prstGeom prst="rect">
            <a:avLst/>
          </a:prstGeom>
          <a:ln w="76200">
            <a:solidFill>
              <a:srgbClr val="0000CC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7" y="1198303"/>
            <a:ext cx="1890637" cy="1380605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18" y="3103741"/>
            <a:ext cx="2031844" cy="1469910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02" y="1336184"/>
            <a:ext cx="1846876" cy="1402742"/>
          </a:xfrm>
          <a:prstGeom prst="rect">
            <a:avLst/>
          </a:prstGeom>
          <a:ln w="76200">
            <a:solidFill>
              <a:srgbClr val="0000CC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5779" y="4960442"/>
            <a:ext cx="10183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Look at the series of pictures. Work in groups and talk about them . Now briefly write about what each picture portrays.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046" y="434715"/>
            <a:ext cx="77349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Life Span of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Shilpacharyia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Zainul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Abedin : </a:t>
            </a:r>
          </a:p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 December 1914- 28 may 1976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8" y="2218374"/>
            <a:ext cx="2013391" cy="299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90" y="2042123"/>
            <a:ext cx="2514600" cy="335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04" y="2545724"/>
            <a:ext cx="2668248" cy="267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790" y="434715"/>
            <a:ext cx="7929797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Choose the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short question and  answe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626" y="2278505"/>
            <a:ext cx="9668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Zainul</a:t>
            </a:r>
            <a:r>
              <a:rPr lang="en-US" sz="2400" dirty="0"/>
              <a:t> developed a knack for drawing and painting when he was a high school student.</a:t>
            </a:r>
          </a:p>
          <a:p>
            <a:r>
              <a:rPr lang="en-US" sz="2400" dirty="0"/>
              <a:t>The word knack refers to</a:t>
            </a:r>
          </a:p>
          <a:p>
            <a:pPr marL="400050" indent="-400050">
              <a:buAutoNum type="romanLcParenR"/>
            </a:pPr>
            <a:r>
              <a:rPr lang="en-US" sz="2400" dirty="0"/>
              <a:t>a special skill, ii) attraction iii) fascination</a:t>
            </a:r>
          </a:p>
          <a:p>
            <a:r>
              <a:rPr lang="en-US" sz="2400" dirty="0" smtClean="0"/>
              <a:t>b</a:t>
            </a:r>
            <a:r>
              <a:rPr lang="en-US" sz="2400" dirty="0"/>
              <a:t>) </a:t>
            </a:r>
            <a:r>
              <a:rPr lang="en-US" sz="2400" dirty="0" err="1"/>
              <a:t>Zainul</a:t>
            </a:r>
            <a:r>
              <a:rPr lang="en-US" sz="2400" dirty="0"/>
              <a:t> Abedin  is  as the  pioneer of modern Bangladeshi art.</a:t>
            </a:r>
          </a:p>
          <a:p>
            <a:pPr marL="400050" indent="-400050">
              <a:buAutoNum type="romanLcParenR"/>
            </a:pPr>
            <a:r>
              <a:rPr lang="en-US" sz="2400" dirty="0"/>
              <a:t>considered ii) regarded iii) assigned iv)  known</a:t>
            </a:r>
          </a:p>
          <a:p>
            <a:r>
              <a:rPr lang="en-US" sz="2400" dirty="0" smtClean="0"/>
              <a:t>c</a:t>
            </a:r>
            <a:r>
              <a:rPr lang="en-US" sz="2400" dirty="0"/>
              <a:t>) The phrase  ‘visionary qualities’ is a  </a:t>
            </a:r>
          </a:p>
          <a:p>
            <a:r>
              <a:rPr lang="en-US" sz="2400" dirty="0" err="1"/>
              <a:t>i</a:t>
            </a:r>
            <a:r>
              <a:rPr lang="en-US" sz="2400" dirty="0"/>
              <a:t>) Noun ii) verb ) iii) adjective iv) adverb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147" y="419725"/>
            <a:ext cx="420759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 WORK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666" y="2893102"/>
            <a:ext cx="8184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Answer the following questions</a:t>
            </a:r>
          </a:p>
          <a:p>
            <a:pPr marL="342900" indent="-342900">
              <a:buAutoNum type="arabicParenR"/>
            </a:pPr>
            <a:r>
              <a:rPr lang="en-US" sz="2400" dirty="0"/>
              <a:t>When will the Birth anniversary program be held?</a:t>
            </a:r>
          </a:p>
          <a:p>
            <a:pPr marL="342900" indent="-342900">
              <a:buAutoNum type="arabicParenR"/>
            </a:pPr>
            <a:r>
              <a:rPr lang="en-US" sz="2400" dirty="0"/>
              <a:t>What will the program include?</a:t>
            </a:r>
          </a:p>
          <a:p>
            <a:pPr marL="342900" indent="-342900">
              <a:buAutoNum type="arabicParenR"/>
            </a:pPr>
            <a:r>
              <a:rPr lang="en-US" sz="2400" dirty="0"/>
              <a:t>What is the area of the </a:t>
            </a:r>
            <a:r>
              <a:rPr lang="en-US" sz="2400" dirty="0" err="1"/>
              <a:t>Sangrohoshala</a:t>
            </a:r>
            <a:r>
              <a:rPr lang="en-US" sz="2400" dirty="0"/>
              <a:t>?</a:t>
            </a:r>
          </a:p>
          <a:p>
            <a:pPr marL="342900" indent="-342900">
              <a:buAutoNum type="arabicParenR"/>
            </a:pPr>
            <a:r>
              <a:rPr lang="en-US" sz="2400" dirty="0"/>
              <a:t>Why should we preserve the things?</a:t>
            </a:r>
          </a:p>
          <a:p>
            <a:pPr marL="342900" indent="-342900">
              <a:buAutoNum type="arabicParenR"/>
            </a:pPr>
            <a:r>
              <a:rPr lang="en-US" sz="2400" dirty="0"/>
              <a:t>What does the </a:t>
            </a:r>
            <a:r>
              <a:rPr lang="en-US" sz="2400" dirty="0" err="1"/>
              <a:t>Sangrohoshala</a:t>
            </a:r>
            <a:r>
              <a:rPr lang="en-US" sz="2400" dirty="0"/>
              <a:t> contain?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5055" y="581891"/>
            <a:ext cx="878378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 INTRODUCTION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8840" y="2575775"/>
            <a:ext cx="3374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UNIT  :Seven</a:t>
            </a:r>
          </a:p>
          <a:p>
            <a:r>
              <a:rPr lang="en-US" sz="2800" b="1" i="1" dirty="0" smtClean="0"/>
              <a:t>Lesson </a:t>
            </a:r>
            <a:r>
              <a:rPr lang="en-US" sz="2800" b="1" i="1" dirty="0" smtClean="0">
                <a:sym typeface="Wingdings" pitchFamily="2" charset="2"/>
              </a:rPr>
              <a:t>:01</a:t>
            </a:r>
          </a:p>
          <a:p>
            <a:r>
              <a:rPr lang="en-US" sz="2800" b="1" i="1" dirty="0" smtClean="0">
                <a:sym typeface="Wingdings" pitchFamily="2" charset="2"/>
              </a:rPr>
              <a:t>E,F,T   : Nine</a:t>
            </a:r>
          </a:p>
          <a:p>
            <a:r>
              <a:rPr lang="en-US" sz="2800" b="1" i="1" dirty="0" smtClean="0">
                <a:sym typeface="Wingdings" pitchFamily="2" charset="2"/>
              </a:rPr>
              <a:t>Topics :</a:t>
            </a:r>
            <a:r>
              <a:rPr lang="en-US" sz="2800" b="1" i="1" dirty="0" err="1" smtClean="0">
                <a:sym typeface="Wingdings" pitchFamily="2" charset="2"/>
              </a:rPr>
              <a:t>Zainul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Abdin</a:t>
            </a:r>
            <a:r>
              <a:rPr lang="en-US" sz="2800" b="1" i="1" dirty="0" smtClean="0">
                <a:sym typeface="Wingdings" pitchFamily="2" charset="2"/>
              </a:rPr>
              <a:t> ,</a:t>
            </a:r>
          </a:p>
          <a:p>
            <a:r>
              <a:rPr lang="en-US" sz="2800" b="1" i="1" dirty="0" smtClean="0">
                <a:sym typeface="Wingdings" pitchFamily="2" charset="2"/>
              </a:rPr>
              <a:t>The great Artist.</a:t>
            </a:r>
          </a:p>
          <a:p>
            <a:r>
              <a:rPr lang="en-US" sz="2800" b="1" i="1" dirty="0" smtClean="0">
                <a:sym typeface="Wingdings" pitchFamily="2" charset="2"/>
              </a:rPr>
              <a:t>Date :29/09/201</a:t>
            </a:r>
            <a:endParaRPr lang="en-US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76518" y="2691685"/>
            <a:ext cx="45848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Md.Abdul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Matin</a:t>
            </a:r>
            <a:r>
              <a:rPr lang="en-US" sz="2800" b="1" i="1" dirty="0" smtClean="0"/>
              <a:t>. senior</a:t>
            </a:r>
          </a:p>
          <a:p>
            <a:r>
              <a:rPr lang="en-US" sz="2800" b="1" i="1" dirty="0" smtClean="0"/>
              <a:t>Assistant English  teacher</a:t>
            </a:r>
          </a:p>
          <a:p>
            <a:r>
              <a:rPr lang="en-US" sz="2800" b="1" i="1" dirty="0" err="1" smtClean="0"/>
              <a:t>Raghunathpur</a:t>
            </a:r>
            <a:r>
              <a:rPr lang="en-US" sz="2800" b="1" i="1" dirty="0" smtClean="0"/>
              <a:t> high school,</a:t>
            </a:r>
          </a:p>
          <a:p>
            <a:r>
              <a:rPr lang="en-US" sz="2800" b="1" i="1" dirty="0" err="1" smtClean="0"/>
              <a:t>Nawabganj,Dinajpur</a:t>
            </a:r>
            <a:r>
              <a:rPr lang="en-US" sz="2800" b="1" i="1" dirty="0" smtClean="0"/>
              <a:t>. </a:t>
            </a:r>
          </a:p>
          <a:p>
            <a:r>
              <a:rPr lang="en-US" sz="2800" b="1" i="1" dirty="0" smtClean="0">
                <a:hlinkClick r:id="rId2"/>
              </a:rPr>
              <a:t>E-abmatin1977@gmail.com</a:t>
            </a:r>
            <a:endParaRPr lang="en-US" sz="2800" b="1" i="1" dirty="0" smtClean="0"/>
          </a:p>
          <a:p>
            <a:r>
              <a:rPr lang="en-US" sz="2800" b="1" i="1" dirty="0" smtClean="0"/>
              <a:t>Phone:01823385723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76294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822" y="297873"/>
            <a:ext cx="6479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" y="1920240"/>
            <a:ext cx="90229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By the end of the lesson the learners will be able to </a:t>
            </a:r>
          </a:p>
          <a:p>
            <a:r>
              <a:rPr lang="en-US" sz="2400" b="1" dirty="0" smtClean="0"/>
              <a:t>1</a:t>
            </a:r>
            <a:r>
              <a:rPr lang="en-US" sz="2400" b="1" dirty="0" smtClean="0"/>
              <a:t>. </a:t>
            </a:r>
            <a:r>
              <a:rPr lang="en-US" sz="2400" b="1" smtClean="0"/>
              <a:t>Students say </a:t>
            </a:r>
            <a:r>
              <a:rPr lang="en-US" sz="2400" b="1" dirty="0"/>
              <a:t>something about </a:t>
            </a:r>
            <a:r>
              <a:rPr lang="en-US" sz="2400" b="1" dirty="0" err="1"/>
              <a:t>Zainul</a:t>
            </a:r>
            <a:r>
              <a:rPr lang="en-US" sz="2400" b="1" dirty="0"/>
              <a:t> Abedin</a:t>
            </a:r>
          </a:p>
          <a:p>
            <a:r>
              <a:rPr lang="en-US" sz="2400" b="1" dirty="0" smtClean="0"/>
              <a:t>2.answer </a:t>
            </a:r>
            <a:r>
              <a:rPr lang="en-US" sz="2400" b="1" dirty="0"/>
              <a:t>questions</a:t>
            </a:r>
          </a:p>
          <a:p>
            <a:r>
              <a:rPr lang="en-US" sz="2400" b="1" dirty="0" smtClean="0"/>
              <a:t>3.describe </a:t>
            </a:r>
            <a:r>
              <a:rPr lang="en-US" sz="2400" b="1" dirty="0"/>
              <a:t>the paints and drawings of </a:t>
            </a:r>
            <a:r>
              <a:rPr lang="en-US" sz="2400" b="1" dirty="0" err="1"/>
              <a:t>Zainul</a:t>
            </a:r>
            <a:r>
              <a:rPr lang="en-US" sz="2400" b="1" dirty="0"/>
              <a:t> Abedin</a:t>
            </a:r>
          </a:p>
          <a:p>
            <a:r>
              <a:rPr lang="en-US" sz="2400" b="1" dirty="0" smtClean="0"/>
              <a:t>4.write  </a:t>
            </a:r>
            <a:r>
              <a:rPr lang="en-US" sz="2400" b="1" dirty="0"/>
              <a:t>descriptions on </a:t>
            </a:r>
            <a:r>
              <a:rPr lang="en-US" sz="2400" b="1" dirty="0" err="1"/>
              <a:t>Zainul’s</a:t>
            </a:r>
            <a:r>
              <a:rPr lang="en-US" sz="2400" b="1" dirty="0"/>
              <a:t> paintings.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807" y="271918"/>
            <a:ext cx="48968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Feminine Sketches</a:t>
            </a:r>
          </a:p>
          <a:p>
            <a:endParaRPr lang="en-US" dirty="0"/>
          </a:p>
        </p:txBody>
      </p:sp>
      <p:pic>
        <p:nvPicPr>
          <p:cNvPr id="4" name="Picture 3" descr="Image result for the river brahmaputra inspiration of zainul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56" y="1645919"/>
            <a:ext cx="3205404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0"/>
          <a:stretch/>
        </p:blipFill>
        <p:spPr bwMode="auto">
          <a:xfrm>
            <a:off x="1587242" y="1515501"/>
            <a:ext cx="2811131" cy="22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91" y="4066662"/>
            <a:ext cx="3116282" cy="251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78" y="3877561"/>
            <a:ext cx="2888242" cy="227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838" y="342899"/>
            <a:ext cx="5918158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Skeletal Figures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26711"/>
            <a:ext cx="3200400" cy="242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18" y="1494960"/>
            <a:ext cx="3373206" cy="255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09" y="3936863"/>
            <a:ext cx="3200400" cy="278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8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80" y="102870"/>
            <a:ext cx="487680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971800"/>
            <a:ext cx="540571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Callout 5"/>
          <p:cNvSpPr/>
          <p:nvPr/>
        </p:nvSpPr>
        <p:spPr>
          <a:xfrm>
            <a:off x="845820" y="594360"/>
            <a:ext cx="5692140" cy="19431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Nabanna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(Harvest)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Exhibition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7501890" y="3192905"/>
            <a:ext cx="3726180" cy="1900753"/>
          </a:xfrm>
          <a:prstGeom prst="up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Nabanna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147" y="437882"/>
            <a:ext cx="39924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 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Gallary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5" y="1503537"/>
            <a:ext cx="6246254" cy="46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989" y="255642"/>
            <a:ext cx="83426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Source of his Inspiration in paintings</a:t>
            </a:r>
          </a:p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The River  Brahmaputra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8" y="1828801"/>
            <a:ext cx="3357923" cy="2518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7"/>
          <a:stretch/>
        </p:blipFill>
        <p:spPr bwMode="auto">
          <a:xfrm>
            <a:off x="541218" y="4347243"/>
            <a:ext cx="3318533" cy="2382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6"/>
          <a:stretch/>
        </p:blipFill>
        <p:spPr bwMode="auto">
          <a:xfrm>
            <a:off x="8558540" y="4101865"/>
            <a:ext cx="2779700" cy="2486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07" y="1609859"/>
            <a:ext cx="2915567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0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780" y="411480"/>
            <a:ext cx="8618220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Achievement of Gold Medal from the Then Governor in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 all –India exhibition in 1938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926080"/>
            <a:ext cx="35433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926080"/>
            <a:ext cx="41338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0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</TotalTime>
  <Words>298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Wingdings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MOTHIN</cp:lastModifiedBy>
  <cp:revision>63</cp:revision>
  <dcterms:created xsi:type="dcterms:W3CDTF">2015-12-31T18:13:27Z</dcterms:created>
  <dcterms:modified xsi:type="dcterms:W3CDTF">2021-11-08T13:04:03Z</dcterms:modified>
</cp:coreProperties>
</file>