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7" r:id="rId6"/>
    <p:sldId id="300" r:id="rId7"/>
    <p:sldId id="282" r:id="rId8"/>
    <p:sldId id="301" r:id="rId9"/>
    <p:sldId id="302" r:id="rId10"/>
    <p:sldId id="303" r:id="rId11"/>
    <p:sldId id="305" r:id="rId12"/>
    <p:sldId id="304" r:id="rId13"/>
    <p:sldId id="306" r:id="rId14"/>
    <p:sldId id="297" r:id="rId15"/>
    <p:sldId id="309" r:id="rId16"/>
    <p:sldId id="292" r:id="rId17"/>
    <p:sldId id="307" r:id="rId18"/>
    <p:sldId id="294" r:id="rId19"/>
    <p:sldId id="308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4" autoAdjust="0"/>
  </p:normalViewPr>
  <p:slideViewPr>
    <p:cSldViewPr snapToGrid="0">
      <p:cViewPr varScale="1">
        <p:scale>
          <a:sx n="64" d="100"/>
          <a:sy n="64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CA27-4CCA-4257-B9BD-07435641D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63AC5-A51A-454F-BD7E-808A9A05C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81FDC-22D6-4A9B-969A-37443856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71476-251F-43B6-A86D-69CFEC84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8BE44-59E6-4864-959F-754025C5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A95A-CCD0-40F8-89CA-52670E0F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36415-F1BF-4ADA-9757-C9CFCA7AE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52C40-AD57-459A-AFE3-697A4D5E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3159-E7D3-4A9E-AB34-A3E223E0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6156F-7F91-43AE-9C5E-736D88B8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7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C34DE-6BDB-48B1-92B7-55AD49DAC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EFDA8-2B5B-4E5F-9A68-1C64122D7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92253-E715-4C48-B4D5-00AF4FA8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B294B-C342-458A-8900-033427C5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3EF83-0187-4E28-AA07-1849A150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21F5-594F-4FC8-A186-F1D06C68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D06F-4BC3-4D5F-8F4F-E1A78621A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B7E6-A09F-400E-B6D4-D4602813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A1924-DF98-465F-B020-34C43EE1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C7AC3-4732-4529-AD40-2B31AFFA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9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BC3E-F5A2-4F44-846A-A5AC105E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97058-EB78-458B-911D-6FE12832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279BE-D4C9-43E3-A1A7-18F56CC4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B830-29FC-4E0C-946F-F8E90240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140E-FDAF-487C-95C7-6528C285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1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425D-543C-4CBA-9233-476821C97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58A9-5065-41AE-860B-C45F51C66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D82DD-516F-4305-852B-826CF4E9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43A05-2FE1-447A-ADD4-D9F220C6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FE4EB-C608-4FF5-9CA6-329F58DE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8637D-116C-46E9-B826-08C40EE6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85B7-5F21-482D-97E1-B629F618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A9FE3-AFCC-40CF-BF99-D617661A6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E6AED-019A-4478-8E22-DA784EB55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E4FA4E-5C3E-460B-8A92-09161B16B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FEA46-5E57-418F-9990-7B44085BF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F099A-52D2-458D-9B98-F79A6061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C51781-9F1E-47B0-9CFB-21336C2A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B9472F-48BA-412C-BFD2-AF207E1C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EAE6-F429-47BA-8AED-5F045003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D4C31-D747-4F49-B8A1-57479F12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C1B8E-06D0-4F15-ABEF-9BAA4D35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5F455-A06F-466A-8CED-29B77020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4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8009A-EDAA-4FA5-BB5A-7CB7B3D7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5A2A4-F75A-41F7-A3A1-8E11B4E5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6583F-BFF3-42AC-924D-984E3154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40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9887-9158-4710-8EE0-CB2E8285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BC55-9575-434A-A216-41FC96E85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F6597-25AC-427C-834F-1AAF170CE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EC2A7-11A2-48A5-AD6A-77B5AD22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57BD-C697-44F0-9839-AB0294EA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95870-5F69-44A5-A52D-CAC264EE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674-9437-4B1D-AB00-1FC26B56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6624D-50C2-4F11-BD52-9EB42D89C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AFD8-512C-46A5-A9DD-D1FAA1295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ABA1B-F40E-4DD5-8061-16788BBB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14BA-BD53-475F-8BF1-FC78CB30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6CC28-2B1C-473B-80B8-EE0A41A3A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968D6A-9AEF-4FBD-B493-4BF39B8B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83123-968E-4CB6-8B9C-27E35A245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40715-0327-4AB5-91BD-CEAD079EF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CE67-B367-4A16-B9A8-FCDACCBA016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63DA-623A-493D-9B3D-BD8C0A581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12EF-7A22-4F70-A29D-1D20E7856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7E5D-EF31-44B9-A445-B1E58DA5E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663333" y="277317"/>
            <a:ext cx="10865333" cy="1506512"/>
          </a:xfrm>
          <a:prstGeom prst="ribbon">
            <a:avLst/>
          </a:prstGeom>
          <a:solidFill>
            <a:schemeClr val="accent4">
              <a:lumMod val="40000"/>
              <a:lumOff val="60000"/>
            </a:schemeClr>
          </a:solidFill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15A38F-61D2-43CF-9CDE-0792ACC26B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7"/>
          <a:stretch/>
        </p:blipFill>
        <p:spPr>
          <a:xfrm>
            <a:off x="4302489" y="2143594"/>
            <a:ext cx="3587021" cy="4257207"/>
          </a:xfrm>
          <a:prstGeom prst="rect">
            <a:avLst/>
          </a:prstGeom>
        </p:spPr>
      </p:pic>
      <p:sp>
        <p:nvSpPr>
          <p:cNvPr id="9" name="Star: 24 Points 8">
            <a:extLst>
              <a:ext uri="{FF2B5EF4-FFF2-40B4-BE49-F238E27FC236}">
                <a16:creationId xmlns:a16="http://schemas.microsoft.com/office/drawing/2014/main" id="{26D0D874-38C3-46CC-9FCE-8121BE0EB2A4}"/>
              </a:ext>
            </a:extLst>
          </p:cNvPr>
          <p:cNvSpPr/>
          <p:nvPr/>
        </p:nvSpPr>
        <p:spPr>
          <a:xfrm>
            <a:off x="8289801" y="2573851"/>
            <a:ext cx="2925839" cy="2897944"/>
          </a:xfrm>
          <a:prstGeom prst="star24">
            <a:avLst>
              <a:gd name="adj" fmla="val 31884"/>
            </a:avLst>
          </a:prstGeom>
          <a:solidFill>
            <a:srgbClr val="FFFF00"/>
          </a:solidFill>
          <a:ln w="76200">
            <a:solidFill>
              <a:srgbClr val="FF0000"/>
            </a:solidFill>
          </a:ln>
          <a:effectLst>
            <a:glow rad="139700">
              <a:srgbClr val="FF0000">
                <a:alpha val="40000"/>
              </a:srgb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tar: 24 Points 9">
            <a:extLst>
              <a:ext uri="{FF2B5EF4-FFF2-40B4-BE49-F238E27FC236}">
                <a16:creationId xmlns:a16="http://schemas.microsoft.com/office/drawing/2014/main" id="{F38D27F9-BEDD-4C56-B7D2-6F05F70519B0}"/>
              </a:ext>
            </a:extLst>
          </p:cNvPr>
          <p:cNvSpPr/>
          <p:nvPr/>
        </p:nvSpPr>
        <p:spPr>
          <a:xfrm>
            <a:off x="1206485" y="2616092"/>
            <a:ext cx="2925839" cy="2897944"/>
          </a:xfrm>
          <a:prstGeom prst="star24">
            <a:avLst>
              <a:gd name="adj" fmla="val 31884"/>
            </a:avLst>
          </a:prstGeom>
          <a:solidFill>
            <a:srgbClr val="FFFF00"/>
          </a:solidFill>
          <a:ln w="76200">
            <a:solidFill>
              <a:srgbClr val="FF0000"/>
            </a:solidFill>
          </a:ln>
          <a:effectLst>
            <a:glow rad="139700">
              <a:srgbClr val="FF0000">
                <a:alpha val="40000"/>
              </a:srgb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7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D6352A-62B8-4F91-8F88-1C8ADE220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0" y="1932994"/>
            <a:ext cx="3369690" cy="906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E47C5D-E1C6-4520-9F3D-29DE1E74D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39" y="3466386"/>
            <a:ext cx="3369690" cy="11966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F4D19F-DAEF-46F5-9106-9013858DA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0" y="539464"/>
            <a:ext cx="3369690" cy="9063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B32BA5-1389-440B-B40E-75758FB1F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766" y="548187"/>
            <a:ext cx="3369690" cy="9063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70922C3-D4B8-401B-8256-03EAE8D2A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132" y="2141922"/>
            <a:ext cx="3369690" cy="90633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717233-86DE-4631-9BF1-DC7F1A4FF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39" y="2091921"/>
            <a:ext cx="3369690" cy="9063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3D06B0-1EED-4D30-9041-C5124160A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132" y="585582"/>
            <a:ext cx="3369690" cy="90633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E318A5-8689-4945-85F2-F311191E4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532" y="5173407"/>
            <a:ext cx="3369690" cy="119662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86F09BC-EF7D-4401-BD0B-7A407C5FD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39" y="5113184"/>
            <a:ext cx="3369690" cy="119662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4B46EDA-25B9-41C7-824E-B095924EDC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0" y="5121907"/>
            <a:ext cx="3369690" cy="119662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39C4D0-09B4-44C5-A39D-51E9DC1CB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532" y="3547373"/>
            <a:ext cx="3369690" cy="119662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961295B-A38E-4EAA-A36D-7B0F169E3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0" y="3339887"/>
            <a:ext cx="3369690" cy="11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8E47C5D-E1C6-4520-9F3D-29DE1E74D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96" y="4271631"/>
            <a:ext cx="3369690" cy="9979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B32BA5-1389-440B-B40E-75758FB1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56" y="4027855"/>
            <a:ext cx="3758702" cy="10818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70922C3-D4B8-401B-8256-03EAE8D2A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3" y="3361349"/>
            <a:ext cx="3747990" cy="100808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4B46EDA-25B9-41C7-824E-B095924ED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43" y="3577468"/>
            <a:ext cx="3369690" cy="99795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961295B-A38E-4EAA-A36D-7B0F169E3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43" y="2817582"/>
            <a:ext cx="3369690" cy="997958"/>
          </a:xfrm>
          <a:prstGeom prst="rect">
            <a:avLst/>
          </a:prstGeom>
          <a:ln w="28575"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C108D6D-CFE1-4D1E-A796-7F0414E48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74" y="2044502"/>
            <a:ext cx="3369690" cy="99795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E4CB788-9145-4FD4-8186-22AA23D3D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100" y="1243239"/>
            <a:ext cx="3369690" cy="1035688"/>
          </a:xfrm>
          <a:prstGeom prst="rect">
            <a:avLst/>
          </a:prstGeom>
          <a:ln w="28575"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0794D2F-E96E-4ED0-BDE7-A60B75298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100" y="591446"/>
            <a:ext cx="3369690" cy="956827"/>
          </a:xfrm>
          <a:prstGeom prst="rect">
            <a:avLst/>
          </a:prstGeom>
          <a:ln w="28575"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60704D-685D-4E62-AA3A-8DD713232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60" y="2596779"/>
            <a:ext cx="3743998" cy="100701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AC3DA8D-A9AF-46D3-8546-AEFFE7516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56" y="1875244"/>
            <a:ext cx="3743997" cy="10070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BD3F7AD-7FCF-41CD-88D8-BD71A3344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56" y="1129959"/>
            <a:ext cx="3743997" cy="10356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66AC611-9964-43CC-BE30-2E7D232A2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47" y="404651"/>
            <a:ext cx="3750506" cy="107677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5235676-F3FD-4921-9D36-3B62BDCBFDC9}"/>
              </a:ext>
            </a:extLst>
          </p:cNvPr>
          <p:cNvSpPr txBox="1"/>
          <p:nvPr/>
        </p:nvSpPr>
        <p:spPr>
          <a:xfrm>
            <a:off x="440881" y="5708167"/>
            <a:ext cx="489077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বিস্কুটের বাক্সগুলো স্তূপ করে রাখা আছে।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76EA92-2B0D-477B-A729-E3152F8BF439}"/>
              </a:ext>
            </a:extLst>
          </p:cNvPr>
          <p:cNvSpPr txBox="1"/>
          <p:nvPr/>
        </p:nvSpPr>
        <p:spPr>
          <a:xfrm>
            <a:off x="6714979" y="5690783"/>
            <a:ext cx="489077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চকলেটের বাক্সগুলো স্তূপ করে রাখা আছে।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7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DDE268-5A1C-4C10-866F-9E26B49626AD}"/>
              </a:ext>
            </a:extLst>
          </p:cNvPr>
          <p:cNvSpPr txBox="1"/>
          <p:nvPr/>
        </p:nvSpPr>
        <p:spPr>
          <a:xfrm>
            <a:off x="821811" y="573460"/>
            <a:ext cx="10548378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বাক্সগুলোর ভেতরে বিস্কুট রাখা আছে তার প্রতিটির উচ্চতা ৩ সেন্টিমিটার। বাক্সের সংখ্যা ও স্তূপ করে রাখার ফলে তাদের উচ্চতার মধ্যকার সম্পর্ক নির্ণয় করি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49F17BDC-3C26-4C6C-A2E7-F04A84A7C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37868"/>
              </p:ext>
            </p:extLst>
          </p:nvPr>
        </p:nvGraphicFramePr>
        <p:xfrm>
          <a:off x="954261" y="2381379"/>
          <a:ext cx="9973993" cy="2095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033">
                  <a:extLst>
                    <a:ext uri="{9D8B030D-6E8A-4147-A177-3AD203B41FA5}">
                      <a16:colId xmlns:a16="http://schemas.microsoft.com/office/drawing/2014/main" val="154414085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84235757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1812253769"/>
                    </a:ext>
                  </a:extLst>
                </a:gridCol>
                <a:gridCol w="1223889">
                  <a:extLst>
                    <a:ext uri="{9D8B030D-6E8A-4147-A177-3AD203B41FA5}">
                      <a16:colId xmlns:a16="http://schemas.microsoft.com/office/drawing/2014/main" val="3493431747"/>
                    </a:ext>
                  </a:extLst>
                </a:gridCol>
                <a:gridCol w="1167619">
                  <a:extLst>
                    <a:ext uri="{9D8B030D-6E8A-4147-A177-3AD203B41FA5}">
                      <a16:colId xmlns:a16="http://schemas.microsoft.com/office/drawing/2014/main" val="2412026456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501414774"/>
                    </a:ext>
                  </a:extLst>
                </a:gridCol>
                <a:gridCol w="1237957">
                  <a:extLst>
                    <a:ext uri="{9D8B030D-6E8A-4147-A177-3AD203B41FA5}">
                      <a16:colId xmlns:a16="http://schemas.microsoft.com/office/drawing/2014/main" val="2282085732"/>
                    </a:ext>
                  </a:extLst>
                </a:gridCol>
              </a:tblGrid>
              <a:tr h="1109134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বাক্সের সংখ্যা 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453"/>
                  </a:ext>
                </a:extLst>
              </a:tr>
              <a:tr h="986108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উচ্চতা (সেমি)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69892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6A9A732-15E2-4066-BA8F-155BBEAE6B76}"/>
              </a:ext>
            </a:extLst>
          </p:cNvPr>
          <p:cNvSpPr/>
          <p:nvPr/>
        </p:nvSpPr>
        <p:spPr>
          <a:xfrm>
            <a:off x="900333" y="5020858"/>
            <a:ext cx="10297319" cy="14571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কে কোনো সংখ্যা দ্বারা গুণ করার মাধ্যমে ৩, ৬, ৯,  ও ১২ সংখ্যাগুলো গঠিত হয়েছে। গঠিত সংখ্যাগুলোকে ৩ এর গুণিতক বলে।   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5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568250-4F43-4ED2-B9C5-63856580F6CF}"/>
                  </a:ext>
                </a:extLst>
              </p:cNvPr>
              <p:cNvSpPr/>
              <p:nvPr/>
            </p:nvSpPr>
            <p:spPr>
              <a:xfrm>
                <a:off x="0" y="126610"/>
                <a:ext cx="11957538" cy="6597748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 এর গুণিতক</a:t>
                </a:r>
                <a:r>
                  <a:rPr lang="en-US" sz="40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গুলো</a:t>
                </a:r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হলো</a:t>
                </a:r>
                <a:r>
                  <a:rPr lang="en-US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৩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৩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 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৩</a:t>
                </a:r>
                <a14:m>
                  <m:oMath xmlns:m="http://schemas.openxmlformats.org/officeDocument/2006/math">
                    <m:r>
                      <a:rPr lang="bn-IN" sz="4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৯ 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৩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১২  </a:t>
                </a:r>
              </a:p>
              <a:p>
                <a:pPr marL="571500" indent="-571500">
                  <a:buFont typeface="Wingdings" panose="05000000000000000000" pitchFamily="2" charset="2"/>
                  <a:buChar char="q"/>
                </a:pPr>
                <a:r>
                  <a:rPr lang="bn-BD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৩, ৬, ৯, ১২ এবং আরও অনেক সংখ্যা।   </a:t>
                </a: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568250-4F43-4ED2-B9C5-63856580F6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610"/>
                <a:ext cx="11957538" cy="6597748"/>
              </a:xfrm>
              <a:prstGeom prst="roundRect">
                <a:avLst/>
              </a:prstGeom>
              <a:blipFill>
                <a:blip r:embed="rId2"/>
                <a:stretch>
                  <a:fillRect b="-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A3658AC-5F4E-48CB-A349-F644A8C2ED5C}"/>
              </a:ext>
            </a:extLst>
          </p:cNvPr>
          <p:cNvSpPr/>
          <p:nvPr/>
        </p:nvSpPr>
        <p:spPr>
          <a:xfrm>
            <a:off x="961225" y="5331699"/>
            <a:ext cx="9773587" cy="884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আমরা গুণিতক নিয়ে আলোচনা করি, তখন ০ এর গুণিতক বা ০ দ্বারা গুণ্য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সংখ্যাগুলোকে অন্তর্ভুক্ত করি না।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1270F98C-3498-431A-B67E-1A1B9764BDF9}"/>
              </a:ext>
            </a:extLst>
          </p:cNvPr>
          <p:cNvSpPr/>
          <p:nvPr/>
        </p:nvSpPr>
        <p:spPr>
          <a:xfrm rot="10800000">
            <a:off x="7173730" y="835874"/>
            <a:ext cx="3854548" cy="2940148"/>
          </a:xfrm>
          <a:prstGeom prst="blockArc">
            <a:avLst>
              <a:gd name="adj1" fmla="val 7826500"/>
              <a:gd name="adj2" fmla="val 2673190"/>
              <a:gd name="adj3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74E90-02BD-4257-ACFE-09DD0DADF113}"/>
              </a:ext>
            </a:extLst>
          </p:cNvPr>
          <p:cNvSpPr txBox="1"/>
          <p:nvPr/>
        </p:nvSpPr>
        <p:spPr>
          <a:xfrm>
            <a:off x="7368721" y="641882"/>
            <a:ext cx="326761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E285F-8A28-4D7C-A911-325FAD0856FD}"/>
              </a:ext>
            </a:extLst>
          </p:cNvPr>
          <p:cNvSpPr txBox="1"/>
          <p:nvPr/>
        </p:nvSpPr>
        <p:spPr>
          <a:xfrm>
            <a:off x="7760661" y="1415438"/>
            <a:ext cx="326761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     ৬      ৯     ১২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14F83F-E11D-49D9-B731-45CA85041FDC}"/>
              </a:ext>
            </a:extLst>
          </p:cNvPr>
          <p:cNvSpPr txBox="1"/>
          <p:nvPr/>
        </p:nvSpPr>
        <p:spPr>
          <a:xfrm>
            <a:off x="7467195" y="1969447"/>
            <a:ext cx="326761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১৫        ১৮        ২১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7209C-C54E-4DEA-8144-DB80C370657A}"/>
              </a:ext>
            </a:extLst>
          </p:cNvPr>
          <p:cNvSpPr txBox="1"/>
          <p:nvPr/>
        </p:nvSpPr>
        <p:spPr>
          <a:xfrm>
            <a:off x="7760660" y="2523456"/>
            <a:ext cx="326761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২৪        ২৭        ৩০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28F92B-B1C2-44C8-9F05-3D03C614FE75}"/>
              </a:ext>
            </a:extLst>
          </p:cNvPr>
          <p:cNvSpPr txBox="1"/>
          <p:nvPr/>
        </p:nvSpPr>
        <p:spPr>
          <a:xfrm>
            <a:off x="7520743" y="2950335"/>
            <a:ext cx="326761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৩৩       ৩৬...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1484541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003081-A1A6-4CF3-ADF5-96F68E513BD9}"/>
              </a:ext>
            </a:extLst>
          </p:cNvPr>
          <p:cNvSpPr/>
          <p:nvPr/>
        </p:nvSpPr>
        <p:spPr>
          <a:xfrm>
            <a:off x="743243" y="304800"/>
            <a:ext cx="10705514" cy="11201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FDD45-577F-46CD-8004-30F79FE7D73F}"/>
              </a:ext>
            </a:extLst>
          </p:cNvPr>
          <p:cNvSpPr txBox="1"/>
          <p:nvPr/>
        </p:nvSpPr>
        <p:spPr>
          <a:xfrm>
            <a:off x="5001651" y="2907427"/>
            <a:ext cx="2188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 ৭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8F75F-BEA5-4A76-BD28-E5B0D71BE4B9}"/>
              </a:ext>
            </a:extLst>
          </p:cNvPr>
          <p:cNvSpPr txBox="1"/>
          <p:nvPr/>
        </p:nvSpPr>
        <p:spPr>
          <a:xfrm>
            <a:off x="4355123" y="1745343"/>
            <a:ext cx="317343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ন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ম্বর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৭৩ 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8D78CD-2DDD-45C2-9101-F62B90527DCA}"/>
              </a:ext>
            </a:extLst>
          </p:cNvPr>
          <p:cNvSpPr txBox="1"/>
          <p:nvPr/>
        </p:nvSpPr>
        <p:spPr>
          <a:xfrm>
            <a:off x="4273596" y="3965821"/>
            <a:ext cx="364480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 ও গুণনীয়ক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E15B87-3A14-4CFB-A077-96F5AC9F6635}"/>
              </a:ext>
            </a:extLst>
          </p:cNvPr>
          <p:cNvSpPr txBox="1"/>
          <p:nvPr/>
        </p:nvSpPr>
        <p:spPr>
          <a:xfrm>
            <a:off x="3425482" y="5262332"/>
            <a:ext cx="562238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৭.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FB9128-6A96-4F23-A41A-7A0A56481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32" y="263454"/>
            <a:ext cx="4439756" cy="633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4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4BE567E-A4D6-4093-9087-FAEE4B0726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3329" y="379195"/>
            <a:ext cx="11085342" cy="1040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2DA10D-E7A5-4D79-82F4-2DA5A1AAD5FE}"/>
              </a:ext>
            </a:extLst>
          </p:cNvPr>
          <p:cNvSpPr txBox="1"/>
          <p:nvPr/>
        </p:nvSpPr>
        <p:spPr>
          <a:xfrm>
            <a:off x="821811" y="2008843"/>
            <a:ext cx="10548378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নিম্নে ৬টি চকলেটের বাক্স স্তূপ করে রাখা হয়েছে এবং প্রতিটি বাক্সের উচ্চতা ৪ সেন্টিমিটার। বাক্সের সংখ্যা ও স্তূপ করে রাখার ফলে তাদের উচ্চতার মধ্যকার সম্পর্ক নির্ণয় কর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1" name="Table 2">
            <a:extLst>
              <a:ext uri="{FF2B5EF4-FFF2-40B4-BE49-F238E27FC236}">
                <a16:creationId xmlns:a16="http://schemas.microsoft.com/office/drawing/2014/main" id="{1B06F757-ECB7-46E0-BD5E-8902D97BD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86232"/>
              </p:ext>
            </p:extLst>
          </p:nvPr>
        </p:nvGraphicFramePr>
        <p:xfrm>
          <a:off x="1109003" y="3858487"/>
          <a:ext cx="9973993" cy="2095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033">
                  <a:extLst>
                    <a:ext uri="{9D8B030D-6E8A-4147-A177-3AD203B41FA5}">
                      <a16:colId xmlns:a16="http://schemas.microsoft.com/office/drawing/2014/main" val="154414085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84235757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1812253769"/>
                    </a:ext>
                  </a:extLst>
                </a:gridCol>
                <a:gridCol w="1223889">
                  <a:extLst>
                    <a:ext uri="{9D8B030D-6E8A-4147-A177-3AD203B41FA5}">
                      <a16:colId xmlns:a16="http://schemas.microsoft.com/office/drawing/2014/main" val="3493431747"/>
                    </a:ext>
                  </a:extLst>
                </a:gridCol>
                <a:gridCol w="1167619">
                  <a:extLst>
                    <a:ext uri="{9D8B030D-6E8A-4147-A177-3AD203B41FA5}">
                      <a16:colId xmlns:a16="http://schemas.microsoft.com/office/drawing/2014/main" val="2412026456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501414774"/>
                    </a:ext>
                  </a:extLst>
                </a:gridCol>
                <a:gridCol w="1237957">
                  <a:extLst>
                    <a:ext uri="{9D8B030D-6E8A-4147-A177-3AD203B41FA5}">
                      <a16:colId xmlns:a16="http://schemas.microsoft.com/office/drawing/2014/main" val="2282085732"/>
                    </a:ext>
                  </a:extLst>
                </a:gridCol>
              </a:tblGrid>
              <a:tr h="1109134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বাক্সের সংখ্যা 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453"/>
                  </a:ext>
                </a:extLst>
              </a:tr>
              <a:tr h="986108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উচ্চতা (সেমি)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6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10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4BE567E-A4D6-4093-9087-FAEE4B0726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3329" y="379195"/>
            <a:ext cx="11085342" cy="1040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মিলিয়ে নেই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2DA10D-E7A5-4D79-82F4-2DA5A1AAD5FE}"/>
              </a:ext>
            </a:extLst>
          </p:cNvPr>
          <p:cNvSpPr txBox="1"/>
          <p:nvPr/>
        </p:nvSpPr>
        <p:spPr>
          <a:xfrm>
            <a:off x="821811" y="1859340"/>
            <a:ext cx="10548378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নিম্নে ৬টি চকলেটের বাক্স স্তূপ করে রাখা হয়েছে এবং প্রতিটি বাক্সের উচ্চতা ৪ সেন্টিমিটার। বাক্সের সংখ্যা ও স্তূপ করে রাখার ফলে তাদের উচ্চতার মধ্যকার সম্পর্ক নির্ণয় কর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1" name="Table 2">
            <a:extLst>
              <a:ext uri="{FF2B5EF4-FFF2-40B4-BE49-F238E27FC236}">
                <a16:creationId xmlns:a16="http://schemas.microsoft.com/office/drawing/2014/main" id="{1B06F757-ECB7-46E0-BD5E-8902D97BD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505716"/>
              </p:ext>
            </p:extLst>
          </p:nvPr>
        </p:nvGraphicFramePr>
        <p:xfrm>
          <a:off x="1229774" y="3689673"/>
          <a:ext cx="9973993" cy="2095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033">
                  <a:extLst>
                    <a:ext uri="{9D8B030D-6E8A-4147-A177-3AD203B41FA5}">
                      <a16:colId xmlns:a16="http://schemas.microsoft.com/office/drawing/2014/main" val="154414085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84235757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1812253769"/>
                    </a:ext>
                  </a:extLst>
                </a:gridCol>
                <a:gridCol w="1223889">
                  <a:extLst>
                    <a:ext uri="{9D8B030D-6E8A-4147-A177-3AD203B41FA5}">
                      <a16:colId xmlns:a16="http://schemas.microsoft.com/office/drawing/2014/main" val="3493431747"/>
                    </a:ext>
                  </a:extLst>
                </a:gridCol>
                <a:gridCol w="1167619">
                  <a:extLst>
                    <a:ext uri="{9D8B030D-6E8A-4147-A177-3AD203B41FA5}">
                      <a16:colId xmlns:a16="http://schemas.microsoft.com/office/drawing/2014/main" val="2412026456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501414774"/>
                    </a:ext>
                  </a:extLst>
                </a:gridCol>
                <a:gridCol w="1237957">
                  <a:extLst>
                    <a:ext uri="{9D8B030D-6E8A-4147-A177-3AD203B41FA5}">
                      <a16:colId xmlns:a16="http://schemas.microsoft.com/office/drawing/2014/main" val="2282085732"/>
                    </a:ext>
                  </a:extLst>
                </a:gridCol>
              </a:tblGrid>
              <a:tr h="1109134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বাক্সের সংখ্যা 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453"/>
                  </a:ext>
                </a:extLst>
              </a:tr>
              <a:tr h="986108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উচ্চতা (সেমি)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১২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২৪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698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AF8E0C-A437-442E-A96B-B08E5557183A}"/>
              </a:ext>
            </a:extLst>
          </p:cNvPr>
          <p:cNvSpPr txBox="1"/>
          <p:nvPr/>
        </p:nvSpPr>
        <p:spPr>
          <a:xfrm>
            <a:off x="1229774" y="6017452"/>
            <a:ext cx="986729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এর গুণিতক : ৪, ৮, ১২, ১৬, ২০, ২৪ এবং আরও অনেক সংখ্যা।  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3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9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441328"/>
            <a:ext cx="7886700" cy="1325563"/>
          </a:xfrm>
        </p:spPr>
        <p:txBody>
          <a:bodyPr/>
          <a:lstStyle/>
          <a:p>
            <a:r>
              <a:rPr lang="bn-IN" dirty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431" y="2150015"/>
            <a:ext cx="9495692" cy="335045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bn-BD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bn-BD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এর ৬টি গুণিতক লেখ।</a:t>
            </a:r>
          </a:p>
          <a:p>
            <a:pPr marL="0" indent="0" algn="ctr">
              <a:buNone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27649" y="227018"/>
            <a:ext cx="10536701" cy="111198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3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3">
            <a:extLst>
              <a:ext uri="{FF2B5EF4-FFF2-40B4-BE49-F238E27FC236}">
                <a16:creationId xmlns:a16="http://schemas.microsoft.com/office/drawing/2014/main" id="{492923B5-ECBE-4666-8632-F8D61FF13900}"/>
              </a:ext>
            </a:extLst>
          </p:cNvPr>
          <p:cNvSpPr/>
          <p:nvPr/>
        </p:nvSpPr>
        <p:spPr>
          <a:xfrm>
            <a:off x="677593" y="328039"/>
            <a:ext cx="10663311" cy="1289746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78D6-92E9-47BE-BBC6-BE4756CE4451}"/>
              </a:ext>
            </a:extLst>
          </p:cNvPr>
          <p:cNvSpPr txBox="1">
            <a:spLocks/>
          </p:cNvSpPr>
          <p:nvPr/>
        </p:nvSpPr>
        <p:spPr>
          <a:xfrm>
            <a:off x="1015218" y="2403233"/>
            <a:ext cx="10161563" cy="32238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Ø"/>
            </a:pP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bn-BD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এর ১০টি গুণিতক লিখে নিয়ে আসবে।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534572" y="304801"/>
            <a:ext cx="11122856" cy="135518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ash"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Frame 2"/>
          <p:cNvSpPr/>
          <p:nvPr/>
        </p:nvSpPr>
        <p:spPr>
          <a:xfrm>
            <a:off x="534572" y="2142979"/>
            <a:ext cx="6400800" cy="39483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শওকত আলী </a:t>
            </a:r>
          </a:p>
          <a:p>
            <a:pPr algn="ctr"/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বিষ্ণুপুর সরকারি প্রাথমিক বিদ্যালয় </a:t>
            </a:r>
          </a:p>
          <a:p>
            <a:pPr algn="ctr"/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তারাগঞ্জ, রংপুর।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BF76F1-F497-4817-8023-2946167DA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43" y="1848814"/>
            <a:ext cx="4238185" cy="47043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039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tored Data 4"/>
          <p:cNvSpPr/>
          <p:nvPr/>
        </p:nvSpPr>
        <p:spPr>
          <a:xfrm rot="20315832">
            <a:off x="1628552" y="2643621"/>
            <a:ext cx="7708863" cy="1938758"/>
          </a:xfrm>
          <a:prstGeom prst="flowChartOnlineStorag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</a:t>
            </a:r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ন্যবাদ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7030A0"/>
                </a:solidFill>
              </a:rPr>
              <a:t> 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2" name="Star: 6 Points 1">
            <a:extLst>
              <a:ext uri="{FF2B5EF4-FFF2-40B4-BE49-F238E27FC236}">
                <a16:creationId xmlns:a16="http://schemas.microsoft.com/office/drawing/2014/main" id="{F800B1CA-E8DF-4BEA-8E47-F1160006713B}"/>
              </a:ext>
            </a:extLst>
          </p:cNvPr>
          <p:cNvSpPr/>
          <p:nvPr/>
        </p:nvSpPr>
        <p:spPr>
          <a:xfrm rot="423321">
            <a:off x="8161854" y="337266"/>
            <a:ext cx="3140604" cy="3112588"/>
          </a:xfrm>
          <a:prstGeom prst="star6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tar: 7 Points 2">
            <a:extLst>
              <a:ext uri="{FF2B5EF4-FFF2-40B4-BE49-F238E27FC236}">
                <a16:creationId xmlns:a16="http://schemas.microsoft.com/office/drawing/2014/main" id="{7B75DE73-50C8-4D24-8D79-039C297CA0DD}"/>
              </a:ext>
            </a:extLst>
          </p:cNvPr>
          <p:cNvSpPr/>
          <p:nvPr/>
        </p:nvSpPr>
        <p:spPr>
          <a:xfrm>
            <a:off x="2488367" y="464695"/>
            <a:ext cx="2113613" cy="1948721"/>
          </a:xfrm>
          <a:prstGeom prst="star7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tar: 7 Points 10">
            <a:extLst>
              <a:ext uri="{FF2B5EF4-FFF2-40B4-BE49-F238E27FC236}">
                <a16:creationId xmlns:a16="http://schemas.microsoft.com/office/drawing/2014/main" id="{838158E2-4AE9-44BC-A2E4-A225817F9A79}"/>
              </a:ext>
            </a:extLst>
          </p:cNvPr>
          <p:cNvSpPr/>
          <p:nvPr/>
        </p:nvSpPr>
        <p:spPr>
          <a:xfrm>
            <a:off x="7311741" y="4334655"/>
            <a:ext cx="2113613" cy="1948721"/>
          </a:xfrm>
          <a:prstGeom prst="star7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2" grpId="1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9938" y="266700"/>
            <a:ext cx="10832123" cy="10134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44062" y="1981200"/>
            <a:ext cx="6358596" cy="416638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প্রাথমিক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ঠ্যাংশ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তারিখ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715949-C822-48E5-9AA1-070E7688A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24" y="2293035"/>
            <a:ext cx="2644070" cy="354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9144" y="282525"/>
            <a:ext cx="10072467" cy="1335260"/>
          </a:xfrm>
          <a:prstGeom prst="rect">
            <a:avLst/>
          </a:prstGeom>
          <a:solidFill>
            <a:srgbClr val="B74919">
              <a:lumMod val="60000"/>
              <a:lumOff val="40000"/>
            </a:srgb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glow rad="139700">
              <a:srgbClr val="1D6FA9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>
              <a:defRPr/>
            </a:pPr>
            <a:r>
              <a:rPr lang="bn-BD" sz="4800" kern="0" dirty="0">
                <a:solidFill>
                  <a:srgbClr val="1D6FA9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4800" kern="0" dirty="0">
                <a:solidFill>
                  <a:srgbClr val="1D6FA9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kern="0" dirty="0">
                <a:solidFill>
                  <a:srgbClr val="1D6FA9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kern="0" dirty="0">
              <a:solidFill>
                <a:srgbClr val="1D6FA9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9144" y="2130085"/>
            <a:ext cx="10072467" cy="3474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glow rad="101600">
              <a:srgbClr val="F19D19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tlCol="0" anchor="ctr"/>
          <a:lstStyle/>
          <a:p>
            <a:pPr>
              <a:defRPr/>
            </a:pPr>
            <a:r>
              <a:rPr lang="bn-IN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এই পাঠ শেষে শিক্ষার্থীরা </a:t>
            </a:r>
            <a:r>
              <a:rPr lang="bn-BD" sz="3600" kern="0" dirty="0">
                <a:solidFill>
                  <a:srgbClr val="7030A0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―</a:t>
            </a:r>
          </a:p>
          <a:p>
            <a:pPr>
              <a:defRPr/>
            </a:pPr>
            <a:endParaRPr lang="bn-IN" sz="3600" kern="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গুণিতকের ধারণা ব্যাখ্যা করতে পারবে। </a:t>
            </a:r>
            <a:r>
              <a:rPr lang="bn-IN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kern="0" dirty="0">
              <a:solidFill>
                <a:srgbClr val="7030A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08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3590" y="5389881"/>
            <a:ext cx="4839286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৫টি বই আছে।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F5181C-B9C6-4454-9810-F416C6D63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806" y="1175731"/>
            <a:ext cx="2054848" cy="2791602"/>
          </a:xfrm>
          <a:prstGeom prst="rect">
            <a:avLst/>
          </a:prstGeom>
          <a:ln w="76200"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B3F860-B381-4BE9-9D27-590DDD9DD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474" y="1175725"/>
            <a:ext cx="2084980" cy="2791605"/>
          </a:xfrm>
          <a:prstGeom prst="rect">
            <a:avLst/>
          </a:prstGeom>
          <a:ln w="762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D04F41-0F8C-484B-91EA-6EAEF388B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064" y="1175730"/>
            <a:ext cx="2084979" cy="2791603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6B27B1-CF03-4035-BEA3-2151CF9CC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96" y="1175725"/>
            <a:ext cx="2054848" cy="2791608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A0A581-63FA-4A3C-AF89-E8CC01E76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4" y="1180848"/>
            <a:ext cx="2084980" cy="2791605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9A64E89-A781-473A-9EAC-29C7083305A4}"/>
              </a:ext>
            </a:extLst>
          </p:cNvPr>
          <p:cNvSpPr txBox="1"/>
          <p:nvPr/>
        </p:nvSpPr>
        <p:spPr>
          <a:xfrm>
            <a:off x="1034753" y="4244235"/>
            <a:ext cx="66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349305-C5BA-4AE3-8C3B-3CF331C3CD39}"/>
              </a:ext>
            </a:extLst>
          </p:cNvPr>
          <p:cNvSpPr txBox="1"/>
          <p:nvPr/>
        </p:nvSpPr>
        <p:spPr>
          <a:xfrm>
            <a:off x="3307943" y="4226502"/>
            <a:ext cx="66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6784E7-6220-4A40-A329-9B5A1BFF9924}"/>
              </a:ext>
            </a:extLst>
          </p:cNvPr>
          <p:cNvSpPr txBox="1"/>
          <p:nvPr/>
        </p:nvSpPr>
        <p:spPr>
          <a:xfrm>
            <a:off x="5845437" y="4355440"/>
            <a:ext cx="66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81A614-2608-4FA1-AE3F-C7B36F26330E}"/>
              </a:ext>
            </a:extLst>
          </p:cNvPr>
          <p:cNvSpPr txBox="1"/>
          <p:nvPr/>
        </p:nvSpPr>
        <p:spPr>
          <a:xfrm>
            <a:off x="8222876" y="4258845"/>
            <a:ext cx="66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4D7EAA-C323-4FF7-AD93-5E3E88A56EAB}"/>
              </a:ext>
            </a:extLst>
          </p:cNvPr>
          <p:cNvSpPr txBox="1"/>
          <p:nvPr/>
        </p:nvSpPr>
        <p:spPr>
          <a:xfrm>
            <a:off x="10546080" y="4218595"/>
            <a:ext cx="66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FD1F74-B723-4A92-939F-871F8A13385A}"/>
              </a:ext>
            </a:extLst>
          </p:cNvPr>
          <p:cNvSpPr/>
          <p:nvPr/>
        </p:nvSpPr>
        <p:spPr>
          <a:xfrm>
            <a:off x="749741" y="411480"/>
            <a:ext cx="10621107" cy="13927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এই ৫টি বই দিয়ে একটি স্তুপ তৈরি করি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1FAC3-A945-4D4F-B5D6-E419CB6D9A31}"/>
              </a:ext>
            </a:extLst>
          </p:cNvPr>
          <p:cNvSpPr txBox="1"/>
          <p:nvPr/>
        </p:nvSpPr>
        <p:spPr>
          <a:xfrm>
            <a:off x="2768454" y="5758513"/>
            <a:ext cx="65836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53182F-1BDA-4DB4-A446-6A099A4A6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76" y="2245289"/>
            <a:ext cx="2054848" cy="2791602"/>
          </a:xfrm>
          <a:prstGeom prst="rect">
            <a:avLst/>
          </a:prstGeom>
          <a:ln w="76200"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850372-5761-4346-8ED4-7B4F299F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07" y="2199558"/>
            <a:ext cx="2084980" cy="2791605"/>
          </a:xfrm>
          <a:prstGeom prst="rect">
            <a:avLst/>
          </a:prstGeom>
          <a:ln w="762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CBBBE5-AD6F-4DB3-8098-94E070023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76" y="2199560"/>
            <a:ext cx="2084979" cy="2791603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B88F11-9D5D-4D94-A70A-8D1246C4A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07" y="2222419"/>
            <a:ext cx="2054848" cy="2791608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4B319A-2D3B-41BB-88EA-BF1B7FA55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628" y="2210990"/>
            <a:ext cx="2084980" cy="2791605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</p:spTree>
    <p:extLst>
      <p:ext uri="{BB962C8B-B14F-4D97-AF65-F5344CB8AC3E}">
        <p14:creationId xmlns:p14="http://schemas.microsoft.com/office/powerpoint/2010/main" val="387083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70B5561-14AA-4774-8020-5BC06705D1A7}"/>
              </a:ext>
            </a:extLst>
          </p:cNvPr>
          <p:cNvSpPr/>
          <p:nvPr/>
        </p:nvSpPr>
        <p:spPr>
          <a:xfrm>
            <a:off x="588498" y="200463"/>
            <a:ext cx="10834468" cy="13188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বইয়ের সংখ্যা ও স্তূপ করে রাখার ফলে তাদের উচ্চতার মধ্যকার সম্পর্ক নির্ণয় করি</a:t>
            </a:r>
            <a:r>
              <a:rPr lang="en-GB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∑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94A9868-2C76-45E4-A9BF-CCD8E0FEE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70" y="1963512"/>
            <a:ext cx="1536923" cy="2087978"/>
          </a:xfrm>
          <a:prstGeom prst="rect">
            <a:avLst/>
          </a:prstGeom>
          <a:ln w="76200"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D3CE772-443A-417C-A069-363DEAA5B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315" y="1977572"/>
            <a:ext cx="1559460" cy="2087980"/>
          </a:xfrm>
          <a:prstGeom prst="rect">
            <a:avLst/>
          </a:prstGeom>
          <a:ln w="762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918A224-693C-4A06-AFD5-431A9C2A3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454" y="1963515"/>
            <a:ext cx="1559460" cy="2087979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6066A66-FAC0-46CF-9728-741F18EEF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829" y="1963512"/>
            <a:ext cx="1536923" cy="2087982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0E46FE0-E8ED-484D-9619-02170EC9B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25" y="1963515"/>
            <a:ext cx="1559460" cy="2087980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6E472EE-4746-4917-BB1E-43C34A5E5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70" y="4495692"/>
            <a:ext cx="1536923" cy="2087978"/>
          </a:xfrm>
          <a:prstGeom prst="rect">
            <a:avLst/>
          </a:prstGeom>
          <a:ln w="76200"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CBA71E8-671B-438A-9584-E1ABA7277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01" y="4495687"/>
            <a:ext cx="1559460" cy="2087980"/>
          </a:xfrm>
          <a:prstGeom prst="rect">
            <a:avLst/>
          </a:prstGeom>
          <a:ln w="762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5BC46A4-26F0-41DB-9CD8-D2827058B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733" y="4495691"/>
            <a:ext cx="1559460" cy="2087979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9CAF5A0-36CA-4D5E-B459-89DF2F711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733" y="4495688"/>
            <a:ext cx="1536923" cy="2087982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C5F5E1B-9032-4A09-B87F-503D04F7D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70" y="4495687"/>
            <a:ext cx="1559460" cy="2087980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</p:spTree>
    <p:extLst>
      <p:ext uri="{BB962C8B-B14F-4D97-AF65-F5344CB8AC3E}">
        <p14:creationId xmlns:p14="http://schemas.microsoft.com/office/powerpoint/2010/main" val="29120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6A886E6-0A32-49AF-B6B1-94A6B7DFF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12802"/>
              </p:ext>
            </p:extLst>
          </p:nvPr>
        </p:nvGraphicFramePr>
        <p:xfrm>
          <a:off x="956604" y="846275"/>
          <a:ext cx="10027920" cy="2107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127">
                  <a:extLst>
                    <a:ext uri="{9D8B030D-6E8A-4147-A177-3AD203B41FA5}">
                      <a16:colId xmlns:a16="http://schemas.microsoft.com/office/drawing/2014/main" val="154414085"/>
                    </a:ext>
                  </a:extLst>
                </a:gridCol>
                <a:gridCol w="1541386">
                  <a:extLst>
                    <a:ext uri="{9D8B030D-6E8A-4147-A177-3AD203B41FA5}">
                      <a16:colId xmlns:a16="http://schemas.microsoft.com/office/drawing/2014/main" val="84235757"/>
                    </a:ext>
                  </a:extLst>
                </a:gridCol>
                <a:gridCol w="1605609">
                  <a:extLst>
                    <a:ext uri="{9D8B030D-6E8A-4147-A177-3AD203B41FA5}">
                      <a16:colId xmlns:a16="http://schemas.microsoft.com/office/drawing/2014/main" val="1812253769"/>
                    </a:ext>
                  </a:extLst>
                </a:gridCol>
                <a:gridCol w="1519089">
                  <a:extLst>
                    <a:ext uri="{9D8B030D-6E8A-4147-A177-3AD203B41FA5}">
                      <a16:colId xmlns:a16="http://schemas.microsoft.com/office/drawing/2014/main" val="3493431747"/>
                    </a:ext>
                  </a:extLst>
                </a:gridCol>
                <a:gridCol w="1467345">
                  <a:extLst>
                    <a:ext uri="{9D8B030D-6E8A-4147-A177-3AD203B41FA5}">
                      <a16:colId xmlns:a16="http://schemas.microsoft.com/office/drawing/2014/main" val="2412026456"/>
                    </a:ext>
                  </a:extLst>
                </a:gridCol>
                <a:gridCol w="1599364">
                  <a:extLst>
                    <a:ext uri="{9D8B030D-6E8A-4147-A177-3AD203B41FA5}">
                      <a16:colId xmlns:a16="http://schemas.microsoft.com/office/drawing/2014/main" val="2501414774"/>
                    </a:ext>
                  </a:extLst>
                </a:gridCol>
              </a:tblGrid>
              <a:tr h="1053971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বইয়ের সংখ্যা 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/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453"/>
                  </a:ext>
                </a:extLst>
              </a:tr>
              <a:tr h="1053971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উচ্চতা (সেমি)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</a:t>
                      </a:r>
                      <a:endParaRPr lang="en-GB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6989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568250-4F43-4ED2-B9C5-63856580F6CF}"/>
              </a:ext>
            </a:extLst>
          </p:cNvPr>
          <p:cNvSpPr/>
          <p:nvPr/>
        </p:nvSpPr>
        <p:spPr>
          <a:xfrm>
            <a:off x="956604" y="3737183"/>
            <a:ext cx="10027921" cy="19343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কে কোনো সংখ্যা দ্বারা গুণ করার মাধ্যমে ২, ৪, ৬, ৮ ও ১০   সংখ্যাগুলো গঠিত হয়েছে। গঠিত সংখ্যাগুলোকে ২ এর গুণিতক বলে। 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568250-4F43-4ED2-B9C5-63856580F6CF}"/>
                  </a:ext>
                </a:extLst>
              </p:cNvPr>
              <p:cNvSpPr/>
              <p:nvPr/>
            </p:nvSpPr>
            <p:spPr>
              <a:xfrm>
                <a:off x="1082039" y="771416"/>
                <a:ext cx="9860781" cy="5299599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 এর গুণিতক</a:t>
                </a:r>
                <a:r>
                  <a:rPr lang="en-US" sz="40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গুলো</a:t>
                </a:r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হলো</a:t>
                </a:r>
                <a:r>
                  <a:rPr lang="en-US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২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১= 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২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২</a:t>
                </a:r>
                <a14:m>
                  <m:oMath xmlns:m="http://schemas.openxmlformats.org/officeDocument/2006/math">
                    <m:r>
                      <a:rPr lang="bn-IN" sz="4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২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৮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২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৫=</a:t>
                </a:r>
                <a:r>
                  <a:rPr lang="bn-BD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571500" indent="-571500">
                  <a:buFont typeface="Wingdings" panose="05000000000000000000" pitchFamily="2" charset="2"/>
                  <a:buChar char="v"/>
                </a:pPr>
                <a:r>
                  <a:rPr lang="bn-BD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২, ৪, ৬, ৮, ১০ এবং আরও অনেক সংখ্যা।  </a:t>
                </a: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568250-4F43-4ED2-B9C5-63856580F6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039" y="771416"/>
                <a:ext cx="9860781" cy="5299599"/>
              </a:xfrm>
              <a:prstGeom prst="roundRect">
                <a:avLst/>
              </a:prstGeom>
              <a:blipFill>
                <a:blip r:embed="rId2"/>
                <a:stretch>
                  <a:fillRect t="-33180" b="-36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768157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558</Words>
  <Application>Microsoft Office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 </vt:lpstr>
      <vt:lpstr>এসো আমরা একক কাজটি মিলিয়ে নেই   </vt:lpstr>
      <vt:lpstr> 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SHOWKAT ALI</dc:creator>
  <cp:lastModifiedBy>MD. SHOWKAT ALI</cp:lastModifiedBy>
  <cp:revision>34</cp:revision>
  <dcterms:created xsi:type="dcterms:W3CDTF">2021-08-24T05:16:20Z</dcterms:created>
  <dcterms:modified xsi:type="dcterms:W3CDTF">2021-11-09T02:03:52Z</dcterms:modified>
</cp:coreProperties>
</file>