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6" r:id="rId3"/>
    <p:sldId id="258" r:id="rId4"/>
    <p:sldId id="260" r:id="rId5"/>
    <p:sldId id="264" r:id="rId6"/>
    <p:sldId id="261" r:id="rId7"/>
    <p:sldId id="295" r:id="rId8"/>
    <p:sldId id="287" r:id="rId9"/>
    <p:sldId id="276" r:id="rId10"/>
    <p:sldId id="293" r:id="rId11"/>
    <p:sldId id="294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6-10-02T11:01:40.03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2201 10244</inkml:trace>
  <inkml:trace contextRef="#ctx0" brushRef="#br0" timeOffset="1703.152">1587 8310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6-10-02T11:05:14.58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12061 4868</inkml:trace>
  <inkml:trace contextRef="#ctx0" brushRef="#br0" timeOffset="937.5112">12061 4868</inkml:trace>
  <inkml:trace contextRef="#ctx0" brushRef="#br0" timeOffset="1453.1439">12154 4868,'19'37,"0"-37,-1 0,0 0</inkml:trace>
  <inkml:trace contextRef="#ctx0" brushRef="#br0" timeOffset="2328.1873">22758 4998</inkml:trace>
  <inkml:trace contextRef="#ctx0" brushRef="#br0" timeOffset="4125.0716">3746 2356</inkml:trace>
  <inkml:trace contextRef="#ctx0" brushRef="#br0" timeOffset="4515.7006">4285 1463,'56'112,"-19"-19,0-56,-37-18,19-19,-19 19,37 17,19-72,0-2</inkml:trace>
  <inkml:trace contextRef="#ctx0" brushRef="#br0" timeOffset="6906.3273">16452 13778</inkml:trace>
  <inkml:trace contextRef="#ctx0" brushRef="#br0" timeOffset="7218.8544">16452 13778,'18'19</inkml:trace>
  <inkml:trace contextRef="#ctx0" brushRef="#br0" timeOffset="7468.8302">16452 13797,'0'0,"-19"0,-37 19,0 17,19-36,0 19,-75 0,-55 18,55-37,-18 0,-38 0,57 0,-19 18,-19-18,-55-36,-1-76,-19-19</inkml:trace>
  <inkml:trace contextRef="#ctx0" brushRef="#br0" timeOffset="7687.6095">13382 12886,'-37'-38,"0"19,18 1,-37-19,-18-1,-56-36,-1 0,20 18,-1-19,-18 1,-19-19,19 19</inkml:trace>
  <inkml:trace contextRef="#ctx0" brushRef="#br0" timeOffset="7828.2215">12006 12085,'0'0,"-19"0,19-18,0-1,-19-18</inkml:trace>
  <inkml:trace contextRef="#ctx0" brushRef="#br0" timeOffset="9437.6282">24804 11881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808" y="1314449"/>
            <a:ext cx="87131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609600"/>
            <a:ext cx="8619738" cy="5742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2870689"/>
            <a:ext cx="3455377" cy="9233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28490" y="3100950"/>
              <a:ext cx="221400" cy="696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130" y="3091590"/>
                <a:ext cx="240120" cy="71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489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3505200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৭৮০ ×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৬৩০ 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7924800" cy="472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1600200"/>
            <a:ext cx="4038600" cy="70788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৭৮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৬৩ = ৪৯১৪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1296" y="2362200"/>
            <a:ext cx="1093304" cy="587514"/>
            <a:chOff x="1421296" y="2362200"/>
            <a:chExt cx="1093304" cy="587514"/>
          </a:xfrm>
        </p:grpSpPr>
        <p:sp>
          <p:nvSpPr>
            <p:cNvPr id="5" name="Down Arrow 4"/>
            <p:cNvSpPr/>
            <p:nvPr/>
          </p:nvSpPr>
          <p:spPr>
            <a:xfrm>
              <a:off x="1421296" y="2362200"/>
              <a:ext cx="255104" cy="5875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2904" y="2362200"/>
              <a:ext cx="811696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09261" y="3112053"/>
            <a:ext cx="4038600" cy="70788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৬৩  = ৪৯১৪০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4000" y="1828801"/>
            <a:ext cx="1600200" cy="1828800"/>
            <a:chOff x="5334000" y="1828801"/>
            <a:chExt cx="1600200" cy="1828800"/>
          </a:xfrm>
        </p:grpSpPr>
        <p:sp>
          <p:nvSpPr>
            <p:cNvPr id="9" name="Curved Left Arrow 8"/>
            <p:cNvSpPr/>
            <p:nvPr/>
          </p:nvSpPr>
          <p:spPr>
            <a:xfrm>
              <a:off x="5334000" y="1828801"/>
              <a:ext cx="762000" cy="18288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25146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92896" y="3908286"/>
            <a:ext cx="1093304" cy="587514"/>
            <a:chOff x="1421296" y="2362200"/>
            <a:chExt cx="1093304" cy="587514"/>
          </a:xfrm>
        </p:grpSpPr>
        <p:sp>
          <p:nvSpPr>
            <p:cNvPr id="13" name="Down Arrow 12"/>
            <p:cNvSpPr/>
            <p:nvPr/>
          </p:nvSpPr>
          <p:spPr>
            <a:xfrm>
              <a:off x="1421296" y="2362200"/>
              <a:ext cx="255104" cy="5875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02904" y="2362200"/>
              <a:ext cx="811696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90600" y="4582513"/>
            <a:ext cx="4343400" cy="70788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৬৩০ = ৪৯১৪০০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38800" y="3505201"/>
            <a:ext cx="1600200" cy="1676400"/>
            <a:chOff x="5334000" y="1828801"/>
            <a:chExt cx="1600200" cy="1828800"/>
          </a:xfrm>
        </p:grpSpPr>
        <p:sp>
          <p:nvSpPr>
            <p:cNvPr id="17" name="Curved Left Arrow 16"/>
            <p:cNvSpPr/>
            <p:nvPr/>
          </p:nvSpPr>
          <p:spPr>
            <a:xfrm>
              <a:off x="5334000" y="1828801"/>
              <a:ext cx="762000" cy="18288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0" y="25146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29400" y="1905001"/>
            <a:ext cx="2067339" cy="3200399"/>
            <a:chOff x="5334000" y="1828801"/>
            <a:chExt cx="1600200" cy="1828800"/>
          </a:xfrm>
        </p:grpSpPr>
        <p:sp>
          <p:nvSpPr>
            <p:cNvPr id="20" name="Curved Left Arrow 19"/>
            <p:cNvSpPr/>
            <p:nvPr/>
          </p:nvSpPr>
          <p:spPr>
            <a:xfrm>
              <a:off x="5334000" y="1828801"/>
              <a:ext cx="762000" cy="18288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0" y="2514600"/>
              <a:ext cx="838200" cy="334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1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35052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৭৮০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৬৩০ 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7924800" cy="472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1600200"/>
            <a:ext cx="4038600" cy="70788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৭৮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৬৩ = ৪৯১৪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1600" y="2362200"/>
            <a:ext cx="1295400" cy="587514"/>
            <a:chOff x="1421296" y="2362200"/>
            <a:chExt cx="1093304" cy="587514"/>
          </a:xfrm>
        </p:grpSpPr>
        <p:sp>
          <p:nvSpPr>
            <p:cNvPr id="5" name="Down Arrow 4"/>
            <p:cNvSpPr/>
            <p:nvPr/>
          </p:nvSpPr>
          <p:spPr>
            <a:xfrm>
              <a:off x="1421296" y="2362200"/>
              <a:ext cx="255104" cy="5875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2904" y="2362200"/>
              <a:ext cx="811696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000" y="3112053"/>
            <a:ext cx="4485861" cy="70788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০০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৬৩  = ৪৯১৪০০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84304" y="1828801"/>
            <a:ext cx="1726096" cy="1828800"/>
            <a:chOff x="5334000" y="1828801"/>
            <a:chExt cx="1600200" cy="1828800"/>
          </a:xfrm>
        </p:grpSpPr>
        <p:sp>
          <p:nvSpPr>
            <p:cNvPr id="9" name="Curved Left Arrow 8"/>
            <p:cNvSpPr/>
            <p:nvPr/>
          </p:nvSpPr>
          <p:spPr>
            <a:xfrm>
              <a:off x="5334000" y="1828801"/>
              <a:ext cx="762000" cy="18288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06637" y="2514600"/>
              <a:ext cx="9275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92896" y="3908286"/>
            <a:ext cx="1093304" cy="587514"/>
            <a:chOff x="1421296" y="2362200"/>
            <a:chExt cx="1093304" cy="587514"/>
          </a:xfrm>
        </p:grpSpPr>
        <p:sp>
          <p:nvSpPr>
            <p:cNvPr id="13" name="Down Arrow 12"/>
            <p:cNvSpPr/>
            <p:nvPr/>
          </p:nvSpPr>
          <p:spPr>
            <a:xfrm>
              <a:off x="1421296" y="2362200"/>
              <a:ext cx="255104" cy="5875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02904" y="2362200"/>
              <a:ext cx="811696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0" y="4582513"/>
            <a:ext cx="4572000" cy="70788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০০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৬৩০ = ৪৯১৪০০০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86400" y="3505201"/>
            <a:ext cx="1600200" cy="1676400"/>
            <a:chOff x="5334000" y="1828801"/>
            <a:chExt cx="1600200" cy="1828800"/>
          </a:xfrm>
        </p:grpSpPr>
        <p:sp>
          <p:nvSpPr>
            <p:cNvPr id="17" name="Curved Left Arrow 16"/>
            <p:cNvSpPr/>
            <p:nvPr/>
          </p:nvSpPr>
          <p:spPr>
            <a:xfrm>
              <a:off x="5334000" y="1828801"/>
              <a:ext cx="762000" cy="18288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0" y="25146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77000" y="1905001"/>
            <a:ext cx="2067339" cy="3200399"/>
            <a:chOff x="5334000" y="1828801"/>
            <a:chExt cx="1600200" cy="1828800"/>
          </a:xfrm>
        </p:grpSpPr>
        <p:sp>
          <p:nvSpPr>
            <p:cNvPr id="20" name="Curved Left Arrow 19"/>
            <p:cNvSpPr/>
            <p:nvPr/>
          </p:nvSpPr>
          <p:spPr>
            <a:xfrm>
              <a:off x="5334000" y="1828801"/>
              <a:ext cx="762000" cy="18288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33844" y="2514600"/>
              <a:ext cx="900356" cy="334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১০০০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1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1200834"/>
            <a:ext cx="3886200" cy="3886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67400" y="2267634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2200" y="219143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২৩৪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200" y="2221539"/>
            <a:ext cx="3886200" cy="646331"/>
            <a:chOff x="1981200" y="1706505"/>
            <a:chExt cx="3886200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1981200" y="1706505"/>
              <a:ext cx="1873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৭৮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×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886200" y="1828801"/>
              <a:ext cx="1981200" cy="380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00800" y="2667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৪৬৮০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81200" y="2697105"/>
            <a:ext cx="3886200" cy="646331"/>
            <a:chOff x="1981200" y="1706505"/>
            <a:chExt cx="3886200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1981200" y="1706505"/>
              <a:ext cx="1873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৭৮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×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৬০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886200" y="1828801"/>
              <a:ext cx="1981200" cy="380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5867400" y="32004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3087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৪৯১৪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59068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৭৮০০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৬৩০ 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0400" y="5906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৪৯১৪০০০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68069"/>
            <a:ext cx="5486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আনুভূমিকভাবে লিখে সমাধান করি: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৬৩০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20000" y="1295400"/>
            <a:ext cx="0" cy="23622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29400" y="124617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৭৮০০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30548" y="125024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7600" y="1676400"/>
            <a:ext cx="47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0278 0.25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04931 0.1960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2" grpId="0"/>
      <p:bldP spid="23" grpId="0"/>
      <p:bldP spid="24" grpId="0"/>
      <p:bldP spid="21" grpId="0"/>
      <p:bldP spid="21" grpId="1"/>
      <p:bldP spid="26" grpId="0"/>
      <p:bldP spid="26" grpId="1"/>
      <p:bldP spid="2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685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সংক্ষিপ্ত পদ্ধতিতে গুণ করি: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496" y="17920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৫৩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৩২   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1752600"/>
            <a:ext cx="2057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19200" y="17920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1792068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62000" y="2362200"/>
            <a:ext cx="762000" cy="1255931"/>
            <a:chOff x="762000" y="2362200"/>
            <a:chExt cx="762000" cy="1255931"/>
          </a:xfrm>
        </p:grpSpPr>
        <p:sp>
          <p:nvSpPr>
            <p:cNvPr id="22" name="Down Arrow 21"/>
            <p:cNvSpPr/>
            <p:nvPr/>
          </p:nvSpPr>
          <p:spPr>
            <a:xfrm>
              <a:off x="990600" y="2362200"/>
              <a:ext cx="228600" cy="6858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000" y="29718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গুণ্য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28800" y="2304871"/>
            <a:ext cx="944217" cy="1809929"/>
            <a:chOff x="762000" y="2362200"/>
            <a:chExt cx="762000" cy="1809929"/>
          </a:xfrm>
        </p:grpSpPr>
        <p:sp>
          <p:nvSpPr>
            <p:cNvPr id="29" name="Down Arrow 28"/>
            <p:cNvSpPr/>
            <p:nvPr/>
          </p:nvSpPr>
          <p:spPr>
            <a:xfrm>
              <a:off x="990600" y="2362200"/>
              <a:ext cx="228600" cy="6858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000" y="2971800"/>
              <a:ext cx="76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গুণক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56383" y="2533471"/>
            <a:ext cx="1401417" cy="1581329"/>
            <a:chOff x="762000" y="2362200"/>
            <a:chExt cx="762000" cy="1255931"/>
          </a:xfrm>
        </p:grpSpPr>
        <p:sp>
          <p:nvSpPr>
            <p:cNvPr id="32" name="Down Arrow 31"/>
            <p:cNvSpPr/>
            <p:nvPr/>
          </p:nvSpPr>
          <p:spPr>
            <a:xfrm>
              <a:off x="990600" y="2362200"/>
              <a:ext cx="228600" cy="6858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000" y="29718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গুণফল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81800" y="722532"/>
            <a:ext cx="1371600" cy="1200329"/>
            <a:chOff x="6781800" y="722532"/>
            <a:chExt cx="1371600" cy="1200329"/>
          </a:xfrm>
        </p:grpSpPr>
        <p:sp>
          <p:nvSpPr>
            <p:cNvPr id="25" name="TextBox 24"/>
            <p:cNvSpPr txBox="1"/>
            <p:nvPr/>
          </p:nvSpPr>
          <p:spPr>
            <a:xfrm>
              <a:off x="6781800" y="722532"/>
              <a:ext cx="1371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৩২</a:t>
              </a:r>
            </a:p>
            <a:p>
              <a:pPr algn="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৫৩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086600" y="1752600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934200" y="16396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১৬৯৬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5181600"/>
            <a:ext cx="381960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৫৩০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৩২০ = ১৬৯৬০০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9583 -0.0020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8854 0.0231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6" grpId="0"/>
      <p:bldP spid="36" grpId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00007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পাঠ্য বই 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এর ৩নং পৃষ্ঠায় ২ অনুশীলনির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সমাধান করি।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852" y="457200"/>
            <a:ext cx="272994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38" y="914710"/>
            <a:ext cx="5512777" cy="46991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3604" y="4523643"/>
            <a:ext cx="2470638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11420" y="1252260"/>
              <a:ext cx="7581330" cy="449415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060" y="1242899"/>
                <a:ext cx="7600050" cy="45128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39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93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31724"/>
            <a:chOff x="0" y="0"/>
            <a:chExt cx="9144000" cy="68317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3172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362200" y="304800"/>
              <a:ext cx="495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0" y="249198"/>
              <a:ext cx="3657600" cy="120032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2590800"/>
              <a:ext cx="4953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1551087"/>
              <a:ext cx="7772400" cy="452431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endPara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bn-IN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প্রাথমিক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  <a:endPara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গুণ</a:t>
              </a:r>
              <a:endPara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পাঠের শিরোনামঃ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গুণ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করার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প্রক্রিয়া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- ২</a:t>
              </a:r>
              <a:endPara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৪০</a:t>
              </a:r>
              <a:r>
                <a:rPr lang="bn-BD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তারিখঃ</a:t>
              </a:r>
              <a:endPara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990600"/>
            <a:ext cx="838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787568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x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895600" y="990599"/>
            <a:ext cx="914400" cy="60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850515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990599"/>
            <a:ext cx="838200" cy="73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33500" y="2514600"/>
            <a:ext cx="5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৭৮০ 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৬৩০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500" y="3697069"/>
            <a:ext cx="5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(২) ৭৮০০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৬৩০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04800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চিন্তা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2057400"/>
            <a:ext cx="1752600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গুণ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91125"/>
            <a:ext cx="4267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131874"/>
            <a:ext cx="7848600" cy="2123658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১২.১.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গুণকের একক ও দশকের ঘরে শূন্য থাকলে সংক্ষিপ্ত পদ্ধতিতে গুণ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(গুণ্য অনূর্ধ্ব চার অঙ্কবিশিষ্ট সংখ্যা)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186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10×10 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88669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9144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1219200" y="703811"/>
            <a:ext cx="989076" cy="3657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8050" y="838200"/>
            <a:ext cx="43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797314"/>
            <a:ext cx="224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100×10 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819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00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7973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914400" y="2586725"/>
            <a:ext cx="1141476" cy="3657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0850" y="2797314"/>
            <a:ext cx="43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9166 -0.007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2 0.0071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 animBg="1"/>
      <p:bldP spid="6" grpId="0"/>
      <p:bldP spid="7" grpId="0"/>
      <p:bldP spid="8" grpId="0"/>
      <p:bldP spid="8" grpId="1"/>
      <p:bldP spid="9" grpId="0"/>
      <p:bldP spid="9" grpId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33500" y="2514600"/>
            <a:ext cx="5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(১) ৭৮০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৬৩০ 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500" y="3697069"/>
            <a:ext cx="5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(২) ৭৮০০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৬৩০ 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457200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সমস্যাগুলো খাতায় লেখ এবং সমাধানের চেষ্টা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981200"/>
            <a:ext cx="37338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প্রক্র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য়াঃ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733800"/>
            <a:ext cx="48768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শিক্ষার্থী কর্তৃক আলোচনা।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228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shaon computer</dc:creator>
  <cp:lastModifiedBy>DPE</cp:lastModifiedBy>
  <cp:revision>182</cp:revision>
  <dcterms:created xsi:type="dcterms:W3CDTF">2006-08-16T00:00:00Z</dcterms:created>
  <dcterms:modified xsi:type="dcterms:W3CDTF">2021-11-09T08:07:10Z</dcterms:modified>
</cp:coreProperties>
</file>