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6" r:id="rId4"/>
    <p:sldId id="258" r:id="rId5"/>
    <p:sldId id="259" r:id="rId6"/>
    <p:sldId id="260" r:id="rId7"/>
    <p:sldId id="265" r:id="rId8"/>
    <p:sldId id="261" r:id="rId9"/>
    <p:sldId id="263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94660"/>
  </p:normalViewPr>
  <p:slideViewPr>
    <p:cSldViewPr>
      <p:cViewPr varScale="1">
        <p:scale>
          <a:sx n="66" d="100"/>
          <a:sy n="66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BDC9E-6336-41F2-99E2-66E03BECF52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C7198-2D84-4C4D-B9D9-E90F1C324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38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C7198-2D84-4C4D-B9D9-E90F1C3247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2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C7198-2D84-4C4D-B9D9-E90F1C3247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24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C7198-2D84-4C4D-B9D9-E90F1C3247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01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C7198-2D84-4C4D-B9D9-E90F1C3247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8258" y="152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 রেখা  কি ? 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16200000" flipH="1">
            <a:off x="457200" y="3124200"/>
            <a:ext cx="434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659380" y="5274628"/>
            <a:ext cx="495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630194" y="4496594"/>
            <a:ext cx="68184" cy="48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419600" y="6212106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চাহিদার  পরিমান </a:t>
            </a:r>
            <a:endParaRPr lang="en-US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1295400" y="2362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দাম</a:t>
            </a:r>
            <a:endParaRPr lang="en-US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3276600" y="229985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110453" y="4495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676400" y="1828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7100251" y="5353953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Qd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70364" y="4283839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৪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09404" y="3515380"/>
            <a:ext cx="991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৬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40082" y="2900809"/>
            <a:ext cx="106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৮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513216" y="5350828"/>
            <a:ext cx="761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৪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10642" y="5228788"/>
            <a:ext cx="102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৮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12617" y="5266591"/>
            <a:ext cx="960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 </a:t>
            </a:r>
            <a:r>
              <a:rPr lang="bn-IN" sz="3200" dirty="0" smtClean="0"/>
              <a:t>১২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316185" y="5245169"/>
            <a:ext cx="564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০</a:t>
            </a:r>
            <a:r>
              <a:rPr lang="bn-IN" dirty="0" smtClean="0"/>
              <a:t> 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613264" y="3101894"/>
            <a:ext cx="1158636" cy="30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03320" y="3086114"/>
            <a:ext cx="68580" cy="2142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659380" y="3767459"/>
            <a:ext cx="1851262" cy="9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30358" y="3776990"/>
            <a:ext cx="43517" cy="1451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28900" y="4495800"/>
            <a:ext cx="29104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39342" y="4520825"/>
            <a:ext cx="0" cy="753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919947" y="2425656"/>
            <a:ext cx="3254136" cy="2656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539342" y="4157451"/>
            <a:ext cx="670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4800600" y="3515380"/>
            <a:ext cx="738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3841840" y="2673401"/>
            <a:ext cx="652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</p:spTree>
  </p:cSld>
  <p:clrMapOvr>
    <a:masterClrMapping/>
  </p:clrMapOvr>
  <p:transition advTm="31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3" grpId="0"/>
      <p:bldP spid="5" grpId="0"/>
      <p:bldP spid="7" grpId="0"/>
      <p:bldP spid="10" grpId="0"/>
      <p:bldP spid="12" grpId="0"/>
      <p:bldP spid="14" grpId="0"/>
      <p:bldP spid="16" grpId="0"/>
      <p:bldP spid="59" grpId="0"/>
      <p:bldP spid="60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84594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1524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74667"/>
              </p:ext>
            </p:extLst>
          </p:nvPr>
        </p:nvGraphicFramePr>
        <p:xfrm>
          <a:off x="1539240" y="2895600"/>
          <a:ext cx="6096000" cy="364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95350">
                <a:tc>
                  <a:txBody>
                    <a:bodyPr/>
                    <a:lstStyle/>
                    <a:p>
                      <a:r>
                        <a:rPr lang="bn-IN" sz="3200" dirty="0" smtClean="0"/>
                        <a:t>দাম</a:t>
                      </a:r>
                      <a:r>
                        <a:rPr lang="bn-IN" sz="3200" baseline="0" dirty="0" smtClean="0"/>
                        <a:t> ( </a:t>
                      </a:r>
                      <a:r>
                        <a:rPr lang="en-US" sz="3600" baseline="0" dirty="0" smtClean="0"/>
                        <a:t>p)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চাহিদার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পরিমান</a:t>
                      </a:r>
                      <a:r>
                        <a:rPr lang="en-US" sz="2800" dirty="0" smtClean="0"/>
                        <a:t> (Q)</a:t>
                      </a:r>
                      <a:endParaRPr lang="en-US" sz="2800" dirty="0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৫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৩০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১০ 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২০ </a:t>
                      </a:r>
                      <a:endParaRPr lang="en-US" sz="4800" dirty="0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১৫</a:t>
                      </a:r>
                      <a:r>
                        <a:rPr lang="en-US" sz="5400" dirty="0" smtClean="0"/>
                        <a:t> 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১০ 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1295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সূচি থেকে রেখা অংকন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29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0" y="0"/>
            <a:ext cx="912223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7258" y="5410200"/>
            <a:ext cx="9147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এতক্ষণ সাথে থাকার জন্য সবাইকে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39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514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6197155"/>
            <a:ext cx="5700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FF00"/>
                </a:solidFill>
              </a:rPr>
              <a:t>সকল কে ফুলেল শুভেচ্ছা 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0102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FF00"/>
                </a:solidFill>
              </a:rPr>
              <a:t>বিসমিল্লাহির  রাহমানির রাহিম 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4495800" y="166976"/>
            <a:ext cx="4343400" cy="1752600"/>
          </a:xfrm>
          <a:prstGeom prst="irregularSeal1">
            <a:avLst/>
          </a:prstGeom>
          <a:blipFill>
            <a:blip r:embed="rId2"/>
            <a:tile tx="0" ty="0" sx="100000" sy="100000" flip="none" algn="tl"/>
          </a:blip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91200" y="693375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2971800"/>
            <a:ext cx="4114800" cy="35702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2971800"/>
            <a:ext cx="4419600" cy="357020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0029" y="3418076"/>
            <a:ext cx="42817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i="1" dirty="0" smtClean="0">
                <a:solidFill>
                  <a:schemeClr val="bg2">
                    <a:lumMod val="10000"/>
                  </a:schemeClr>
                </a:solidFill>
              </a:rPr>
              <a:t>মোঃ আব্দুল আলিম </a:t>
            </a:r>
          </a:p>
          <a:p>
            <a:r>
              <a:rPr lang="bn-IN" sz="3600" dirty="0" smtClean="0"/>
              <a:t>প্রভাষক (অর্থনীতি) </a:t>
            </a:r>
          </a:p>
          <a:p>
            <a:r>
              <a:rPr lang="bn-IN" sz="3600" dirty="0" smtClean="0"/>
              <a:t>অন্নদানগর ক</a:t>
            </a:r>
            <a:r>
              <a:rPr lang="en-US" sz="3600" dirty="0" err="1" smtClean="0"/>
              <a:t>লেজ</a:t>
            </a:r>
            <a:r>
              <a:rPr lang="en-US" sz="3600" dirty="0" smtClean="0"/>
              <a:t> </a:t>
            </a:r>
            <a:r>
              <a:rPr lang="bn-IN" sz="3600" dirty="0" smtClean="0"/>
              <a:t> </a:t>
            </a:r>
            <a:r>
              <a:rPr lang="bn-IN" sz="4000" dirty="0" smtClean="0"/>
              <a:t>পীরগাছা, রংপুর </a:t>
            </a:r>
            <a:endParaRPr lang="bn-IN" sz="2000" dirty="0" smtClean="0"/>
          </a:p>
          <a:p>
            <a:r>
              <a:rPr lang="bn-IN" sz="3200" dirty="0" smtClean="0"/>
              <a:t>মোবাঃ০১৭১৪৮০২৭১৫ </a:t>
            </a:r>
            <a:r>
              <a:rPr lang="bn-IN" sz="2800" dirty="0" smtClean="0"/>
              <a:t>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7429" y="2980015"/>
            <a:ext cx="3886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শ্রেণীঃ একাদশ </a:t>
            </a:r>
          </a:p>
          <a:p>
            <a:r>
              <a:rPr lang="bn-IN" sz="4400" dirty="0" smtClean="0"/>
              <a:t>বিষয়ঃ অর্থনীতি </a:t>
            </a:r>
          </a:p>
          <a:p>
            <a:r>
              <a:rPr lang="bn-IN" sz="4400" dirty="0" smtClean="0"/>
              <a:t>অধ্যায়ঃ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bn-IN" sz="4400" dirty="0" smtClean="0"/>
              <a:t> </a:t>
            </a:r>
          </a:p>
          <a:p>
            <a:r>
              <a:rPr lang="bn-IN" sz="3600" dirty="0" smtClean="0"/>
              <a:t>তারিখঃ </a:t>
            </a:r>
            <a:r>
              <a:rPr lang="bn-IN" sz="4000" dirty="0" smtClean="0"/>
              <a:t>১৪/১০/২১ </a:t>
            </a:r>
            <a:r>
              <a:rPr lang="bn-IN" sz="3600" dirty="0" smtClean="0"/>
              <a:t> </a:t>
            </a:r>
          </a:p>
          <a:p>
            <a:r>
              <a:rPr lang="bn-IN" sz="4000" dirty="0" smtClean="0"/>
              <a:t>সময়ঃ ৪০ মিনিট  </a:t>
            </a:r>
            <a:r>
              <a:rPr lang="bn-IN" dirty="0" smtClean="0"/>
              <a:t>. 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8600" y="0"/>
            <a:ext cx="3505200" cy="2802523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0" y="1905000"/>
            <a:ext cx="9144000" cy="5105400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71628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err="1" smtClean="0"/>
              <a:t>চাহি</a:t>
            </a:r>
            <a:r>
              <a:rPr lang="bn-IN" sz="9600" b="1" i="1" dirty="0" smtClean="0"/>
              <a:t>দা </a:t>
            </a:r>
            <a:r>
              <a:rPr lang="bn-IN" sz="11500" b="1" i="1" dirty="0" smtClean="0">
                <a:solidFill>
                  <a:srgbClr val="FFFF00"/>
                </a:solidFill>
              </a:rPr>
              <a:t>(</a:t>
            </a:r>
            <a:r>
              <a:rPr lang="en-US" sz="11500" b="1" i="1" dirty="0" smtClean="0">
                <a:solidFill>
                  <a:srgbClr val="FFFF00"/>
                </a:solidFill>
              </a:rPr>
              <a:t>Demand)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1352550" y="190500"/>
            <a:ext cx="3733800" cy="1447800"/>
          </a:xfrm>
          <a:prstGeom prst="leftRight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47900" y="622012"/>
            <a:ext cx="232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 পাঠ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   </a:t>
            </a:r>
            <a:r>
              <a:rPr lang="en-US" sz="4400" dirty="0" smtClean="0">
                <a:solidFill>
                  <a:schemeClr val="tx1"/>
                </a:solidFill>
              </a:rPr>
              <a:t> 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324100" y="160110"/>
            <a:ext cx="4495800" cy="1508581"/>
          </a:xfrm>
          <a:prstGeom prst="irregularSeal1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596743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শিখনফল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চাহিদা কি তা বলতে পারবে ।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২।চাহিদা সূচি থেকে চাহিদা রেখা অংকন করতে পারবে ।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দাম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চাহিদার মধ্যে সম্পর্ক নির্ণয় করতে পারবে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533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19545"/>
            <a:ext cx="7162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কি ? </a:t>
            </a:r>
          </a:p>
          <a:p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 ঃ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  কোন কিছু পাওয়ার ইচ্ছা বা  আকাঙ্ক্ষা চাহিদা বলে  । অর্থনীতিতে কোন  আকাঙ্ক্ষা বা ইচ্ছাকে চাহিদা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 গণ্য করতে হলে নিম্নোক্ত শর্ত পালন করতে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 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যথা-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কোন দ্রব্য বা সেবা পাওয়ার ইচ্ছা বা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আকাঙ্ক্ষা ।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আকাঙ্ক্ষার পিছনে ক্রয়ের সামর্থ্য বা ক্রয়ক্ষমতা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অর্থ ব্যয় করে ক্রয়ের ইচ্ছা ।  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6858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 প্রামাণ্য সংজ্ঞা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 বেনহাম বলেন, কোনো নিদিষ্ট সময়ে ক্রেতা বিভিন্ন দামে একটি দ্রব্যের যে বিভিন্ন পরিমান ক্রয় করতে প্রস্তুত থাকে তাই হলো ঐ দ্রব্যের চাহিদা । 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 পেনসন বলেন, কোনো দ্রব্য পাওয়ার ইচ্ছার পশ্চাতে অর্থ ব্যয় করার সামর্থ্য ও অর্থ ব্যয় করার ইচ্ছা থাকলে তখন তাকে চাহিদা বলে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815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১</a:t>
            </a:r>
            <a:r>
              <a:rPr lang="bn-IN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IN" sz="40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/>
            <a:endParaRPr lang="en-US" sz="28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ঃ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অবস্থা অপরিবর্তিত থেকে দ্রব্যের দাম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বাড়লে চাহিদা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কমে এবং দাম কমলে চাহিদা বাড়ে । দাম ও চাহিদার মধ্যে এ বিপরীত সম্পর্ক যখন কোন বিধির মাধ্যমে দেখানো হয় তখন তাকে চাহিদা বিধি বলে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" y="0"/>
            <a:ext cx="9144000" cy="7086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33251"/>
              </p:ext>
            </p:extLst>
          </p:nvPr>
        </p:nvGraphicFramePr>
        <p:xfrm>
          <a:off x="685800" y="2667000"/>
          <a:ext cx="7924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953"/>
                <a:gridCol w="4238847"/>
              </a:tblGrid>
              <a:tr h="55626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আমের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দাম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টাকায়</a:t>
                      </a:r>
                      <a:r>
                        <a:rPr lang="en-US" sz="2000" baseline="0" dirty="0" smtClean="0"/>
                        <a:t> )(p)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চাহিদার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পরিমান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Qd</a:t>
                      </a:r>
                      <a:r>
                        <a:rPr lang="en-US" sz="2000" baseline="0" dirty="0" smtClean="0"/>
                        <a:t>)  (</a:t>
                      </a:r>
                      <a:r>
                        <a:rPr lang="bn-IN" sz="2000" baseline="0" dirty="0" smtClean="0"/>
                        <a:t>একক</a:t>
                      </a:r>
                      <a:r>
                        <a:rPr lang="bn-IN" sz="2400" baseline="0" dirty="0" smtClean="0"/>
                        <a:t> ) </a:t>
                      </a:r>
                      <a:endParaRPr lang="en-US" sz="2400" dirty="0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৮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400" dirty="0" smtClean="0"/>
                        <a:t>৪</a:t>
                      </a:r>
                      <a:r>
                        <a:rPr lang="bn-IN" sz="400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bn-IN" sz="3600" dirty="0" smtClean="0"/>
                        <a:t>৬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৮</a:t>
                      </a:r>
                      <a:r>
                        <a:rPr lang="bn-IN" sz="360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</a:tr>
              <a:tr h="845820">
                <a:tc>
                  <a:txBody>
                    <a:bodyPr/>
                    <a:lstStyle/>
                    <a:p>
                      <a:r>
                        <a:rPr lang="bn-IN" sz="4400" dirty="0" smtClean="0"/>
                        <a:t>৪</a:t>
                      </a:r>
                      <a:r>
                        <a:rPr lang="bn-IN" sz="360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 smtClean="0"/>
                        <a:t>১২</a:t>
                      </a:r>
                      <a:r>
                        <a:rPr lang="bn-IN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3780" y="533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 সূচি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315</Words>
  <Application>Microsoft Office PowerPoint</Application>
  <PresentationFormat>On-screen Show (4:3)</PresentationFormat>
  <Paragraphs>76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81</cp:revision>
  <dcterms:created xsi:type="dcterms:W3CDTF">2006-08-16T00:00:00Z</dcterms:created>
  <dcterms:modified xsi:type="dcterms:W3CDTF">2021-11-09T07:09:40Z</dcterms:modified>
</cp:coreProperties>
</file>