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57"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1AAA58-F78D-4512-A9A1-F4E86AAE9136}" type="datetimeFigureOut">
              <a:rPr lang="en-US" smtClean="0"/>
              <a:t>01-Oct-21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80319-8120-447B-B992-3A9199E5F5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1AAA58-F78D-4512-A9A1-F4E86AAE9136}" type="datetimeFigureOut">
              <a:rPr lang="en-US" smtClean="0"/>
              <a:t>01-Oct-21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80319-8120-447B-B992-3A9199E5F5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1AAA58-F78D-4512-A9A1-F4E86AAE9136}" type="datetimeFigureOut">
              <a:rPr lang="en-US" smtClean="0"/>
              <a:t>01-Oct-21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80319-8120-447B-B992-3A9199E5F5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1AAA58-F78D-4512-A9A1-F4E86AAE9136}" type="datetimeFigureOut">
              <a:rPr lang="en-US" smtClean="0"/>
              <a:t>01-Oct-21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80319-8120-447B-B992-3A9199E5F5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1AAA58-F78D-4512-A9A1-F4E86AAE9136}" type="datetimeFigureOut">
              <a:rPr lang="en-US" smtClean="0"/>
              <a:t>01-Oct-21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80319-8120-447B-B992-3A9199E5F5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1AAA58-F78D-4512-A9A1-F4E86AAE9136}" type="datetimeFigureOut">
              <a:rPr lang="en-US" smtClean="0"/>
              <a:t>01-Oct-21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80319-8120-447B-B992-3A9199E5F56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1AAA58-F78D-4512-A9A1-F4E86AAE9136}" type="datetimeFigureOut">
              <a:rPr lang="en-US" smtClean="0"/>
              <a:t>01-Oct-21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780319-8120-447B-B992-3A9199E5F56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1AAA58-F78D-4512-A9A1-F4E86AAE9136}" type="datetimeFigureOut">
              <a:rPr lang="en-US" smtClean="0"/>
              <a:t>01-Oct-21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780319-8120-447B-B992-3A9199E5F5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1AAA58-F78D-4512-A9A1-F4E86AAE9136}" type="datetimeFigureOut">
              <a:rPr lang="en-US" smtClean="0"/>
              <a:t>01-Oct-21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780319-8120-447B-B992-3A9199E5F5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1AAA58-F78D-4512-A9A1-F4E86AAE9136}" type="datetimeFigureOut">
              <a:rPr lang="en-US" smtClean="0"/>
              <a:t>01-Oct-21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80319-8120-447B-B992-3A9199E5F56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1AAA58-F78D-4512-A9A1-F4E86AAE9136}" type="datetimeFigureOut">
              <a:rPr lang="en-US" smtClean="0"/>
              <a:t>01-Oct-21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80319-8120-447B-B992-3A9199E5F5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1AAA58-F78D-4512-A9A1-F4E86AAE9136}" type="datetimeFigureOut">
              <a:rPr lang="en-US" smtClean="0"/>
              <a:t>01-Oct-21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780319-8120-447B-B992-3A9199E5F56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a:xfrm>
            <a:off x="1600200" y="2036802"/>
            <a:ext cx="5029200" cy="110799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dirty="0" err="1" smtClean="0">
                <a:ln/>
                <a:solidFill>
                  <a:schemeClr val="tx2"/>
                </a:solidFill>
                <a:latin typeface="NikoshBAN" panose="02000000000000000000" pitchFamily="2" charset="0"/>
                <a:cs typeface="NikoshBAN" panose="02000000000000000000" pitchFamily="2" charset="0"/>
              </a:rPr>
              <a:t>সবাইকে</a:t>
            </a:r>
            <a:r>
              <a:rPr lang="en-US" sz="6600" b="1" dirty="0" smtClean="0">
                <a:ln/>
                <a:solidFill>
                  <a:schemeClr val="tx2"/>
                </a:solidFill>
                <a:latin typeface="NikoshBAN" panose="02000000000000000000" pitchFamily="2" charset="0"/>
                <a:cs typeface="NikoshBAN" panose="02000000000000000000" pitchFamily="2" charset="0"/>
              </a:rPr>
              <a:t> </a:t>
            </a:r>
            <a:r>
              <a:rPr lang="en-US" sz="6600" b="1" dirty="0" err="1" smtClean="0">
                <a:ln/>
                <a:solidFill>
                  <a:schemeClr val="tx2"/>
                </a:solidFill>
                <a:latin typeface="NikoshBAN" panose="02000000000000000000" pitchFamily="2" charset="0"/>
                <a:cs typeface="NikoshBAN" panose="02000000000000000000" pitchFamily="2" charset="0"/>
              </a:rPr>
              <a:t>স্বাগত</a:t>
            </a:r>
            <a:endParaRPr lang="en-US" sz="6600" b="1" cap="none" spc="0" dirty="0">
              <a:ln/>
              <a:solidFill>
                <a:schemeClr val="tx2"/>
              </a:solidFill>
              <a:effectLst/>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p Ribbon 1"/>
          <p:cNvSpPr/>
          <p:nvPr/>
        </p:nvSpPr>
        <p:spPr>
          <a:xfrm>
            <a:off x="2362200" y="609600"/>
            <a:ext cx="4724400" cy="106680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NikoshBAN" panose="02000000000000000000" pitchFamily="2" charset="0"/>
                <a:cs typeface="NikoshBAN" panose="02000000000000000000" pitchFamily="2" charset="0"/>
              </a:rPr>
              <a:t>একক কাজ</a:t>
            </a:r>
            <a:endParaRPr lang="en-US" sz="3600" dirty="0">
              <a:latin typeface="NikoshBAN" panose="02000000000000000000" pitchFamily="2" charset="0"/>
              <a:cs typeface="NikoshBAN" panose="02000000000000000000" pitchFamily="2" charset="0"/>
            </a:endParaRPr>
          </a:p>
        </p:txBody>
      </p:sp>
      <p:sp>
        <p:nvSpPr>
          <p:cNvPr id="3" name="Rounded Rectangle 2"/>
          <p:cNvSpPr/>
          <p:nvPr/>
        </p:nvSpPr>
        <p:spPr>
          <a:xfrm>
            <a:off x="2133601" y="2514600"/>
            <a:ext cx="51054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latin typeface="NikoshBAN" panose="02000000000000000000" pitchFamily="2" charset="0"/>
                <a:cs typeface="NikoshBAN" panose="02000000000000000000" pitchFamily="2" charset="0"/>
              </a:rPr>
              <a:t>পৃথিবীর চিত্র অংকন করো</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541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p Ribbon 1"/>
          <p:cNvSpPr/>
          <p:nvPr/>
        </p:nvSpPr>
        <p:spPr>
          <a:xfrm>
            <a:off x="2362200" y="609600"/>
            <a:ext cx="4724400" cy="106680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NikoshBAN" panose="02000000000000000000" pitchFamily="2" charset="0"/>
                <a:cs typeface="NikoshBAN" panose="02000000000000000000" pitchFamily="2" charset="0"/>
              </a:rPr>
              <a:t>জোড়ায় কাজ</a:t>
            </a:r>
            <a:endParaRPr lang="en-US" sz="3600" dirty="0">
              <a:latin typeface="NikoshBAN" panose="02000000000000000000" pitchFamily="2" charset="0"/>
              <a:cs typeface="NikoshBAN" panose="02000000000000000000" pitchFamily="2" charset="0"/>
            </a:endParaRPr>
          </a:p>
        </p:txBody>
      </p:sp>
      <p:sp>
        <p:nvSpPr>
          <p:cNvPr id="3" name="Rounded Rectangle 2"/>
          <p:cNvSpPr/>
          <p:nvPr/>
        </p:nvSpPr>
        <p:spPr>
          <a:xfrm>
            <a:off x="2133601" y="2514600"/>
            <a:ext cx="51054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latin typeface="NikoshBAN" panose="02000000000000000000" pitchFamily="2" charset="0"/>
                <a:cs typeface="NikoshBAN" panose="02000000000000000000" pitchFamily="2" charset="0"/>
              </a:rPr>
              <a:t>আমরা পৃথিবীর পৃষ্ঠে বাস করি ব্যাখ্যা কর।</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2775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p Ribbon 1"/>
          <p:cNvSpPr/>
          <p:nvPr/>
        </p:nvSpPr>
        <p:spPr>
          <a:xfrm>
            <a:off x="2362200" y="609600"/>
            <a:ext cx="4724400" cy="106680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NikoshBAN" panose="02000000000000000000" pitchFamily="2" charset="0"/>
                <a:cs typeface="NikoshBAN" panose="02000000000000000000" pitchFamily="2" charset="0"/>
              </a:rPr>
              <a:t>দলগত কাজ</a:t>
            </a:r>
            <a:endParaRPr lang="en-US" sz="3600" dirty="0">
              <a:latin typeface="NikoshBAN" panose="02000000000000000000" pitchFamily="2" charset="0"/>
              <a:cs typeface="NikoshBAN" panose="02000000000000000000" pitchFamily="2" charset="0"/>
            </a:endParaRPr>
          </a:p>
        </p:txBody>
      </p:sp>
      <p:sp>
        <p:nvSpPr>
          <p:cNvPr id="3" name="Rounded Rectangle 2"/>
          <p:cNvSpPr/>
          <p:nvPr/>
        </p:nvSpPr>
        <p:spPr>
          <a:xfrm>
            <a:off x="2133601" y="2514600"/>
            <a:ext cx="51054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latin typeface="NikoshBAN" panose="02000000000000000000" pitchFamily="2" charset="0"/>
                <a:cs typeface="NikoshBAN" panose="02000000000000000000" pitchFamily="2" charset="0"/>
              </a:rPr>
              <a:t>পৃথিবীর অভ্যন্তর তিনভাগে বিভক্ত চিহ্নিত চিত্র সহ ব্যাখ্যা কর।</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3605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p Ribbon 1"/>
          <p:cNvSpPr/>
          <p:nvPr/>
        </p:nvSpPr>
        <p:spPr>
          <a:xfrm>
            <a:off x="2362200" y="609600"/>
            <a:ext cx="4724400" cy="106680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NikoshBAN" panose="02000000000000000000" pitchFamily="2" charset="0"/>
                <a:cs typeface="NikoshBAN" panose="02000000000000000000" pitchFamily="2" charset="0"/>
              </a:rPr>
              <a:t> মূল্যায়ন</a:t>
            </a:r>
            <a:endParaRPr lang="en-US" sz="3600" dirty="0">
              <a:latin typeface="NikoshBAN" panose="02000000000000000000" pitchFamily="2" charset="0"/>
              <a:cs typeface="NikoshBAN" panose="02000000000000000000" pitchFamily="2" charset="0"/>
            </a:endParaRPr>
          </a:p>
        </p:txBody>
      </p:sp>
      <p:sp>
        <p:nvSpPr>
          <p:cNvPr id="3" name="Rounded Rectangle 2"/>
          <p:cNvSpPr/>
          <p:nvPr/>
        </p:nvSpPr>
        <p:spPr>
          <a:xfrm>
            <a:off x="2514600" y="2057400"/>
            <a:ext cx="45720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atin typeface="NikoshBAN" panose="02000000000000000000" pitchFamily="2" charset="0"/>
                <a:cs typeface="NikoshBAN" panose="02000000000000000000" pitchFamily="2" charset="0"/>
              </a:rPr>
              <a:t>১।পৃথিবী আকার দেখতে কিসের মত?</a:t>
            </a:r>
            <a:endParaRPr lang="en-US" sz="2800" dirty="0">
              <a:latin typeface="NikoshBAN" panose="02000000000000000000" pitchFamily="2" charset="0"/>
              <a:cs typeface="NikoshBAN" panose="02000000000000000000" pitchFamily="2" charset="0"/>
            </a:endParaRPr>
          </a:p>
        </p:txBody>
      </p:sp>
      <p:sp>
        <p:nvSpPr>
          <p:cNvPr id="4" name="Rounded Rectangle 3"/>
          <p:cNvSpPr/>
          <p:nvPr/>
        </p:nvSpPr>
        <p:spPr>
          <a:xfrm>
            <a:off x="2819400" y="2971800"/>
            <a:ext cx="2459182"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latin typeface="NikoshBAN" panose="02000000000000000000" pitchFamily="2" charset="0"/>
                <a:cs typeface="NikoshBAN" panose="02000000000000000000" pitchFamily="2" charset="0"/>
              </a:rPr>
              <a:t>উত্তর: গোলকের</a:t>
            </a:r>
            <a:endParaRPr lang="en-US" sz="2400" dirty="0">
              <a:latin typeface="NikoshBAN" panose="02000000000000000000" pitchFamily="2" charset="0"/>
              <a:cs typeface="NikoshBAN" panose="02000000000000000000" pitchFamily="2" charset="0"/>
            </a:endParaRPr>
          </a:p>
        </p:txBody>
      </p:sp>
      <p:sp>
        <p:nvSpPr>
          <p:cNvPr id="5" name="Rounded Rectangle 4"/>
          <p:cNvSpPr/>
          <p:nvPr/>
        </p:nvSpPr>
        <p:spPr>
          <a:xfrm>
            <a:off x="2382982" y="3619500"/>
            <a:ext cx="4738255"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atin typeface="NikoshBAN" panose="02000000000000000000" pitchFamily="2" charset="0"/>
                <a:cs typeface="NikoshBAN" panose="02000000000000000000" pitchFamily="2" charset="0"/>
              </a:rPr>
              <a:t>২। আমরা পৃথিবীর কোথায় বাস করি?</a:t>
            </a:r>
            <a:endParaRPr lang="en-US" sz="2800" dirty="0">
              <a:latin typeface="NikoshBAN" panose="02000000000000000000" pitchFamily="2" charset="0"/>
              <a:cs typeface="NikoshBAN" panose="02000000000000000000" pitchFamily="2" charset="0"/>
            </a:endParaRPr>
          </a:p>
        </p:txBody>
      </p:sp>
      <p:sp>
        <p:nvSpPr>
          <p:cNvPr id="6" name="Rounded Rectangle 5"/>
          <p:cNvSpPr/>
          <p:nvPr/>
        </p:nvSpPr>
        <p:spPr>
          <a:xfrm>
            <a:off x="2729345" y="4572000"/>
            <a:ext cx="2459182"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latin typeface="NikoshBAN" panose="02000000000000000000" pitchFamily="2" charset="0"/>
                <a:cs typeface="NikoshBAN" panose="02000000000000000000" pitchFamily="2" charset="0"/>
              </a:rPr>
              <a:t>উত্তর: ভূ-পৃষ্ঠে</a:t>
            </a:r>
            <a:endParaRPr lang="en-US" sz="2400" dirty="0">
              <a:latin typeface="NikoshBAN" panose="02000000000000000000" pitchFamily="2" charset="0"/>
              <a:cs typeface="NikoshBAN" panose="02000000000000000000" pitchFamily="2" charset="0"/>
            </a:endParaRPr>
          </a:p>
        </p:txBody>
      </p:sp>
      <p:sp>
        <p:nvSpPr>
          <p:cNvPr id="7" name="Rounded Rectangle 6"/>
          <p:cNvSpPr/>
          <p:nvPr/>
        </p:nvSpPr>
        <p:spPr>
          <a:xfrm>
            <a:off x="2362200" y="5216236"/>
            <a:ext cx="4572000"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atin typeface="NikoshBAN" panose="02000000000000000000" pitchFamily="2" charset="0"/>
                <a:cs typeface="NikoshBAN" panose="02000000000000000000" pitchFamily="2" charset="0"/>
              </a:rPr>
              <a:t>৩।পৃথিবীর অভ্যন্তর কয় ভাগে বিভক্ত?</a:t>
            </a:r>
            <a:endParaRPr lang="en-US" sz="2800" dirty="0">
              <a:latin typeface="NikoshBAN" panose="02000000000000000000" pitchFamily="2" charset="0"/>
              <a:cs typeface="NikoshBAN" panose="02000000000000000000" pitchFamily="2" charset="0"/>
            </a:endParaRPr>
          </a:p>
        </p:txBody>
      </p:sp>
      <p:sp>
        <p:nvSpPr>
          <p:cNvPr id="9" name="Rounded Rectangle 8"/>
          <p:cNvSpPr/>
          <p:nvPr/>
        </p:nvSpPr>
        <p:spPr>
          <a:xfrm>
            <a:off x="2729345" y="6040581"/>
            <a:ext cx="2459182"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latin typeface="NikoshBAN" panose="02000000000000000000" pitchFamily="2" charset="0"/>
                <a:cs typeface="NikoshBAN" panose="02000000000000000000" pitchFamily="2" charset="0"/>
              </a:rPr>
              <a:t>উত্তর: তিন ভাগে</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1893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a:off x="1524000" y="914400"/>
            <a:ext cx="6629400" cy="1447800"/>
          </a:xfrm>
          <a:prstGeom prst="triangle">
            <a:avLst>
              <a:gd name="adj" fmla="val 493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latin typeface="NikoshBAN" panose="02000000000000000000" pitchFamily="2" charset="0"/>
                <a:cs typeface="NikoshBAN" panose="02000000000000000000" pitchFamily="2" charset="0"/>
              </a:rPr>
              <a:t>বাড়ির কাজ</a:t>
            </a:r>
            <a:endParaRPr lang="en-US" sz="4000" dirty="0">
              <a:latin typeface="NikoshBAN" panose="02000000000000000000" pitchFamily="2" charset="0"/>
              <a:cs typeface="NikoshBAN" panose="02000000000000000000" pitchFamily="2" charset="0"/>
            </a:endParaRPr>
          </a:p>
        </p:txBody>
      </p:sp>
      <p:sp>
        <p:nvSpPr>
          <p:cNvPr id="3" name="Rectangle 2"/>
          <p:cNvSpPr/>
          <p:nvPr/>
        </p:nvSpPr>
        <p:spPr>
          <a:xfrm>
            <a:off x="2324100" y="2362200"/>
            <a:ext cx="50292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latin typeface="NikoshBAN" panose="02000000000000000000" pitchFamily="2" charset="0"/>
                <a:cs typeface="NikoshBAN" panose="02000000000000000000" pitchFamily="2" charset="0"/>
              </a:rPr>
              <a:t>“চাঁদ পৃথিবীর একমাত্র উপগ্রহ”-বিশ্লেষণ কর।</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5929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 y="0"/>
            <a:ext cx="9137073" cy="6858000"/>
          </a:xfrm>
          <a:prstGeom prst="rect">
            <a:avLst/>
          </a:prstGeom>
        </p:spPr>
      </p:pic>
      <p:sp>
        <p:nvSpPr>
          <p:cNvPr id="3" name="TextBox 2"/>
          <p:cNvSpPr txBox="1"/>
          <p:nvPr/>
        </p:nvSpPr>
        <p:spPr>
          <a:xfrm>
            <a:off x="3810000" y="1981200"/>
            <a:ext cx="2057400" cy="2308324"/>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এতক্ষণ সাথে থাকার জন্য সবাইকে ধন্যবাদ।</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26584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870364"/>
            <a:ext cx="3291840" cy="3429000"/>
          </a:xfrm>
          <a:prstGeom prst="rect">
            <a:avLst/>
          </a:prstGeom>
          <a:ln w="88900" cap="sq" cmpd="thickThin">
            <a:solidFill>
              <a:srgbClr val="000000"/>
            </a:solidFill>
            <a:prstDash val="solid"/>
            <a:miter lim="800000"/>
          </a:ln>
          <a:effectLst>
            <a:innerShdw blurRad="76200">
              <a:srgbClr val="000000"/>
            </a:innerShdw>
          </a:effectLst>
        </p:spPr>
      </p:pic>
      <p:sp>
        <p:nvSpPr>
          <p:cNvPr id="3" name="Rounded Rectangle 2"/>
          <p:cNvSpPr/>
          <p:nvPr/>
        </p:nvSpPr>
        <p:spPr>
          <a:xfrm>
            <a:off x="5029200" y="1717964"/>
            <a:ext cx="3810000" cy="3733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atin typeface="NikoshBAN" panose="02000000000000000000" pitchFamily="2" charset="0"/>
                <a:cs typeface="NikoshBAN" panose="02000000000000000000" pitchFamily="2" charset="0"/>
              </a:rPr>
              <a:t>কীর্তি রঞ্জন বড়ুয়া</a:t>
            </a:r>
          </a:p>
          <a:p>
            <a:pPr algn="ctr"/>
            <a:r>
              <a:rPr lang="bn-IN" sz="3200" dirty="0" smtClean="0">
                <a:latin typeface="NikoshBAN" panose="02000000000000000000" pitchFamily="2" charset="0"/>
                <a:cs typeface="NikoshBAN" panose="02000000000000000000" pitchFamily="2" charset="0"/>
              </a:rPr>
              <a:t>সহকারী শিক্ষক</a:t>
            </a:r>
          </a:p>
          <a:p>
            <a:pPr algn="ctr"/>
            <a:r>
              <a:rPr lang="bn-IN" sz="3200" dirty="0" smtClean="0">
                <a:latin typeface="NikoshBAN" panose="02000000000000000000" pitchFamily="2" charset="0"/>
                <a:cs typeface="NikoshBAN" panose="02000000000000000000" pitchFamily="2" charset="0"/>
              </a:rPr>
              <a:t>উরকিরচর উচ্চ বিদ্যালয়</a:t>
            </a:r>
          </a:p>
          <a:p>
            <a:pPr algn="ctr"/>
            <a:r>
              <a:rPr lang="bn-IN" sz="3200" dirty="0" smtClean="0">
                <a:latin typeface="NikoshBAN" panose="02000000000000000000" pitchFamily="2" charset="0"/>
                <a:cs typeface="NikoshBAN" panose="02000000000000000000" pitchFamily="2" charset="0"/>
              </a:rPr>
              <a:t>রাউজান,চট্টগ্রাম</a:t>
            </a:r>
            <a:endParaRPr lang="en-US" sz="3200" dirty="0">
              <a:latin typeface="NikoshBAN" panose="02000000000000000000" pitchFamily="2" charset="0"/>
              <a:cs typeface="NikoshBAN" panose="02000000000000000000" pitchFamily="2" charset="0"/>
            </a:endParaRPr>
          </a:p>
        </p:txBody>
      </p:sp>
      <p:sp>
        <p:nvSpPr>
          <p:cNvPr id="4" name="Rounded Rectangle 3"/>
          <p:cNvSpPr/>
          <p:nvPr/>
        </p:nvSpPr>
        <p:spPr>
          <a:xfrm>
            <a:off x="2971800" y="152400"/>
            <a:ext cx="3429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latin typeface="NikoshBAN" panose="02000000000000000000" pitchFamily="2" charset="0"/>
                <a:cs typeface="NikoshBAN" panose="02000000000000000000" pitchFamily="2" charset="0"/>
              </a:rPr>
              <a:t>শিক্ষক পরিচিতি</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8887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71800" y="304800"/>
            <a:ext cx="3429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latin typeface="NikoshBAN" panose="02000000000000000000" pitchFamily="2" charset="0"/>
                <a:cs typeface="NikoshBAN" panose="02000000000000000000" pitchFamily="2" charset="0"/>
              </a:rPr>
              <a:t>পাঠ পরিচিতি</a:t>
            </a:r>
            <a:endParaRPr lang="en-US" sz="40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1905000"/>
            <a:ext cx="3124200" cy="3895726"/>
          </a:xfrm>
          <a:prstGeom prst="rect">
            <a:avLst/>
          </a:prstGeom>
        </p:spPr>
      </p:pic>
      <p:sp>
        <p:nvSpPr>
          <p:cNvPr id="4" name="Rounded Rectangle 3"/>
          <p:cNvSpPr/>
          <p:nvPr/>
        </p:nvSpPr>
        <p:spPr>
          <a:xfrm>
            <a:off x="4953000" y="1905000"/>
            <a:ext cx="3810000" cy="3733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atin typeface="NikoshBAN" panose="02000000000000000000" pitchFamily="2" charset="0"/>
                <a:cs typeface="NikoshBAN" panose="02000000000000000000" pitchFamily="2" charset="0"/>
              </a:rPr>
              <a:t>বিষয়: বিজ্ঞান</a:t>
            </a:r>
          </a:p>
          <a:p>
            <a:pPr algn="ctr"/>
            <a:r>
              <a:rPr lang="bn-IN" sz="3200" dirty="0" smtClean="0">
                <a:latin typeface="NikoshBAN" panose="02000000000000000000" pitchFamily="2" charset="0"/>
                <a:cs typeface="NikoshBAN" panose="02000000000000000000" pitchFamily="2" charset="0"/>
              </a:rPr>
              <a:t>শ্রেণি:ষষ্ঠ</a:t>
            </a:r>
          </a:p>
          <a:p>
            <a:pPr algn="ctr"/>
            <a:r>
              <a:rPr lang="bn-IN" sz="3200" dirty="0" smtClean="0">
                <a:latin typeface="NikoshBAN" panose="02000000000000000000" pitchFamily="2" charset="0"/>
                <a:cs typeface="NikoshBAN" panose="02000000000000000000" pitchFamily="2" charset="0"/>
              </a:rPr>
              <a:t>অধ্যায়:দ্বাদশ</a:t>
            </a:r>
          </a:p>
          <a:p>
            <a:pPr algn="ctr"/>
            <a:r>
              <a:rPr lang="bn-IN" sz="3200" dirty="0" smtClean="0">
                <a:latin typeface="NikoshBAN" panose="02000000000000000000" pitchFamily="2" charset="0"/>
                <a:cs typeface="NikoshBAN" panose="02000000000000000000" pitchFamily="2" charset="0"/>
              </a:rPr>
              <a:t>সময়: ৫০ মিনিট</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4498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828800"/>
            <a:ext cx="6096000" cy="3429000"/>
          </a:xfrm>
          <a:prstGeom prst="rect">
            <a:avLst/>
          </a:prstGeom>
        </p:spPr>
      </p:pic>
      <p:sp>
        <p:nvSpPr>
          <p:cNvPr id="3" name="Rounded Rectangle 2"/>
          <p:cNvSpPr/>
          <p:nvPr/>
        </p:nvSpPr>
        <p:spPr>
          <a:xfrm>
            <a:off x="2514600" y="457200"/>
            <a:ext cx="47244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atin typeface="NikoshBAN" panose="02000000000000000000" pitchFamily="2" charset="0"/>
                <a:cs typeface="NikoshBAN" panose="02000000000000000000" pitchFamily="2" charset="0"/>
              </a:rPr>
              <a:t>চিত্র দেখে তোমরা মনে মনে চিন্তা করো আজকের পাঠ কি হতে পারে?</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5314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057400" y="838200"/>
            <a:ext cx="4876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latin typeface="NikoshBAN" panose="02000000000000000000" pitchFamily="2" charset="0"/>
                <a:cs typeface="NikoshBAN" panose="02000000000000000000" pitchFamily="2" charset="0"/>
              </a:rPr>
              <a:t>চলো আমরা আরো একটা চিত্র দেখি</a:t>
            </a:r>
            <a:endParaRPr lang="en-US"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1905000"/>
            <a:ext cx="4038601" cy="3274779"/>
          </a:xfrm>
          <a:prstGeom prst="rect">
            <a:avLst/>
          </a:prstGeom>
        </p:spPr>
      </p:pic>
      <p:sp>
        <p:nvSpPr>
          <p:cNvPr id="4" name="Rounded Rectangle 3"/>
          <p:cNvSpPr/>
          <p:nvPr/>
        </p:nvSpPr>
        <p:spPr>
          <a:xfrm>
            <a:off x="2078182" y="5715000"/>
            <a:ext cx="4876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latin typeface="NikoshBAN" panose="02000000000000000000" pitchFamily="2" charset="0"/>
                <a:cs typeface="NikoshBAN" panose="02000000000000000000" pitchFamily="2" charset="0"/>
              </a:rPr>
              <a:t>এবার বলো আজকের পাঠ কি হতে পারে?</a:t>
            </a:r>
            <a:endParaRPr lang="en-US" dirty="0">
              <a:latin typeface="NikoshBAN" panose="02000000000000000000" pitchFamily="2" charset="0"/>
              <a:cs typeface="NikoshBAN" panose="02000000000000000000" pitchFamily="2" charset="0"/>
            </a:endParaRPr>
          </a:p>
        </p:txBody>
      </p:sp>
      <p:sp>
        <p:nvSpPr>
          <p:cNvPr id="5" name="Rounded Rectangle 4"/>
          <p:cNvSpPr/>
          <p:nvPr/>
        </p:nvSpPr>
        <p:spPr>
          <a:xfrm>
            <a:off x="1811482" y="5704431"/>
            <a:ext cx="5410200" cy="8400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latin typeface="NikoshBAN" panose="02000000000000000000" pitchFamily="2" charset="0"/>
                <a:cs typeface="NikoshBAN" panose="02000000000000000000" pitchFamily="2" charset="0"/>
              </a:rPr>
              <a:t>আজকের পাঠ: পৃথিবী,ভূ-পৃষ্ঠ ও পৃথিবীর অভ্যন্তরীণ গঠন</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7581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71800" y="304800"/>
            <a:ext cx="3429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atin typeface="NikoshBAN" panose="02000000000000000000" pitchFamily="2" charset="0"/>
                <a:cs typeface="NikoshBAN" panose="02000000000000000000" pitchFamily="2" charset="0"/>
              </a:rPr>
              <a:t>শিখনফল</a:t>
            </a:r>
            <a:endParaRPr lang="en-US" sz="4000" dirty="0">
              <a:latin typeface="NikoshBAN" panose="02000000000000000000" pitchFamily="2" charset="0"/>
              <a:cs typeface="NikoshBAN" panose="02000000000000000000" pitchFamily="2" charset="0"/>
            </a:endParaRPr>
          </a:p>
        </p:txBody>
      </p:sp>
      <p:sp>
        <p:nvSpPr>
          <p:cNvPr id="3" name="Rectangle 2"/>
          <p:cNvSpPr/>
          <p:nvPr/>
        </p:nvSpPr>
        <p:spPr>
          <a:xfrm>
            <a:off x="1066800" y="1981200"/>
            <a:ext cx="7239000" cy="388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latin typeface="NikoshBAN" panose="02000000000000000000" pitchFamily="2" charset="0"/>
                <a:cs typeface="NikoshBAN" panose="02000000000000000000" pitchFamily="2" charset="0"/>
              </a:rPr>
              <a:t> 1। </a:t>
            </a:r>
            <a:r>
              <a:rPr lang="en-US" sz="2800" b="1" dirty="0" err="1" smtClean="0">
                <a:latin typeface="NikoshBAN" panose="02000000000000000000" pitchFamily="2" charset="0"/>
                <a:cs typeface="NikoshBAN" panose="02000000000000000000" pitchFamily="2" charset="0"/>
              </a:rPr>
              <a:t>পৃথিবীর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আকার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আকৃতি</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সম্পর্কে</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বলতে</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পারবে</a:t>
            </a:r>
            <a:r>
              <a:rPr lang="en-US" sz="2800" b="1" dirty="0" smtClean="0">
                <a:latin typeface="NikoshBAN" panose="02000000000000000000" pitchFamily="2" charset="0"/>
                <a:cs typeface="NikoshBAN" panose="02000000000000000000" pitchFamily="2" charset="0"/>
              </a:rPr>
              <a:t>।</a:t>
            </a:r>
          </a:p>
          <a:p>
            <a:endParaRPr lang="en-US" sz="2800" b="1" dirty="0" smtClean="0">
              <a:latin typeface="NikoshBAN" panose="02000000000000000000" pitchFamily="2" charset="0"/>
              <a:cs typeface="NikoshBAN" panose="02000000000000000000" pitchFamily="2" charset="0"/>
            </a:endParaRPr>
          </a:p>
          <a:p>
            <a:r>
              <a:rPr lang="en-US" sz="2800" b="1" dirty="0" smtClean="0">
                <a:latin typeface="NikoshBAN" panose="02000000000000000000" pitchFamily="2" charset="0"/>
                <a:cs typeface="NikoshBAN" panose="02000000000000000000" pitchFamily="2" charset="0"/>
              </a:rPr>
              <a:t>২।  </a:t>
            </a:r>
            <a:r>
              <a:rPr lang="en-US" sz="2800" b="1" dirty="0" err="1" smtClean="0">
                <a:latin typeface="NikoshBAN" panose="02000000000000000000" pitchFamily="2" charset="0"/>
                <a:cs typeface="NikoshBAN" panose="02000000000000000000" pitchFamily="2" charset="0"/>
              </a:rPr>
              <a:t>ভূ-পৃষ্ঠ</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কী</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তা</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বলতে</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পারবে</a:t>
            </a:r>
            <a:r>
              <a:rPr lang="en-US" sz="2800" b="1" dirty="0" smtClean="0">
                <a:latin typeface="NikoshBAN" panose="02000000000000000000" pitchFamily="2" charset="0"/>
                <a:cs typeface="NikoshBAN" panose="02000000000000000000" pitchFamily="2" charset="0"/>
              </a:rPr>
              <a:t>।</a:t>
            </a:r>
          </a:p>
          <a:p>
            <a:endParaRPr lang="en-US" sz="2800" b="1" dirty="0" smtClean="0">
              <a:latin typeface="NikoshBAN" panose="02000000000000000000" pitchFamily="2" charset="0"/>
              <a:cs typeface="NikoshBAN" panose="02000000000000000000" pitchFamily="2" charset="0"/>
            </a:endParaRPr>
          </a:p>
          <a:p>
            <a:r>
              <a:rPr lang="en-US" sz="2800" b="1" dirty="0" smtClean="0">
                <a:latin typeface="NikoshBAN" panose="02000000000000000000" pitchFamily="2" charset="0"/>
                <a:cs typeface="NikoshBAN" panose="02000000000000000000" pitchFamily="2" charset="0"/>
              </a:rPr>
              <a:t>৩। </a:t>
            </a:r>
            <a:r>
              <a:rPr lang="en-US" sz="2800" b="1" dirty="0" err="1" smtClean="0">
                <a:latin typeface="NikoshBAN" panose="02000000000000000000" pitchFamily="2" charset="0"/>
                <a:cs typeface="NikoshBAN" panose="02000000000000000000" pitchFamily="2" charset="0"/>
              </a:rPr>
              <a:t>পৃথিবীর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অভ্যন্তরীণ</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গঠন</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ব্যাখ্যা</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করতে</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পারবে</a:t>
            </a:r>
            <a:r>
              <a:rPr lang="en-US" sz="2800" b="1" dirty="0" smtClean="0">
                <a:latin typeface="NikoshBAN" panose="02000000000000000000" pitchFamily="2" charset="0"/>
                <a:cs typeface="NikoshBAN" panose="02000000000000000000" pitchFamily="2" charset="0"/>
              </a:rPr>
              <a:t>।</a:t>
            </a:r>
            <a:endParaRPr lang="en-US" sz="2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85579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057400" y="838200"/>
            <a:ext cx="4876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latin typeface="NikoshBAN" panose="02000000000000000000" pitchFamily="2" charset="0"/>
                <a:cs typeface="NikoshBAN" panose="02000000000000000000" pitchFamily="2" charset="0"/>
              </a:rPr>
              <a:t>আমাদের পৃথিবী আসলে দেখতে কি রকম?</a:t>
            </a:r>
            <a:endParaRPr lang="en-US" sz="2400" dirty="0">
              <a:latin typeface="NikoshBAN" panose="02000000000000000000" pitchFamily="2" charset="0"/>
              <a:cs typeface="NikoshBAN" panose="02000000000000000000" pitchFamily="2" charset="0"/>
            </a:endParaRPr>
          </a:p>
        </p:txBody>
      </p:sp>
      <p:sp>
        <p:nvSpPr>
          <p:cNvPr id="5" name="Rounded Rectangle 4"/>
          <p:cNvSpPr/>
          <p:nvPr/>
        </p:nvSpPr>
        <p:spPr>
          <a:xfrm>
            <a:off x="2152803" y="5791200"/>
            <a:ext cx="4876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latin typeface="NikoshBAN" panose="02000000000000000000" pitchFamily="2" charset="0"/>
                <a:cs typeface="NikoshBAN" panose="02000000000000000000" pitchFamily="2" charset="0"/>
              </a:rPr>
              <a:t>সূর্যকে কেন্দ্র করে ঘুরছে আটটি গ্রহ। পৃথিবী এমন একটি গ্রহ। পৃথিবীর আকৃতি গোলকের মত। আর চাঁদ পৃথিবীর একমাত্র উপগ্রহ।</a:t>
            </a:r>
            <a:endParaRPr lang="en-US"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1905000"/>
            <a:ext cx="3524319" cy="3200400"/>
          </a:xfrm>
          <a:prstGeom prst="rect">
            <a:avLst/>
          </a:prstGeom>
        </p:spPr>
      </p:pic>
    </p:spTree>
    <p:extLst>
      <p:ext uri="{BB962C8B-B14F-4D97-AF65-F5344CB8AC3E}">
        <p14:creationId xmlns:p14="http://schemas.microsoft.com/office/powerpoint/2010/main" val="422466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838200"/>
            <a:ext cx="3352800" cy="3352800"/>
          </a:xfrm>
          <a:prstGeom prst="rect">
            <a:avLst/>
          </a:prstGeom>
        </p:spPr>
      </p:pic>
      <p:sp>
        <p:nvSpPr>
          <p:cNvPr id="3" name="Cloud Callout 2"/>
          <p:cNvSpPr/>
          <p:nvPr/>
        </p:nvSpPr>
        <p:spPr>
          <a:xfrm>
            <a:off x="5105400" y="152400"/>
            <a:ext cx="2971800" cy="1371600"/>
          </a:xfrm>
          <a:prstGeom prst="cloudCallout">
            <a:avLst>
              <a:gd name="adj1" fmla="val -55761"/>
              <a:gd name="adj2" fmla="val 870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latin typeface="NikoshBAN" panose="02000000000000000000" pitchFamily="2" charset="0"/>
                <a:cs typeface="NikoshBAN" panose="02000000000000000000" pitchFamily="2" charset="0"/>
              </a:rPr>
              <a:t>তাহলে আমরা পৃথিবীর কোথায় থাকি?</a:t>
            </a:r>
            <a:endParaRPr lang="en-US" dirty="0">
              <a:latin typeface="NikoshBAN" panose="02000000000000000000" pitchFamily="2" charset="0"/>
              <a:cs typeface="NikoshBAN" panose="02000000000000000000" pitchFamily="2" charset="0"/>
            </a:endParaRPr>
          </a:p>
        </p:txBody>
      </p:sp>
      <p:sp>
        <p:nvSpPr>
          <p:cNvPr id="4" name="Cloud Callout 3"/>
          <p:cNvSpPr/>
          <p:nvPr/>
        </p:nvSpPr>
        <p:spPr>
          <a:xfrm>
            <a:off x="5105400" y="180109"/>
            <a:ext cx="3124200" cy="1905000"/>
          </a:xfrm>
          <a:prstGeom prst="cloudCallout">
            <a:avLst>
              <a:gd name="adj1" fmla="val -55761"/>
              <a:gd name="adj2" fmla="val 870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latin typeface="NikoshBAN" panose="02000000000000000000" pitchFamily="2" charset="0"/>
                <a:cs typeface="NikoshBAN" panose="02000000000000000000" pitchFamily="2" charset="0"/>
              </a:rPr>
              <a:t>ভূ-পৃষ্ঠ কী?</a:t>
            </a:r>
            <a:endParaRPr lang="en-US" dirty="0">
              <a:latin typeface="NikoshBAN" panose="02000000000000000000" pitchFamily="2" charset="0"/>
              <a:cs typeface="NikoshBAN" panose="02000000000000000000" pitchFamily="2" charset="0"/>
            </a:endParaRPr>
          </a:p>
        </p:txBody>
      </p:sp>
      <p:sp>
        <p:nvSpPr>
          <p:cNvPr id="5" name="Rounded Rectangle 4"/>
          <p:cNvSpPr/>
          <p:nvPr/>
        </p:nvSpPr>
        <p:spPr>
          <a:xfrm>
            <a:off x="990600" y="4495800"/>
            <a:ext cx="723900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latin typeface="NikoshBAN" panose="02000000000000000000" pitchFamily="2" charset="0"/>
                <a:cs typeface="NikoshBAN" panose="02000000000000000000" pitchFamily="2" charset="0"/>
              </a:rPr>
              <a:t>আমরা পৃথিবীর পৃষ্ঠের উপর বাস করি। পৃথিবীর পৃষ্ঠের ওপর বায়ু মন্ডল আর নীচের দিকে পৃথিবীর অভ্যন্তর ভাগ। পৃথিবীর পৃষ্ঠের কোথাও শক্ত পাথর,কোথাও নরম মাটি আর কোথাও পানি দ্বারা আবৃত।পৃথিবী পৃষ্ঠের তিন ভাগ জল আর এক ভাগ স্থল।</a:t>
            </a:r>
            <a:endParaRPr lang="en-US" sz="24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399" y="197261"/>
            <a:ext cx="4933797" cy="4000666"/>
          </a:xfrm>
          <a:prstGeom prst="rect">
            <a:avLst/>
          </a:prstGeom>
        </p:spPr>
      </p:pic>
    </p:spTree>
    <p:extLst>
      <p:ext uri="{BB962C8B-B14F-4D97-AF65-F5344CB8AC3E}">
        <p14:creationId xmlns:p14="http://schemas.microsoft.com/office/powerpoint/2010/main" val="61629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1873" y="1143000"/>
            <a:ext cx="5257800" cy="3562980"/>
          </a:xfrm>
          <a:prstGeom prst="rect">
            <a:avLst/>
          </a:prstGeom>
        </p:spPr>
      </p:pic>
      <p:sp>
        <p:nvSpPr>
          <p:cNvPr id="3" name="Rounded Rectangle 2"/>
          <p:cNvSpPr/>
          <p:nvPr/>
        </p:nvSpPr>
        <p:spPr>
          <a:xfrm>
            <a:off x="2202873" y="228600"/>
            <a:ext cx="4876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latin typeface="NikoshBAN" panose="02000000000000000000" pitchFamily="2" charset="0"/>
                <a:cs typeface="NikoshBAN" panose="02000000000000000000" pitchFamily="2" charset="0"/>
              </a:rPr>
              <a:t>পৃথিবীর অভ্যন্তর কী রকম?</a:t>
            </a:r>
            <a:endParaRPr lang="en-US" sz="2400" dirty="0">
              <a:latin typeface="NikoshBAN" panose="02000000000000000000" pitchFamily="2" charset="0"/>
              <a:cs typeface="NikoshBAN" panose="02000000000000000000" pitchFamily="2" charset="0"/>
            </a:endParaRPr>
          </a:p>
        </p:txBody>
      </p:sp>
      <p:sp>
        <p:nvSpPr>
          <p:cNvPr id="4" name="Rounded Rectangle 3"/>
          <p:cNvSpPr/>
          <p:nvPr/>
        </p:nvSpPr>
        <p:spPr>
          <a:xfrm>
            <a:off x="2202873" y="228600"/>
            <a:ext cx="4876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latin typeface="NikoshBAN" panose="02000000000000000000" pitchFamily="2" charset="0"/>
                <a:cs typeface="NikoshBAN" panose="02000000000000000000" pitchFamily="2" charset="0"/>
              </a:rPr>
              <a:t>পৃথিবীর অভ্যন্তর কত ভাগে বিভক্ত?</a:t>
            </a:r>
            <a:endParaRPr lang="en-US" sz="2400" dirty="0">
              <a:latin typeface="NikoshBAN" panose="02000000000000000000" pitchFamily="2" charset="0"/>
              <a:cs typeface="NikoshBAN" panose="02000000000000000000" pitchFamily="2" charset="0"/>
            </a:endParaRPr>
          </a:p>
        </p:txBody>
      </p:sp>
      <p:sp>
        <p:nvSpPr>
          <p:cNvPr id="5" name="Rounded Rectangle 4"/>
          <p:cNvSpPr/>
          <p:nvPr/>
        </p:nvSpPr>
        <p:spPr>
          <a:xfrm>
            <a:off x="1219200" y="5257800"/>
            <a:ext cx="6750627" cy="1313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latin typeface="NikoshBAN" panose="02000000000000000000" pitchFamily="2" charset="0"/>
                <a:cs typeface="NikoshBAN" panose="02000000000000000000" pitchFamily="2" charset="0"/>
              </a:rPr>
              <a:t>পৃথিবীর ভেতরের অংশ তিনটি ভাগে বিভক্ত।যথা-শিলামন্ডল,গুরুমন্ডল ও কেন্দ্রমন্ডল।</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2687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272</Words>
  <Application>Microsoft Office PowerPoint</Application>
  <PresentationFormat>On-screen Show (4:3)</PresentationFormat>
  <Paragraphs>45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Kirti Barua</dc:creator>
  <cp:lastModifiedBy>Kirti Barua</cp:lastModifiedBy>
  <cp:revision>18</cp:revision>
  <dcterms:created xsi:type="dcterms:W3CDTF">2021-10-01T13:23:02Z</dcterms:created>
  <dcterms:modified xsi:type="dcterms:W3CDTF">2021-10-01T15:26:13Z</dcterms:modified>
</cp:coreProperties>
</file>