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78" r:id="rId5"/>
    <p:sldId id="280" r:id="rId6"/>
    <p:sldId id="270" r:id="rId7"/>
    <p:sldId id="281" r:id="rId8"/>
    <p:sldId id="268" r:id="rId9"/>
    <p:sldId id="274" r:id="rId10"/>
    <p:sldId id="271" r:id="rId11"/>
    <p:sldId id="282" r:id="rId12"/>
    <p:sldId id="277" r:id="rId13"/>
    <p:sldId id="279" r:id="rId14"/>
    <p:sldId id="276" r:id="rId15"/>
    <p:sldId id="272" r:id="rId16"/>
    <p:sldId id="275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60A8"/>
    <a:srgbClr val="00FFFF"/>
    <a:srgbClr val="99FF99"/>
    <a:srgbClr val="FF0066"/>
    <a:srgbClr val="003300"/>
    <a:srgbClr val="FF0000"/>
    <a:srgbClr val="FF3300"/>
    <a:srgbClr val="EE402E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1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1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1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5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9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9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9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178A4-C159-4BC4-83FF-857133DBDBA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CCE46-E0F1-4C2A-94AB-088E9D6A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7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microsoft.com/office/2007/relationships/hdphoto" Target="../media/hdphoto3.wdp"/><Relationship Id="rId12" Type="http://schemas.openxmlformats.org/officeDocument/2006/relationships/image" Target="../media/image1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microsoft.com/office/2007/relationships/hdphoto" Target="../media/hdphoto2.wdp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6647" y="8875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412" y="287341"/>
            <a:ext cx="267092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C60A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C60A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66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C60A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600" b="1" dirty="0" err="1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C60A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600" b="1" dirty="0">
              <a:ln w="12700">
                <a:solidFill>
                  <a:schemeClr val="accent5"/>
                </a:solidFill>
                <a:prstDash val="solid"/>
              </a:ln>
              <a:solidFill>
                <a:srgbClr val="CC60A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457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8001" y="282388"/>
            <a:ext cx="1917513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0504" y="4957156"/>
            <a:ext cx="821250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রাষ্ট্রপতি নির্বাচনের পদ্ধতি বর্ণনা করো।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056" y="1668790"/>
            <a:ext cx="43434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134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906" y="484095"/>
            <a:ext cx="311816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দায়মুক্তি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658906" y="1492622"/>
            <a:ext cx="11093824" cy="5042648"/>
          </a:xfrm>
          <a:prstGeom prst="snip1Rect">
            <a:avLst/>
          </a:prstGeom>
          <a:noFill/>
          <a:ln w="57150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5424" y="1882588"/>
            <a:ext cx="1029925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সংবিধানের ৫১ অনুচ্ছেদ অনুসারে-</a:t>
            </a:r>
          </a:p>
          <a:p>
            <a:pPr algn="just"/>
            <a:endParaRPr lang="bn-IN" sz="1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অভিসংশনজনিট বিষয় ছাড়া,রাষ্ট্রপতি তার দায়িত্ব পালন করতে গিয়ে বা অনুরূপ বিবেচনায় কোনো কাজ করে থাকলে বা না করে থাকলে সেজন্য তাকে কোনো আদালতে জবাবদিহি করতে হবে না।তবে এ দফা সরকারের বিরুদ্ধে কার্যধারা গ্রহণে কোনো ব্যক্তির অধিকার ক্ষুণ্ন করবেনা।</a:t>
            </a:r>
          </a:p>
          <a:p>
            <a:pPr algn="just"/>
            <a:endParaRPr lang="bn-IN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রাষ্ট্রপতির কার্যভারকালে তার বিরুদ্ধে কোনো আদালতে কোনো প্রকার ফৌজদারি কার্যধারা দায়ের করা বা চালু রাখা যাবেনা। রাষ্ট্রপতিকে গ্রেপ্তার বা কারাবাসের জন্য কোনো আদালত হতে পরোয়ানা জারি করা যাবেনা।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445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B078"/>
            </a:gs>
            <a:gs pos="51000">
              <a:srgbClr val="00B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711388" y="255494"/>
            <a:ext cx="5230906" cy="887506"/>
          </a:xfrm>
          <a:prstGeom prst="verticalScroll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রাষ্ট্রপতির পদমর্যাদা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4776" y="1479176"/>
            <a:ext cx="10443885" cy="50167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bn-IN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রাষ্ট্রপতি পদমর্যাদায় সকল ব্যক্তির উর্ধ্বে।</a:t>
            </a:r>
          </a:p>
          <a:p>
            <a:endParaRPr lang="bn-IN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তার নামে বাংলাদেশের শাসনকার্য পরিচালিত হয়।</a:t>
            </a:r>
          </a:p>
          <a:p>
            <a:endParaRPr lang="bn-IN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তবে রাষ্ট্রপতির কোনো নির্বাহী ক্ষমতা নেই।সংসদীয় সরকার চালু থাকায়</a:t>
            </a:r>
          </a:p>
          <a:p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তিনি প্রধামন্ত্রীর পরামর্শক্রমে সকল কাজ করে থাকেন।</a:t>
            </a:r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3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রাষ্ট্রপতি জাতীয় ঐক্য, নিরাপত্তা,স্বাধীনতা ও সার্বভৌমত্বের প্রতীক।</a:t>
            </a:r>
          </a:p>
          <a:p>
            <a:endParaRPr lang="bn-IN" sz="32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7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130" y="389964"/>
            <a:ext cx="2047355" cy="769441"/>
          </a:xfrm>
          <a:prstGeom prst="rect">
            <a:avLst/>
          </a:prstGeom>
          <a:solidFill>
            <a:srgbClr val="CCFF99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174" y="5029200"/>
            <a:ext cx="11707051" cy="646331"/>
          </a:xfrm>
          <a:prstGeom prst="rect">
            <a:avLst/>
          </a:prstGeom>
        </p:spPr>
        <p:style>
          <a:lnRef idx="0">
            <a:schemeClr val="accent3"/>
          </a:lnRef>
          <a:fillRef idx="1001">
            <a:schemeClr val="dk2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দুটো দলে ভাগ হয়ে বাংলাদেশের রাষ্ট্রপতির একটি তালিকা তৈরি করবে।</a:t>
            </a:r>
            <a:endParaRPr lang="en-US" sz="3600" b="1" dirty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95" y="1344996"/>
            <a:ext cx="6333564" cy="305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95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34669" y="306652"/>
            <a:ext cx="8148918" cy="6103823"/>
            <a:chOff x="-242048" y="-1145630"/>
            <a:chExt cx="8148918" cy="61038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2048" y="-1145630"/>
              <a:ext cx="8148918" cy="6103823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3146612" y="4218605"/>
              <a:ext cx="3254188" cy="7395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8245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B078"/>
            </a:gs>
            <a:gs pos="51000">
              <a:srgbClr val="00B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424" y="766482"/>
            <a:ext cx="1996059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644154" y="981635"/>
            <a:ext cx="8135469" cy="51636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সর্বোচ্চ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পদমর্যাদার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অধিকারী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পরামর্শে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pPr algn="ctr"/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62" y="1837625"/>
            <a:ext cx="3451692" cy="345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9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4074458" y="215154"/>
            <a:ext cx="3845859" cy="914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694" y="1250577"/>
            <a:ext cx="10690412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১/ বাংলাদেশের রাষ্ট্রপতি পদপ্রার্থীর বয়সসীমা কতো?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২/ বাংলাদেশের রাষ্ট্রপতি সর্বোচ্চ কত মেয়াদে ক্ষমতায় থাকতে পারেন?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৩/ বাংলাদেশের রাষ্ট্রপতির আসন কখন শূন্য হতে পারে?</a:t>
            </a: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৪/ বাংলাদেশের রাষ্ট্রপতির বিরুদ্ধে ফৌজদারি মামলা করা যায় কি?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78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270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54083"/>
            <a:ext cx="12021671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pPr algn="ctr"/>
            <a:r>
              <a:rPr lang="bn-IN" sz="54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একাদশও দ্বাদশ</a:t>
            </a:r>
          </a:p>
          <a:p>
            <a:pPr algn="ctr"/>
            <a:r>
              <a:rPr lang="bn-IN" sz="54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পত্রঃদ্বিতীয়</a:t>
            </a:r>
          </a:p>
          <a:p>
            <a:pPr algn="ctr"/>
            <a:r>
              <a:rPr lang="bn-IN" sz="54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অধ্যায়ঃপঞ্চম</a:t>
            </a:r>
          </a:p>
          <a:p>
            <a:pPr algn="ctr"/>
            <a:r>
              <a:rPr lang="bn-IN" sz="5400" b="1" i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অধ্যায়ের নামঃবাংলাদেশের সরকার ও প্রশাসনিক কাঠামো </a:t>
            </a:r>
            <a:endParaRPr lang="en-US" sz="5400" b="1" i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78" b="79556" l="5778" r="89778"/>
                    </a14:imgEffect>
                    <a14:imgEffect>
                      <a14:artisticPaintBrus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15" y="1244049"/>
            <a:ext cx="2991874" cy="29918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78" b="79556" l="5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412" y="5083088"/>
            <a:ext cx="1949724" cy="194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153" y="2224407"/>
            <a:ext cx="5633139" cy="32932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4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উম্মে ফাতেমা</a:t>
            </a:r>
          </a:p>
          <a:p>
            <a:endParaRPr lang="bn-IN" sz="1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(রাষ্ট্রবিজ্ঞান বিভাগ)</a:t>
            </a:r>
          </a:p>
          <a:p>
            <a:endParaRPr lang="bn-IN" sz="1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হুলাইন ছালেহ নুর ডিগ্রি কলেজ</a:t>
            </a:r>
          </a:p>
          <a:p>
            <a:endParaRPr lang="bn-IN" sz="16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পটিয়া,চট্টগ্রাম।</a:t>
            </a:r>
            <a:endParaRPr lang="en-US" sz="40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51" t="3929"/>
          <a:stretch/>
        </p:blipFill>
        <p:spPr>
          <a:xfrm>
            <a:off x="7341143" y="2405495"/>
            <a:ext cx="3215157" cy="325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grpSp>
        <p:nvGrpSpPr>
          <p:cNvPr id="18" name="Group 17"/>
          <p:cNvGrpSpPr/>
          <p:nvPr/>
        </p:nvGrpSpPr>
        <p:grpSpPr>
          <a:xfrm>
            <a:off x="3851993" y="533997"/>
            <a:ext cx="4434782" cy="1669331"/>
            <a:chOff x="3851993" y="533997"/>
            <a:chExt cx="4434782" cy="166933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716" b="96789" l="3896" r="100000"/>
                      </a14:imgEffect>
                      <a14:imgEffect>
                        <a14:artisticGlowDiffused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1993" y="533997"/>
              <a:ext cx="1768878" cy="166933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705345" y="662057"/>
              <a:ext cx="3581430" cy="9233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IN" sz="5400" dirty="0">
                  <a:solidFill>
                    <a:srgbClr val="CC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  <a:endParaRPr lang="en-US" sz="5400" dirty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716" b="96789" l="389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897" y="0"/>
            <a:ext cx="2200275" cy="2076450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10260106" y="4615580"/>
            <a:ext cx="1820284" cy="2168460"/>
            <a:chOff x="10260106" y="4615580"/>
            <a:chExt cx="1820284" cy="216846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913" b="89806" l="13061" r="89796"/>
                      </a14:imgEffect>
                      <a14:imgEffect>
                        <a14:artisticLineDrawing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1138" y="4615580"/>
              <a:ext cx="1238219" cy="104111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0106" y="5066196"/>
              <a:ext cx="1820284" cy="1717844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0342" y="197686"/>
            <a:ext cx="2374461" cy="1579305"/>
            <a:chOff x="40342" y="197686"/>
            <a:chExt cx="2374461" cy="157930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913" b="89806" l="13061" r="8979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42" y="197686"/>
              <a:ext cx="1878300" cy="157930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913" b="89806" l="13061" r="89796"/>
                      </a14:imgEffect>
                      <a14:imgEffect>
                        <a14:artisticCemen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528" y="365456"/>
              <a:ext cx="1600275" cy="1345537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3654723" y="4356014"/>
            <a:ext cx="2520903" cy="2076450"/>
            <a:chOff x="3654723" y="4356014"/>
            <a:chExt cx="2520903" cy="207645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5351" y="4356014"/>
              <a:ext cx="2200275" cy="207645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2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2913" b="89806" l="13061" r="89796"/>
                      </a14:imgEffect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4723" y="5166880"/>
              <a:ext cx="1505185" cy="12655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96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230" y="201704"/>
            <a:ext cx="5043368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তোমরা কি দেখছো?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89" y="1215794"/>
            <a:ext cx="8706651" cy="45261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5361675" y="6109653"/>
            <a:ext cx="145264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বংগভবন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17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599" y="1815353"/>
            <a:ext cx="7364517" cy="2628960"/>
          </a:xfrm>
          <a:prstGeom prst="wave">
            <a:avLst/>
          </a:prstGeom>
          <a:solidFill>
            <a:srgbClr val="CC60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8000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রাষ্ট্রপতি </a:t>
            </a:r>
            <a:endParaRPr lang="en-US" sz="8000" dirty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28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8189" y="1169894"/>
            <a:ext cx="855875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solidFill>
                  <a:srgbClr val="99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endParaRPr lang="bn-IN" sz="4000" b="1" dirty="0" smtClean="0">
              <a:solidFill>
                <a:srgbClr val="99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রাষ্ট্রপতি পদের যোগ্যতা সম্পর্কে বলতে পারবে।</a:t>
            </a:r>
          </a:p>
          <a:p>
            <a:endParaRPr lang="bn-IN" sz="3600" b="1" dirty="0" smtClean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রাষ্টপতি পদের নির্বাচন ও মেয়াদ সম্পর্কে লিখতে পারবে।</a:t>
            </a:r>
          </a:p>
          <a:p>
            <a:endParaRPr lang="bn-IN" sz="3600" b="1" dirty="0" smtClean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রাষ্ট্রপতির পদমর্যাদা ব্যাখ্যা করতে পারবে।</a:t>
            </a:r>
            <a:endParaRPr lang="en-US" sz="3600" b="1" dirty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00B078"/>
            </a:gs>
            <a:gs pos="51000">
              <a:srgbClr val="00B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3613" y="6088559"/>
            <a:ext cx="5226111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বর্তমান রাষ্ট্রপতি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184" y="0"/>
            <a:ext cx="8390967" cy="616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282387" y="268940"/>
            <a:ext cx="5862917" cy="766484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রাষ্ট্রপতি পদের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যোগ্যতা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Wave 10"/>
          <p:cNvSpPr/>
          <p:nvPr/>
        </p:nvSpPr>
        <p:spPr>
          <a:xfrm>
            <a:off x="282387" y="1210237"/>
            <a:ext cx="11712389" cy="1183340"/>
          </a:xfrm>
          <a:prstGeom prst="wav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  তাকে বাংলাদেশের নাগরিক হতে হবে।</a:t>
            </a:r>
            <a:endParaRPr lang="en-US" sz="4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Wave 15"/>
          <p:cNvSpPr/>
          <p:nvPr/>
        </p:nvSpPr>
        <p:spPr>
          <a:xfrm>
            <a:off x="282384" y="2393577"/>
            <a:ext cx="11712389" cy="1183340"/>
          </a:xfrm>
          <a:prstGeom prst="wav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00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 অনূন্য ৩৫ বছর বয়স্ক হতে হবে।</a:t>
            </a:r>
            <a:endParaRPr lang="en-US" sz="4400" dirty="0">
              <a:solidFill>
                <a:srgbClr val="00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Wave 17"/>
          <p:cNvSpPr/>
          <p:nvPr/>
        </p:nvSpPr>
        <p:spPr>
          <a:xfrm>
            <a:off x="282386" y="3765177"/>
            <a:ext cx="11712389" cy="118334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তিনি জাতীয় সংসদ সদস্য নির্বাচিত হওয়ার যোগ্য হবেন।</a:t>
            </a:r>
            <a:endParaRPr lang="en-US" sz="4400" dirty="0">
              <a:solidFill>
                <a:srgbClr val="FF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Wave 18"/>
          <p:cNvSpPr/>
          <p:nvPr/>
        </p:nvSpPr>
        <p:spPr>
          <a:xfrm>
            <a:off x="282385" y="4914901"/>
            <a:ext cx="11712389" cy="1183340"/>
          </a:xfrm>
          <a:prstGeom prst="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 পূর্বে কখনো রাষ্ট্রপতির পদ হতে অপসারিত হননি।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8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7030A0"/>
            </a:gs>
            <a:gs pos="33000">
              <a:srgbClr val="00B0F0"/>
            </a:gs>
            <a:gs pos="69000">
              <a:srgbClr val="00B050"/>
            </a:gs>
            <a:gs pos="100000">
              <a:srgbClr val="CC60A8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899646" y="215153"/>
            <a:ext cx="4666129" cy="1102659"/>
          </a:xfrm>
          <a:prstGeom prst="horizontalScroll">
            <a:avLst/>
          </a:prstGeom>
          <a:solidFill>
            <a:srgbClr val="00FFFF"/>
          </a:solidFill>
          <a:ln>
            <a:solidFill>
              <a:srgbClr val="0033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i="1" dirty="0" smtClean="0">
                <a:solidFill>
                  <a:srgbClr val="CC60A8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নির্বাচন ও পদের মেয়াদ </a:t>
            </a:r>
            <a:endParaRPr lang="en-US" sz="4400" b="1" i="1" dirty="0">
              <a:solidFill>
                <a:srgbClr val="CC60A8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011" y="1707776"/>
            <a:ext cx="1145217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সংসদের সংখ্যাগরিষ্ঠ সদস্যদের ভোটে ।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বছরের জন্য।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 রাষ্ট্রপতির নির্বাচন পরিচালনা করবেন।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একাধিক্রমে হোক বা না হোক-২ মেয়াদের বেশি থাকবেন না।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স্পীকারের কাছে স্বাক্ষরযুক্ত পত্রযোগে পদত্যাগ করতে পারবেন।</a:t>
            </a:r>
          </a:p>
          <a:p>
            <a:pPr marL="285750" indent="-285750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জাতীয় সংসদ সদস্য রাষ্ট্রপতির পদে নির্বাচিত হওয়ার পর রাষ্ট্রপতি</a:t>
            </a:r>
          </a:p>
          <a:p>
            <a:pPr>
              <a:buClr>
                <a:srgbClr val="FFFF00"/>
              </a:buClr>
            </a:pPr>
            <a:r>
              <a:rPr lang="bn-IN" sz="3600" b="1" dirty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CCFF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হিসেবে শপথ গ্রহণ ও কার্যভার গ্রহণের দিন থেকে সংসদে তার আসন শূন্য হবে।</a:t>
            </a:r>
            <a:endParaRPr lang="en-US" sz="3600" b="1" dirty="0">
              <a:solidFill>
                <a:srgbClr val="CCFF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0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396</Words>
  <Application>Microsoft Office PowerPoint</Application>
  <PresentationFormat>Widescreen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UMMAY FATEMA</dc:creator>
  <cp:lastModifiedBy>UMMAY FATEMA</cp:lastModifiedBy>
  <cp:revision>40</cp:revision>
  <dcterms:created xsi:type="dcterms:W3CDTF">2021-09-15T12:42:52Z</dcterms:created>
  <dcterms:modified xsi:type="dcterms:W3CDTF">2021-09-30T19:08:15Z</dcterms:modified>
</cp:coreProperties>
</file>