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5.jpg" ContentType="image/jpeg"/>
  <Override PartName="/ppt/media/image16.jpg" ContentType="image/jpeg"/>
  <Override PartName="/ppt/notesSlides/notesSlide1.xml" ContentType="application/vnd.openxmlformats-officedocument.presentationml.notesSlide+xml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notesSlides/notesSlide2.xml" ContentType="application/vnd.openxmlformats-officedocument.presentationml.notesSlide+xml"/>
  <Override PartName="/ppt/media/image21.jpg" ContentType="image/jpeg"/>
  <Override PartName="/ppt/media/image2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8.jpg" ContentType="image/jpeg"/>
  <Override PartName="/ppt/media/image29.jpg" ContentType="image/jpeg"/>
  <Override PartName="/ppt/media/image3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5.jpg" ContentType="image/jpeg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6"/>
  </p:notesMasterIdLst>
  <p:sldIdLst>
    <p:sldId id="281" r:id="rId2"/>
    <p:sldId id="267" r:id="rId3"/>
    <p:sldId id="266" r:id="rId4"/>
    <p:sldId id="258" r:id="rId5"/>
    <p:sldId id="282" r:id="rId6"/>
    <p:sldId id="268" r:id="rId7"/>
    <p:sldId id="288" r:id="rId8"/>
    <p:sldId id="261" r:id="rId9"/>
    <p:sldId id="272" r:id="rId10"/>
    <p:sldId id="271" r:id="rId11"/>
    <p:sldId id="259" r:id="rId12"/>
    <p:sldId id="262" r:id="rId13"/>
    <p:sldId id="278" r:id="rId14"/>
    <p:sldId id="283" r:id="rId15"/>
    <p:sldId id="284" r:id="rId16"/>
    <p:sldId id="285" r:id="rId17"/>
    <p:sldId id="286" r:id="rId18"/>
    <p:sldId id="287" r:id="rId19"/>
    <p:sldId id="274" r:id="rId20"/>
    <p:sldId id="275" r:id="rId21"/>
    <p:sldId id="276" r:id="rId22"/>
    <p:sldId id="260" r:id="rId23"/>
    <p:sldId id="27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1F7F5-F0EB-4CD3-B23A-6CB72B07154C}">
          <p14:sldIdLst>
            <p14:sldId id="281"/>
            <p14:sldId id="267"/>
            <p14:sldId id="266"/>
            <p14:sldId id="258"/>
            <p14:sldId id="282"/>
            <p14:sldId id="268"/>
            <p14:sldId id="288"/>
            <p14:sldId id="261"/>
            <p14:sldId id="272"/>
          </p14:sldIdLst>
        </p14:section>
        <p14:section name="Untitled Section" id="{DF049638-2034-41BC-90E9-526CFDA580E0}">
          <p14:sldIdLst>
            <p14:sldId id="271"/>
            <p14:sldId id="259"/>
            <p14:sldId id="262"/>
            <p14:sldId id="278"/>
            <p14:sldId id="283"/>
            <p14:sldId id="284"/>
            <p14:sldId id="285"/>
            <p14:sldId id="286"/>
            <p14:sldId id="287"/>
            <p14:sldId id="274"/>
            <p14:sldId id="275"/>
            <p14:sldId id="276"/>
            <p14:sldId id="260"/>
            <p14:sldId id="27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FF0066"/>
    <a:srgbClr val="EA3042"/>
    <a:srgbClr val="D149B7"/>
    <a:srgbClr val="3366FF"/>
    <a:srgbClr val="8C387A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0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73F27D-DA8C-4DB5-8A62-3A26AC04FA2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tmp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2.tmp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27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7" Type="http://schemas.openxmlformats.org/officeDocument/2006/relationships/image" Target="../media/image40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6E406-B2ED-441B-A32D-6621C3B6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3501"/>
            <a:ext cx="102362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F0B38-5381-405E-BCA9-4E4DB451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0"/>
            <a:ext cx="8063323" cy="474304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298698" y="160726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467715" y="4963993"/>
            <a:ext cx="9805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শিক্ষার্থীদের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উদ্দেশ্যে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প্রশ্ন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বলতো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দেখি</a:t>
            </a:r>
            <a:r>
              <a:rPr lang="en-US" sz="4400" dirty="0">
                <a:solidFill>
                  <a:srgbClr val="FF0066"/>
                </a:solidFill>
              </a:rPr>
              <a:t>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A1C8A-C13B-4D99-BDA4-98FD28BD644D}"/>
              </a:ext>
            </a:extLst>
          </p:cNvPr>
          <p:cNvSpPr txBox="1"/>
          <p:nvPr/>
        </p:nvSpPr>
        <p:spPr>
          <a:xfrm>
            <a:off x="1745934" y="5756344"/>
            <a:ext cx="2584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কি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8D04D3-4D88-4953-9956-43E406551B90}"/>
              </a:ext>
            </a:extLst>
          </p:cNvPr>
          <p:cNvSpPr txBox="1"/>
          <p:nvPr/>
        </p:nvSpPr>
        <p:spPr>
          <a:xfrm>
            <a:off x="1381955" y="5343069"/>
            <a:ext cx="6479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কত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প্রকার</a:t>
            </a:r>
            <a:r>
              <a:rPr lang="en-US" sz="4400" dirty="0">
                <a:solidFill>
                  <a:srgbClr val="FF0066"/>
                </a:solidFill>
              </a:rPr>
              <a:t> ও </a:t>
            </a:r>
            <a:r>
              <a:rPr lang="en-US" sz="4400" dirty="0" err="1">
                <a:solidFill>
                  <a:srgbClr val="FF0066"/>
                </a:solidFill>
              </a:rPr>
              <a:t>কী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কী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CF3B6-5550-4628-9CCD-9C4B08EE0F7D}"/>
              </a:ext>
            </a:extLst>
          </p:cNvPr>
          <p:cNvSpPr txBox="1"/>
          <p:nvPr/>
        </p:nvSpPr>
        <p:spPr>
          <a:xfrm>
            <a:off x="173399" y="1191777"/>
            <a:ext cx="382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পূর্বজ্ঞান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যাচাই</a:t>
            </a:r>
            <a:r>
              <a:rPr lang="en-US" sz="4400" dirty="0">
                <a:solidFill>
                  <a:srgbClr val="FF0066"/>
                </a:solidFill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76F58-43DD-4EDC-8705-2228EB5790FE}"/>
              </a:ext>
            </a:extLst>
          </p:cNvPr>
          <p:cNvSpPr txBox="1"/>
          <p:nvPr/>
        </p:nvSpPr>
        <p:spPr>
          <a:xfrm>
            <a:off x="173399" y="5371623"/>
            <a:ext cx="11913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রান্না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করতে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আমরা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কোন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কোন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ব্যবহার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করি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C7AEE-A443-4109-B2BE-17C036FF6EC2}"/>
              </a:ext>
            </a:extLst>
          </p:cNvPr>
          <p:cNvSpPr txBox="1"/>
          <p:nvPr/>
        </p:nvSpPr>
        <p:spPr>
          <a:xfrm>
            <a:off x="467715" y="5165381"/>
            <a:ext cx="1059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</a:rPr>
              <a:t>টেলিভিশন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চালাতে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কোন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শক্তি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ব্যবহার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করি</a:t>
            </a:r>
            <a:r>
              <a:rPr lang="en-US" sz="4400" dirty="0">
                <a:solidFill>
                  <a:srgbClr val="FF0066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5" grpId="0"/>
      <p:bldP spid="5" grpId="1"/>
      <p:bldP spid="26" grpId="0"/>
      <p:bldP spid="26" grpId="1"/>
      <p:bldP spid="27" grpId="0"/>
      <p:bldP spid="27" grpId="1"/>
      <p:bldP spid="8" grpId="0"/>
      <p:bldP spid="8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05250168-59D7-42E9-BEB7-DBF7061CAEFA}"/>
              </a:ext>
            </a:extLst>
          </p:cNvPr>
          <p:cNvSpPr txBox="1"/>
          <p:nvPr/>
        </p:nvSpPr>
        <p:spPr>
          <a:xfrm>
            <a:off x="354875" y="817717"/>
            <a:ext cx="11482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আজ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আমরা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দৈনন্দিন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জীবনে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শক্তির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বিভিন্ন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রূপ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ও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উৎস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নিয়ে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আলোচনা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করব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শক্তির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বিভিন্ন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রূপ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ব্যবহার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এবং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এর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উৎস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কী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কী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</a:rPr>
              <a:t> ?</a:t>
            </a:r>
          </a:p>
          <a:p>
            <a:pPr algn="just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-------------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এটাই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আমাদের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আজকের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</a:rPr>
              <a:t>প্রশ্ন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81347A0-D623-43CC-A02F-39C0C6205C36}"/>
              </a:ext>
            </a:extLst>
          </p:cNvPr>
          <p:cNvSpPr/>
          <p:nvPr/>
        </p:nvSpPr>
        <p:spPr>
          <a:xfrm rot="5400000">
            <a:off x="9423062" y="947695"/>
            <a:ext cx="1079081" cy="3849197"/>
          </a:xfrm>
          <a:prstGeom prst="wedgeRectCallou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F0EF72F-5D8B-458B-A198-F838A8F51D40}"/>
              </a:ext>
            </a:extLst>
          </p:cNvPr>
          <p:cNvSpPr txBox="1"/>
          <p:nvPr/>
        </p:nvSpPr>
        <p:spPr>
          <a:xfrm>
            <a:off x="7870366" y="391485"/>
            <a:ext cx="401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876C9-3579-4FB9-BA4F-E668876A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" y="380102"/>
            <a:ext cx="7294779" cy="55130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CEC770-F13D-489C-A762-F813524B4148}"/>
              </a:ext>
            </a:extLst>
          </p:cNvPr>
          <p:cNvSpPr txBox="1"/>
          <p:nvPr/>
        </p:nvSpPr>
        <p:spPr>
          <a:xfrm>
            <a:off x="8310134" y="2334616"/>
            <a:ext cx="336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পায়ে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হেঁটে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স্কুলে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5D8C7F-0045-4872-BD34-22B58433F249}"/>
              </a:ext>
            </a:extLst>
          </p:cNvPr>
          <p:cNvSpPr txBox="1"/>
          <p:nvPr/>
        </p:nvSpPr>
        <p:spPr>
          <a:xfrm>
            <a:off x="8327565" y="2483222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সাইকেল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C615A1-1A70-492F-86EA-EBDE31B55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82" y="774981"/>
            <a:ext cx="2567625" cy="570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51BB57-2EEC-488D-A002-DAD61E8C6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" y="802158"/>
            <a:ext cx="2458647" cy="56939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90740B-4F54-48E5-AF2A-CD8DC59F6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7" y="792347"/>
            <a:ext cx="2360595" cy="5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4" grpId="0"/>
      <p:bldP spid="31" grpId="0"/>
      <p:bldP spid="31" grpId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05234-5A9D-4965-80DE-418C6AB8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"/>
            <a:ext cx="10134600" cy="5394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4A2DD-A7E6-48AE-95B7-2C98DE5F53D7}"/>
              </a:ext>
            </a:extLst>
          </p:cNvPr>
          <p:cNvSpPr txBox="1"/>
          <p:nvPr/>
        </p:nvSpPr>
        <p:spPr>
          <a:xfrm>
            <a:off x="3550921" y="602573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খাবার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রান্না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71F4-F1DD-4E20-8567-3BA8D7909A70}"/>
              </a:ext>
            </a:extLst>
          </p:cNvPr>
          <p:cNvSpPr txBox="1"/>
          <p:nvPr/>
        </p:nvSpPr>
        <p:spPr>
          <a:xfrm>
            <a:off x="4244343" y="6181244"/>
            <a:ext cx="416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কম্পিউটার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E10F-1296-4306-9126-3F4B7365D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"/>
            <a:ext cx="10393680" cy="584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01ADF-16CC-43B4-AE09-F042E622B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182880"/>
            <a:ext cx="11445240" cy="5804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8B625-5CB1-4ADF-B9FD-C83BA4D15931}"/>
              </a:ext>
            </a:extLst>
          </p:cNvPr>
          <p:cNvSpPr txBox="1"/>
          <p:nvPr/>
        </p:nvSpPr>
        <p:spPr>
          <a:xfrm>
            <a:off x="1219200" y="6014769"/>
            <a:ext cx="91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করেই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গাড়ি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BB185-CDD5-42B0-BA1C-750B2FA38E0E}"/>
              </a:ext>
            </a:extLst>
          </p:cNvPr>
          <p:cNvSpPr txBox="1"/>
          <p:nvPr/>
        </p:nvSpPr>
        <p:spPr>
          <a:xfrm>
            <a:off x="1303020" y="1924831"/>
            <a:ext cx="9799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কিছুর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রূপ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অবস্থানের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পরিবর্তন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পারে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9" grpId="0"/>
      <p:bldP spid="9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64A2DD-A7E6-48AE-95B7-2C98DE5F53D7}"/>
              </a:ext>
            </a:extLst>
          </p:cNvPr>
          <p:cNvSpPr txBox="1"/>
          <p:nvPr/>
        </p:nvSpPr>
        <p:spPr>
          <a:xfrm>
            <a:off x="203198" y="3523361"/>
            <a:ext cx="995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খাবার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রান্না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জ্বালানী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প্রয়োজন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71F4-F1DD-4E20-8567-3BA8D7909A70}"/>
              </a:ext>
            </a:extLst>
          </p:cNvPr>
          <p:cNvSpPr txBox="1"/>
          <p:nvPr/>
        </p:nvSpPr>
        <p:spPr>
          <a:xfrm>
            <a:off x="193042" y="4229184"/>
            <a:ext cx="897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কম্পিউটার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প্রয়োজন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8B625-5CB1-4ADF-B9FD-C83BA4D15931}"/>
              </a:ext>
            </a:extLst>
          </p:cNvPr>
          <p:cNvSpPr txBox="1"/>
          <p:nvPr/>
        </p:nvSpPr>
        <p:spPr>
          <a:xfrm>
            <a:off x="113530" y="4875515"/>
            <a:ext cx="811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করেই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গাড়ি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BB185-CDD5-42B0-BA1C-750B2FA38E0E}"/>
              </a:ext>
            </a:extLst>
          </p:cNvPr>
          <p:cNvSpPr txBox="1"/>
          <p:nvPr/>
        </p:nvSpPr>
        <p:spPr>
          <a:xfrm>
            <a:off x="2418080" y="601302"/>
            <a:ext cx="735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শক্তির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কয়েকটি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86A11-6922-4F05-9506-F0D04F1B2154}"/>
              </a:ext>
            </a:extLst>
          </p:cNvPr>
          <p:cNvSpPr txBox="1"/>
          <p:nvPr/>
        </p:nvSpPr>
        <p:spPr>
          <a:xfrm>
            <a:off x="-184150" y="2302729"/>
            <a:ext cx="1192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পায়ে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হেঁটে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স্কুলে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B5F64-7270-4729-83A3-FD9CAA843415}"/>
              </a:ext>
            </a:extLst>
          </p:cNvPr>
          <p:cNvSpPr txBox="1"/>
          <p:nvPr/>
        </p:nvSpPr>
        <p:spPr>
          <a:xfrm>
            <a:off x="-184149" y="290529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বাইসাইকেল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চালাতে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শক্তি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ব্যবহার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058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182CD2-15B5-4146-80D8-DF0E3465CDF4}"/>
              </a:ext>
            </a:extLst>
          </p:cNvPr>
          <p:cNvSpPr/>
          <p:nvPr/>
        </p:nvSpPr>
        <p:spPr>
          <a:xfrm rot="16200000">
            <a:off x="1703303" y="-885436"/>
            <a:ext cx="843831" cy="3011759"/>
          </a:xfrm>
          <a:prstGeom prst="wedgeRoundRectCallou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EF758-01FC-4183-A8C1-E8D06DD6F7B0}"/>
              </a:ext>
            </a:extLst>
          </p:cNvPr>
          <p:cNvSpPr txBox="1"/>
          <p:nvPr/>
        </p:nvSpPr>
        <p:spPr>
          <a:xfrm>
            <a:off x="6955876" y="2289720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১. </a:t>
            </a:r>
            <a:r>
              <a:rPr lang="en-US" sz="2800" dirty="0" err="1"/>
              <a:t>বিদ্যু</a:t>
            </a:r>
            <a:r>
              <a:rPr lang="en-US" sz="2800" dirty="0"/>
              <a:t>ৎ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D267D-0E0F-40B8-AA6A-C8F02E3A25A5}"/>
              </a:ext>
            </a:extLst>
          </p:cNvPr>
          <p:cNvSpPr txBox="1"/>
          <p:nvPr/>
        </p:nvSpPr>
        <p:spPr>
          <a:xfrm>
            <a:off x="6955876" y="35371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৩. </a:t>
            </a:r>
            <a:r>
              <a:rPr lang="en-US" sz="2800" dirty="0" err="1"/>
              <a:t>আলোক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DFD2D-65D8-4461-9047-F8F2FBE66658}"/>
              </a:ext>
            </a:extLst>
          </p:cNvPr>
          <p:cNvSpPr txBox="1"/>
          <p:nvPr/>
        </p:nvSpPr>
        <p:spPr>
          <a:xfrm>
            <a:off x="6955876" y="41467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৪.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79D1E-30C6-453A-B1EB-B6BE9F7FE927}"/>
              </a:ext>
            </a:extLst>
          </p:cNvPr>
          <p:cNvSpPr txBox="1"/>
          <p:nvPr/>
        </p:nvSpPr>
        <p:spPr>
          <a:xfrm>
            <a:off x="6955876" y="2911312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২. </a:t>
            </a:r>
            <a:r>
              <a:rPr lang="en-US" sz="2800" dirty="0" err="1"/>
              <a:t>যান্ত্রিক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E369A-4905-4CDF-AF49-DC15B20617A8}"/>
              </a:ext>
            </a:extLst>
          </p:cNvPr>
          <p:cNvSpPr txBox="1"/>
          <p:nvPr/>
        </p:nvSpPr>
        <p:spPr>
          <a:xfrm>
            <a:off x="6955876" y="4764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৫. 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B50F9-69A7-449C-B26E-545DBA4A931B}"/>
              </a:ext>
            </a:extLst>
          </p:cNvPr>
          <p:cNvSpPr txBox="1"/>
          <p:nvPr/>
        </p:nvSpPr>
        <p:spPr>
          <a:xfrm>
            <a:off x="6955876" y="5399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৬.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5423BF-0D8B-43A5-AD4E-47501682AD3B}"/>
              </a:ext>
            </a:extLst>
          </p:cNvPr>
          <p:cNvSpPr/>
          <p:nvPr/>
        </p:nvSpPr>
        <p:spPr>
          <a:xfrm rot="16917341">
            <a:off x="2719895" y="-480065"/>
            <a:ext cx="2006391" cy="4426197"/>
          </a:xfrm>
          <a:prstGeom prst="wedgeEllipse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498A-FE54-401B-AD6C-26CCDA6CB9AC}"/>
              </a:ext>
            </a:extLst>
          </p:cNvPr>
          <p:cNvSpPr txBox="1"/>
          <p:nvPr/>
        </p:nvSpPr>
        <p:spPr>
          <a:xfrm rot="1031767">
            <a:off x="1572805" y="1539878"/>
            <a:ext cx="44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শক্তি</a:t>
            </a:r>
            <a:r>
              <a:rPr lang="en-US" sz="3600" dirty="0"/>
              <a:t> </a:t>
            </a:r>
            <a:r>
              <a:rPr lang="en-US" sz="3600" dirty="0" err="1"/>
              <a:t>ছয়টি</a:t>
            </a:r>
            <a:r>
              <a:rPr lang="en-US" sz="3600" dirty="0"/>
              <a:t> </a:t>
            </a:r>
            <a:r>
              <a:rPr lang="en-US" sz="3600" dirty="0" err="1"/>
              <a:t>রূপ</a:t>
            </a:r>
            <a:r>
              <a:rPr lang="en-US" sz="3600" dirty="0"/>
              <a:t>, </a:t>
            </a:r>
            <a:r>
              <a:rPr lang="en-US" sz="3600" dirty="0" err="1"/>
              <a:t>যথা</a:t>
            </a:r>
            <a:r>
              <a:rPr lang="en-US" sz="3600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21F6A-1A99-404B-88F1-1526DC701A2B}"/>
              </a:ext>
            </a:extLst>
          </p:cNvPr>
          <p:cNvSpPr txBox="1"/>
          <p:nvPr/>
        </p:nvSpPr>
        <p:spPr>
          <a:xfrm>
            <a:off x="773418" y="293144"/>
            <a:ext cx="1045662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বিভিন্ন</a:t>
            </a:r>
            <a:r>
              <a:rPr lang="en-US" sz="2800" dirty="0"/>
              <a:t> </a:t>
            </a:r>
            <a:r>
              <a:rPr lang="en-US" sz="2800" dirty="0" err="1"/>
              <a:t>উৎস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পাই</a:t>
            </a:r>
            <a:r>
              <a:rPr lang="en-US" sz="2800" dirty="0"/>
              <a:t> । </a:t>
            </a:r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en-US" sz="2800" dirty="0" err="1"/>
              <a:t>শক্তিগুলো</a:t>
            </a:r>
            <a:r>
              <a:rPr lang="en-US" sz="2800" dirty="0"/>
              <a:t> </a:t>
            </a:r>
            <a:r>
              <a:rPr lang="en-US" sz="2800" dirty="0" err="1"/>
              <a:t>আসছে</a:t>
            </a:r>
            <a:r>
              <a:rPr lang="en-US" sz="2800" dirty="0"/>
              <a:t> </a:t>
            </a:r>
            <a:r>
              <a:rPr lang="en-US" sz="2800" dirty="0" err="1"/>
              <a:t>কখনো</a:t>
            </a:r>
            <a:r>
              <a:rPr lang="en-US" sz="2800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FC8A6-C050-4A0B-8D4A-F42F1FF81026}"/>
              </a:ext>
            </a:extLst>
          </p:cNvPr>
          <p:cNvSpPr txBox="1"/>
          <p:nvPr/>
        </p:nvSpPr>
        <p:spPr>
          <a:xfrm>
            <a:off x="124506" y="1137200"/>
            <a:ext cx="5772714" cy="313932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65992-AA4C-4389-8298-1058703D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0" y="1474986"/>
            <a:ext cx="5255877" cy="24637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B87168-1E47-42EA-9AF4-66968F53A167}"/>
              </a:ext>
            </a:extLst>
          </p:cNvPr>
          <p:cNvSpPr txBox="1"/>
          <p:nvPr/>
        </p:nvSpPr>
        <p:spPr>
          <a:xfrm>
            <a:off x="3213832" y="4321178"/>
            <a:ext cx="1470990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কয়লা</a:t>
            </a:r>
            <a:r>
              <a:rPr lang="en-US" sz="3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C64CB-9461-45C9-B76C-10E35E202774}"/>
              </a:ext>
            </a:extLst>
          </p:cNvPr>
          <p:cNvSpPr txBox="1"/>
          <p:nvPr/>
        </p:nvSpPr>
        <p:spPr>
          <a:xfrm>
            <a:off x="7952057" y="4336502"/>
            <a:ext cx="1470991" cy="707886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err="1"/>
              <a:t>তেল</a:t>
            </a:r>
            <a:r>
              <a:rPr lang="en-US" sz="4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CAE4A-C9E2-4373-8310-97732E0C0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1" y="1137591"/>
            <a:ext cx="5501496" cy="31389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937412-2C59-403A-8AE5-9B43F838D6A7}"/>
              </a:ext>
            </a:extLst>
          </p:cNvPr>
          <p:cNvSpPr txBox="1"/>
          <p:nvPr/>
        </p:nvSpPr>
        <p:spPr>
          <a:xfrm>
            <a:off x="773418" y="356587"/>
            <a:ext cx="2731340" cy="523220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শক্তির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উৎস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en-US" sz="2800" dirty="0"/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4EDBC78-D177-4D1C-969B-31967D871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" y="963200"/>
            <a:ext cx="5582840" cy="44691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2E1C408-6AB7-4FDF-9654-2692B58267C5}"/>
              </a:ext>
            </a:extLst>
          </p:cNvPr>
          <p:cNvSpPr txBox="1"/>
          <p:nvPr/>
        </p:nvSpPr>
        <p:spPr>
          <a:xfrm>
            <a:off x="2478337" y="5599060"/>
            <a:ext cx="1470990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খাবার</a:t>
            </a:r>
            <a:r>
              <a:rPr lang="en-US" sz="3600" dirty="0"/>
              <a:t>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5507785-9BC2-45A2-9618-D6D6F5069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49" y="1046526"/>
            <a:ext cx="4966379" cy="44691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5724FF7-4AC6-4917-9040-4B5D8E1AAC94}"/>
              </a:ext>
            </a:extLst>
          </p:cNvPr>
          <p:cNvSpPr txBox="1"/>
          <p:nvPr/>
        </p:nvSpPr>
        <p:spPr>
          <a:xfrm>
            <a:off x="7930307" y="5599059"/>
            <a:ext cx="2067983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বায়ুপ্রাবহ</a:t>
            </a:r>
            <a:endParaRPr lang="en-US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3C757-D458-4CB3-B676-BCF93FD46DC5}"/>
              </a:ext>
            </a:extLst>
          </p:cNvPr>
          <p:cNvSpPr txBox="1"/>
          <p:nvPr/>
        </p:nvSpPr>
        <p:spPr>
          <a:xfrm>
            <a:off x="8022200" y="5745896"/>
            <a:ext cx="1824163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ব্যাটারি</a:t>
            </a:r>
            <a:r>
              <a:rPr lang="en-US" sz="3600" dirty="0"/>
              <a:t>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31068E5-2B81-4385-B087-BC8BFFF1B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6364"/>
            <a:ext cx="6007664" cy="45683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B2D28D-D571-4DAA-AFC7-D053491C22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5" y="863999"/>
            <a:ext cx="6196233" cy="45683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3A26A48-87B7-49B4-A948-181C5617229D}"/>
              </a:ext>
            </a:extLst>
          </p:cNvPr>
          <p:cNvSpPr txBox="1"/>
          <p:nvPr/>
        </p:nvSpPr>
        <p:spPr>
          <a:xfrm>
            <a:off x="1500440" y="5745896"/>
            <a:ext cx="2647967" cy="646331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পানির</a:t>
            </a:r>
            <a:r>
              <a:rPr lang="en-US" sz="3600" dirty="0"/>
              <a:t> </a:t>
            </a:r>
            <a:r>
              <a:rPr lang="en-US" sz="3600" dirty="0" err="1"/>
              <a:t>স্রোত</a:t>
            </a:r>
            <a:r>
              <a:rPr lang="en-US" sz="3600" dirty="0"/>
              <a:t>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2B90CDF-604A-4F2A-BA48-0FADD61B3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3" y="799885"/>
            <a:ext cx="9912627" cy="503311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64D13C5-A6F0-4592-81D6-457966E3B813}"/>
              </a:ext>
            </a:extLst>
          </p:cNvPr>
          <p:cNvSpPr txBox="1"/>
          <p:nvPr/>
        </p:nvSpPr>
        <p:spPr>
          <a:xfrm>
            <a:off x="4551134" y="5890038"/>
            <a:ext cx="2519417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জেনারেটর</a:t>
            </a:r>
            <a:endParaRPr lang="en-US" sz="36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B29221C-2B5E-4428-8313-527A83A029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0" y="1086495"/>
            <a:ext cx="8825947" cy="47320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2CABCAE-8DED-40EA-A8CC-D9FC4D0A7B2B}"/>
              </a:ext>
            </a:extLst>
          </p:cNvPr>
          <p:cNvSpPr txBox="1"/>
          <p:nvPr/>
        </p:nvSpPr>
        <p:spPr>
          <a:xfrm>
            <a:off x="5370441" y="5985755"/>
            <a:ext cx="1060173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সূর্য</a:t>
            </a:r>
            <a:r>
              <a:rPr lang="en-US" sz="3600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490FB2-A29F-4D72-BB2C-766A915C6E65}"/>
              </a:ext>
            </a:extLst>
          </p:cNvPr>
          <p:cNvSpPr txBox="1"/>
          <p:nvPr/>
        </p:nvSpPr>
        <p:spPr>
          <a:xfrm>
            <a:off x="887037" y="2228671"/>
            <a:ext cx="10535478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 </a:t>
            </a:r>
            <a:r>
              <a:rPr lang="en-US" sz="3600" dirty="0" err="1"/>
              <a:t>এইসব</a:t>
            </a:r>
            <a:r>
              <a:rPr lang="en-US" sz="3600" dirty="0"/>
              <a:t> </a:t>
            </a:r>
            <a:r>
              <a:rPr lang="en-US" sz="3600" dirty="0" err="1"/>
              <a:t>উৎস</a:t>
            </a:r>
            <a:r>
              <a:rPr lang="en-US" sz="3600" dirty="0"/>
              <a:t> </a:t>
            </a:r>
            <a:r>
              <a:rPr lang="en-US" sz="3600" dirty="0" err="1"/>
              <a:t>থেকেই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তাপ</a:t>
            </a:r>
            <a:r>
              <a:rPr lang="en-US" sz="3600" dirty="0"/>
              <a:t>, </a:t>
            </a:r>
            <a:r>
              <a:rPr lang="en-US" sz="3600" dirty="0" err="1"/>
              <a:t>আলো</a:t>
            </a:r>
            <a:r>
              <a:rPr lang="en-US" sz="3600" dirty="0"/>
              <a:t>, </a:t>
            </a:r>
            <a:r>
              <a:rPr lang="en-US" sz="3600" dirty="0" err="1"/>
              <a:t>বিদ্যু</a:t>
            </a:r>
            <a:r>
              <a:rPr lang="en-US" sz="3600" dirty="0"/>
              <a:t>ৎ, </a:t>
            </a:r>
            <a:r>
              <a:rPr lang="en-US" sz="3600" dirty="0" err="1"/>
              <a:t>শব্দ</a:t>
            </a:r>
            <a:r>
              <a:rPr lang="en-US" sz="3600" dirty="0"/>
              <a:t>    </a:t>
            </a:r>
          </a:p>
          <a:p>
            <a:pPr algn="just"/>
            <a:r>
              <a:rPr lang="en-US" sz="3600" dirty="0"/>
              <a:t>                          </a:t>
            </a:r>
            <a:r>
              <a:rPr lang="en-US" sz="3600" dirty="0" err="1"/>
              <a:t>ইত্যাদি</a:t>
            </a:r>
            <a:r>
              <a:rPr lang="en-US" sz="3600" dirty="0"/>
              <a:t> </a:t>
            </a:r>
            <a:r>
              <a:rPr lang="en-US" sz="3600" dirty="0" err="1"/>
              <a:t>শক্তি</a:t>
            </a:r>
            <a:r>
              <a:rPr lang="en-US" sz="3600" dirty="0"/>
              <a:t> </a:t>
            </a:r>
            <a:r>
              <a:rPr lang="en-US" sz="3600" dirty="0" err="1"/>
              <a:t>পাই</a:t>
            </a:r>
            <a:r>
              <a:rPr lang="en-US" sz="3600" dirty="0"/>
              <a:t> ।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2DC67E-1F6C-4DA4-A9CA-A33B9B7DBF7A}"/>
              </a:ext>
            </a:extLst>
          </p:cNvPr>
          <p:cNvSpPr txBox="1"/>
          <p:nvPr/>
        </p:nvSpPr>
        <p:spPr>
          <a:xfrm>
            <a:off x="2524539" y="265968"/>
            <a:ext cx="6751981" cy="646331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এ </a:t>
            </a:r>
            <a:r>
              <a:rPr lang="en-US" sz="3600" dirty="0" err="1"/>
              <a:t>সমস্ত</a:t>
            </a:r>
            <a:r>
              <a:rPr lang="en-US" sz="3600" dirty="0"/>
              <a:t> </a:t>
            </a:r>
            <a:r>
              <a:rPr lang="en-US" sz="3600" dirty="0" err="1"/>
              <a:t>শক্তির</a:t>
            </a:r>
            <a:r>
              <a:rPr lang="en-US" sz="3600" dirty="0"/>
              <a:t> </a:t>
            </a:r>
            <a:r>
              <a:rPr lang="en-US" sz="3600" dirty="0" err="1"/>
              <a:t>মূল</a:t>
            </a:r>
            <a:r>
              <a:rPr lang="en-US" sz="3600" dirty="0"/>
              <a:t> </a:t>
            </a:r>
            <a:r>
              <a:rPr lang="en-US" sz="3600" dirty="0" err="1"/>
              <a:t>উৎসই</a:t>
            </a:r>
            <a:r>
              <a:rPr lang="en-US" sz="3600" dirty="0"/>
              <a:t> </a:t>
            </a:r>
            <a:r>
              <a:rPr lang="en-US" sz="3600" dirty="0" err="1"/>
              <a:t>সূর্য</a:t>
            </a:r>
            <a:r>
              <a:rPr lang="en-US" sz="36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9401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  <p:bldP spid="3" grpId="1" animBg="1"/>
      <p:bldP spid="4" grpId="0"/>
      <p:bldP spid="4" grpId="1"/>
      <p:bldP spid="10" grpId="0" animBg="1"/>
      <p:bldP spid="10" grpId="1" animBg="1"/>
      <p:bldP spid="6" grpId="0" animBg="1"/>
      <p:bldP spid="6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6" grpId="0" animBg="1"/>
      <p:bldP spid="56" grpId="1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CB498A-FE54-401B-AD6C-26CCDA6CB9AC}"/>
              </a:ext>
            </a:extLst>
          </p:cNvPr>
          <p:cNvSpPr txBox="1"/>
          <p:nvPr/>
        </p:nvSpPr>
        <p:spPr>
          <a:xfrm>
            <a:off x="3837709" y="90471"/>
            <a:ext cx="491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শক্তির</a:t>
            </a:r>
            <a:r>
              <a:rPr lang="en-US" sz="2800" dirty="0"/>
              <a:t> </a:t>
            </a:r>
            <a:r>
              <a:rPr lang="en-US" sz="2800" dirty="0" err="1"/>
              <a:t>বিভিন্ন</a:t>
            </a:r>
            <a:r>
              <a:rPr lang="en-US" sz="2800" dirty="0"/>
              <a:t> </a:t>
            </a:r>
            <a:r>
              <a:rPr lang="en-US" sz="2800" dirty="0" err="1"/>
              <a:t>রূপ</a:t>
            </a:r>
            <a:r>
              <a:rPr lang="en-US" sz="2800" dirty="0"/>
              <a:t> </a:t>
            </a:r>
            <a:r>
              <a:rPr lang="en-US" sz="2800" dirty="0" err="1"/>
              <a:t>রয়েছে</a:t>
            </a:r>
            <a:r>
              <a:rPr lang="en-US" sz="2800" dirty="0"/>
              <a:t> : </a:t>
            </a:r>
            <a:r>
              <a:rPr lang="en-US" sz="2800" dirty="0" err="1"/>
              <a:t>যথা</a:t>
            </a:r>
            <a:r>
              <a:rPr lang="en-US" sz="2800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752E9-110A-471E-9F77-013B833C881E}"/>
              </a:ext>
            </a:extLst>
          </p:cNvPr>
          <p:cNvSpPr txBox="1"/>
          <p:nvPr/>
        </p:nvSpPr>
        <p:spPr>
          <a:xfrm>
            <a:off x="4532038" y="703060"/>
            <a:ext cx="2345840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বিদ্যু</a:t>
            </a:r>
            <a:r>
              <a:rPr lang="en-US" sz="2800" dirty="0"/>
              <a:t>ৎ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82D20-93EA-4440-877A-ECC9C749EA1F}"/>
              </a:ext>
            </a:extLst>
          </p:cNvPr>
          <p:cNvSpPr txBox="1"/>
          <p:nvPr/>
        </p:nvSpPr>
        <p:spPr>
          <a:xfrm>
            <a:off x="2384987" y="687252"/>
            <a:ext cx="6663143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কোথায়</a:t>
            </a:r>
            <a:r>
              <a:rPr lang="en-US" sz="2800" dirty="0"/>
              <a:t> </a:t>
            </a:r>
            <a:r>
              <a:rPr lang="en-US" sz="2800" dirty="0" err="1"/>
              <a:t>কোথায়</a:t>
            </a:r>
            <a:r>
              <a:rPr lang="en-US" sz="2800" dirty="0"/>
              <a:t> </a:t>
            </a:r>
            <a:r>
              <a:rPr lang="en-US" sz="2800" dirty="0" err="1"/>
              <a:t>এটা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করছি</a:t>
            </a:r>
            <a:r>
              <a:rPr lang="en-US" sz="2800" dirty="0"/>
              <a:t> 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A43FE-0594-4839-933E-525812D24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2" y="1633088"/>
            <a:ext cx="5966442" cy="4327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D8182-6022-4A59-9FF9-ED6B8DCDCAAE}"/>
              </a:ext>
            </a:extLst>
          </p:cNvPr>
          <p:cNvSpPr txBox="1"/>
          <p:nvPr/>
        </p:nvSpPr>
        <p:spPr>
          <a:xfrm>
            <a:off x="2491111" y="5849484"/>
            <a:ext cx="2121161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টেলিভিশিন</a:t>
            </a:r>
            <a:r>
              <a:rPr lang="en-US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34903-3642-4B92-833B-26BB6FC9963F}"/>
              </a:ext>
            </a:extLst>
          </p:cNvPr>
          <p:cNvSpPr txBox="1"/>
          <p:nvPr/>
        </p:nvSpPr>
        <p:spPr>
          <a:xfrm>
            <a:off x="7950814" y="6122648"/>
            <a:ext cx="2550656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বৈদ্যুতিক</a:t>
            </a:r>
            <a:r>
              <a:rPr lang="en-US" sz="2800" dirty="0"/>
              <a:t> </a:t>
            </a:r>
            <a:r>
              <a:rPr lang="en-US" sz="2800" dirty="0" err="1"/>
              <a:t>পাখা</a:t>
            </a:r>
            <a:r>
              <a:rPr lang="en-US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0C6BE-1728-4DA6-9CE6-E2066BDA0A07}"/>
              </a:ext>
            </a:extLst>
          </p:cNvPr>
          <p:cNvSpPr txBox="1"/>
          <p:nvPr/>
        </p:nvSpPr>
        <p:spPr>
          <a:xfrm>
            <a:off x="1886134" y="6025669"/>
            <a:ext cx="2475791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বৈদ্যুতিক</a:t>
            </a:r>
            <a:r>
              <a:rPr lang="en-US" sz="2800" dirty="0"/>
              <a:t> </a:t>
            </a:r>
            <a:r>
              <a:rPr lang="en-US" sz="2800" dirty="0" err="1"/>
              <a:t>বাতি</a:t>
            </a:r>
            <a:r>
              <a:rPr lang="en-US" sz="2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463BD-D89F-4B83-9875-1CBA980FEE4C}"/>
              </a:ext>
            </a:extLst>
          </p:cNvPr>
          <p:cNvSpPr txBox="1"/>
          <p:nvPr/>
        </p:nvSpPr>
        <p:spPr>
          <a:xfrm>
            <a:off x="7927070" y="6075699"/>
            <a:ext cx="2550657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ওয়াশিং</a:t>
            </a:r>
            <a:r>
              <a:rPr lang="en-US" sz="2800" dirty="0"/>
              <a:t> </a:t>
            </a:r>
            <a:r>
              <a:rPr lang="en-US" sz="2800" dirty="0" err="1"/>
              <a:t>মেশিন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AFBFD-A242-4762-B99C-696060DB5133}"/>
              </a:ext>
            </a:extLst>
          </p:cNvPr>
          <p:cNvSpPr txBox="1"/>
          <p:nvPr/>
        </p:nvSpPr>
        <p:spPr>
          <a:xfrm>
            <a:off x="1811270" y="6044831"/>
            <a:ext cx="2550655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বায়ুকল</a:t>
            </a:r>
            <a:r>
              <a:rPr lang="en-US" sz="2800" dirty="0"/>
              <a:t> </a:t>
            </a:r>
            <a:r>
              <a:rPr lang="en-US" sz="2800" dirty="0" err="1"/>
              <a:t>চালাতে</a:t>
            </a:r>
            <a:r>
              <a:rPr lang="en-US" sz="28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3971F-1326-4EF9-B9EC-DB2A6DE4907C}"/>
              </a:ext>
            </a:extLst>
          </p:cNvPr>
          <p:cNvSpPr txBox="1"/>
          <p:nvPr/>
        </p:nvSpPr>
        <p:spPr>
          <a:xfrm>
            <a:off x="7927729" y="6006154"/>
            <a:ext cx="2121161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গাড়ির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8D503-C849-480C-B6CE-6C5F15EB9B68}"/>
              </a:ext>
            </a:extLst>
          </p:cNvPr>
          <p:cNvSpPr txBox="1"/>
          <p:nvPr/>
        </p:nvSpPr>
        <p:spPr>
          <a:xfrm>
            <a:off x="4626835" y="714408"/>
            <a:ext cx="2494803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যান্ত্রিক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52DD1-5BF0-4990-8FBA-78A65A746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78" y="1604420"/>
            <a:ext cx="5804162" cy="4245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3B45E-FFAC-4AC8-904E-4C2AAE38D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6" y="1548013"/>
            <a:ext cx="5339725" cy="4468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80D76B-9FFB-4F35-B3C6-917973A45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2" y="1633088"/>
            <a:ext cx="5080369" cy="43734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97670D-659F-45D9-B449-C90111EE1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2" y="1633094"/>
            <a:ext cx="5080369" cy="43734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E890F5-9F29-4F9A-9E4C-96CB09976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2" y="1459407"/>
            <a:ext cx="5698906" cy="45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C6EA54-C6C2-454C-84D3-00AC57769DD3}"/>
              </a:ext>
            </a:extLst>
          </p:cNvPr>
          <p:cNvSpPr txBox="1"/>
          <p:nvPr/>
        </p:nvSpPr>
        <p:spPr>
          <a:xfrm>
            <a:off x="4981438" y="6041243"/>
            <a:ext cx="1224657" cy="64633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সূর্য</a:t>
            </a:r>
            <a:r>
              <a:rPr lang="en-US" sz="36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E3C35-9A57-494E-93CA-1E3980CD3618}"/>
              </a:ext>
            </a:extLst>
          </p:cNvPr>
          <p:cNvSpPr txBox="1"/>
          <p:nvPr/>
        </p:nvSpPr>
        <p:spPr>
          <a:xfrm>
            <a:off x="4166187" y="61213"/>
            <a:ext cx="2419612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আলোক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86E7E-2811-42D7-9B47-8D832B993C92}"/>
              </a:ext>
            </a:extLst>
          </p:cNvPr>
          <p:cNvSpPr txBox="1"/>
          <p:nvPr/>
        </p:nvSpPr>
        <p:spPr>
          <a:xfrm>
            <a:off x="5881728" y="308815"/>
            <a:ext cx="1759280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672D1-E8E5-4DCB-8EF7-4ED1B0D6C4E2}"/>
              </a:ext>
            </a:extLst>
          </p:cNvPr>
          <p:cNvSpPr txBox="1"/>
          <p:nvPr/>
        </p:nvSpPr>
        <p:spPr>
          <a:xfrm>
            <a:off x="5181044" y="906878"/>
            <a:ext cx="1792147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10C59-0480-4072-9742-3C10504F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25" y="801832"/>
            <a:ext cx="5491930" cy="5255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47371-C96F-4943-89E9-B4563BC72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0" y="658258"/>
            <a:ext cx="4876010" cy="50004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69F05-E15B-4C9A-99C6-889E38968755}"/>
              </a:ext>
            </a:extLst>
          </p:cNvPr>
          <p:cNvSpPr txBox="1"/>
          <p:nvPr/>
        </p:nvSpPr>
        <p:spPr>
          <a:xfrm>
            <a:off x="1392125" y="5760743"/>
            <a:ext cx="2788619" cy="830997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মোমবাতি</a:t>
            </a:r>
            <a:endParaRPr lang="en-US" sz="4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A36EC4-1230-49C0-8250-1FE7616E6DA1}"/>
              </a:ext>
            </a:extLst>
          </p:cNvPr>
          <p:cNvSpPr txBox="1"/>
          <p:nvPr/>
        </p:nvSpPr>
        <p:spPr>
          <a:xfrm>
            <a:off x="7956374" y="5733002"/>
            <a:ext cx="3127924" cy="64633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বৈদ্যুতিক</a:t>
            </a:r>
            <a:r>
              <a:rPr lang="en-US" sz="3600" dirty="0"/>
              <a:t> </a:t>
            </a:r>
            <a:r>
              <a:rPr lang="en-US" sz="3600" dirty="0" err="1"/>
              <a:t>বাতি</a:t>
            </a:r>
            <a:r>
              <a:rPr lang="en-US" sz="36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3A0354-7226-4861-8742-C3648E661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11" y="667562"/>
            <a:ext cx="4876010" cy="4970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8F687-79B4-4CF5-BD3C-3BDB36C21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5" y="903822"/>
            <a:ext cx="8178708" cy="4820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436B7-72A4-4571-A895-5E289FA37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" y="1762910"/>
            <a:ext cx="5808746" cy="3819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714AB0-4DB9-4551-BB8B-2530A32261AA}"/>
              </a:ext>
            </a:extLst>
          </p:cNvPr>
          <p:cNvSpPr txBox="1"/>
          <p:nvPr/>
        </p:nvSpPr>
        <p:spPr>
          <a:xfrm>
            <a:off x="1502759" y="5897441"/>
            <a:ext cx="2090031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চুলার</a:t>
            </a:r>
            <a:r>
              <a:rPr lang="en-US" sz="2800" dirty="0"/>
              <a:t> </a:t>
            </a:r>
            <a:r>
              <a:rPr lang="en-US" sz="2800" dirty="0" err="1"/>
              <a:t>আগুন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304789-EFA8-4286-8B77-204470E5F293}"/>
              </a:ext>
            </a:extLst>
          </p:cNvPr>
          <p:cNvSpPr txBox="1"/>
          <p:nvPr/>
        </p:nvSpPr>
        <p:spPr>
          <a:xfrm>
            <a:off x="8227161" y="5951024"/>
            <a:ext cx="2332078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বৈদ্যুতিক</a:t>
            </a:r>
            <a:r>
              <a:rPr lang="en-US" sz="2800" dirty="0"/>
              <a:t> </a:t>
            </a:r>
            <a:r>
              <a:rPr lang="en-US" sz="2800" dirty="0" err="1"/>
              <a:t>ইস্ত্রি</a:t>
            </a:r>
            <a:r>
              <a:rPr lang="en-US" sz="2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B712E-C12A-487A-8A73-732665DD9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90" y="1762910"/>
            <a:ext cx="5353952" cy="41114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70BEC6-CA10-48B4-8628-557DC177A337}"/>
              </a:ext>
            </a:extLst>
          </p:cNvPr>
          <p:cNvSpPr txBox="1"/>
          <p:nvPr/>
        </p:nvSpPr>
        <p:spPr>
          <a:xfrm>
            <a:off x="4275995" y="5867484"/>
            <a:ext cx="5353952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কাঠের</a:t>
            </a:r>
            <a:r>
              <a:rPr lang="en-US" sz="2800" dirty="0"/>
              <a:t> </a:t>
            </a:r>
            <a:r>
              <a:rPr lang="en-US" sz="2800" dirty="0" err="1"/>
              <a:t>হাতুড়ি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ঘন্টা</a:t>
            </a:r>
            <a:r>
              <a:rPr lang="en-US" sz="2800" dirty="0"/>
              <a:t> </a:t>
            </a:r>
            <a:r>
              <a:rPr lang="en-US" sz="2800" dirty="0" err="1"/>
              <a:t>বাজানো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847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0" grpId="0" animBg="1"/>
      <p:bldP spid="20" grpId="1" animBg="1"/>
      <p:bldP spid="21" grpId="0" animBg="1"/>
      <p:bldP spid="21" grpId="1" animBg="1"/>
      <p:bldP spid="19" grpId="0" animBg="1"/>
      <p:bldP spid="19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9223B-C734-4422-BC1B-99B9D518CAE9}"/>
              </a:ext>
            </a:extLst>
          </p:cNvPr>
          <p:cNvSpPr txBox="1"/>
          <p:nvPr/>
        </p:nvSpPr>
        <p:spPr>
          <a:xfrm>
            <a:off x="4652995" y="436025"/>
            <a:ext cx="4089226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রাসায়নিক</a:t>
            </a:r>
            <a:r>
              <a:rPr lang="en-US" sz="4400" dirty="0"/>
              <a:t> </a:t>
            </a:r>
            <a:r>
              <a:rPr lang="en-US" sz="4400" dirty="0" err="1"/>
              <a:t>শক্তি</a:t>
            </a:r>
            <a:r>
              <a:rPr lang="en-US" sz="4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C724-0473-4B14-B51D-7195512B9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6" y="1583401"/>
            <a:ext cx="3919746" cy="363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63A3CE-7ACF-42A6-BA06-524D8540E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96" y="1583401"/>
            <a:ext cx="3220458" cy="363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FA36F-716A-4336-AD45-3A4ADBE92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05" y="1593271"/>
            <a:ext cx="4546516" cy="363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4B658-8AB6-4360-85E9-DCD681A5FDA1}"/>
              </a:ext>
            </a:extLst>
          </p:cNvPr>
          <p:cNvSpPr txBox="1"/>
          <p:nvPr/>
        </p:nvSpPr>
        <p:spPr>
          <a:xfrm>
            <a:off x="1124682" y="5514034"/>
            <a:ext cx="1569532" cy="646331"/>
          </a:xfrm>
          <a:prstGeom prst="rect">
            <a:avLst/>
          </a:prstGeom>
          <a:solidFill>
            <a:srgbClr val="FF33CC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খাবার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A245B-56E3-47B0-B5F9-2075AB6CD47B}"/>
              </a:ext>
            </a:extLst>
          </p:cNvPr>
          <p:cNvSpPr txBox="1"/>
          <p:nvPr/>
        </p:nvSpPr>
        <p:spPr>
          <a:xfrm>
            <a:off x="5003614" y="5514034"/>
            <a:ext cx="2834100" cy="646331"/>
          </a:xfrm>
          <a:prstGeom prst="rect">
            <a:avLst/>
          </a:prstGeom>
          <a:solidFill>
            <a:srgbClr val="FF33CC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জ্বালানী</a:t>
            </a:r>
            <a:r>
              <a:rPr lang="en-US" sz="3600" dirty="0"/>
              <a:t> </a:t>
            </a:r>
            <a:r>
              <a:rPr lang="en-US" sz="3600" dirty="0" err="1"/>
              <a:t>তেল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C04F4-4398-43A5-BF42-F8B89A413246}"/>
              </a:ext>
            </a:extLst>
          </p:cNvPr>
          <p:cNvSpPr txBox="1"/>
          <p:nvPr/>
        </p:nvSpPr>
        <p:spPr>
          <a:xfrm>
            <a:off x="9731828" y="5514034"/>
            <a:ext cx="1754094" cy="707886"/>
          </a:xfrm>
          <a:prstGeom prst="rect">
            <a:avLst/>
          </a:prstGeom>
          <a:solidFill>
            <a:srgbClr val="FF33CC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কয়লা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56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1440434" y="1340028"/>
            <a:ext cx="9168405" cy="48969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4612221" y="85201"/>
            <a:ext cx="2922243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679044-3293-409C-BBCB-88B877D65F42}"/>
              </a:ext>
            </a:extLst>
          </p:cNvPr>
          <p:cNvSpPr txBox="1"/>
          <p:nvPr/>
        </p:nvSpPr>
        <p:spPr>
          <a:xfrm>
            <a:off x="3061255" y="121120"/>
            <a:ext cx="505349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পর্যবেক্ষণ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AE7E4D-6E78-4B01-A7E7-DDA7EC463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61898"/>
              </p:ext>
            </p:extLst>
          </p:nvPr>
        </p:nvGraphicFramePr>
        <p:xfrm>
          <a:off x="625173" y="1001813"/>
          <a:ext cx="10619807" cy="3708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87347">
                  <a:extLst>
                    <a:ext uri="{9D8B030D-6E8A-4147-A177-3AD203B41FA5}">
                      <a16:colId xmlns:a16="http://schemas.microsoft.com/office/drawing/2014/main" val="761263716"/>
                    </a:ext>
                  </a:extLst>
                </a:gridCol>
                <a:gridCol w="2939889">
                  <a:extLst>
                    <a:ext uri="{9D8B030D-6E8A-4147-A177-3AD203B41FA5}">
                      <a16:colId xmlns:a16="http://schemas.microsoft.com/office/drawing/2014/main" val="2309662937"/>
                    </a:ext>
                  </a:extLst>
                </a:gridCol>
                <a:gridCol w="1992571">
                  <a:extLst>
                    <a:ext uri="{9D8B030D-6E8A-4147-A177-3AD203B41FA5}">
                      <a16:colId xmlns:a16="http://schemas.microsoft.com/office/drawing/2014/main" val="307119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9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2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9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8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9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7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1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4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65AA59-E542-4E75-AD5C-A802FBA8F9C7}"/>
              </a:ext>
            </a:extLst>
          </p:cNvPr>
          <p:cNvSpPr txBox="1"/>
          <p:nvPr/>
        </p:nvSpPr>
        <p:spPr>
          <a:xfrm>
            <a:off x="2034504" y="990252"/>
            <a:ext cx="34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যেভাবে</a:t>
            </a:r>
            <a:r>
              <a:rPr lang="en-US" sz="2400" dirty="0"/>
              <a:t> </a:t>
            </a:r>
            <a:r>
              <a:rPr lang="en-US" sz="2400" dirty="0" err="1"/>
              <a:t>শক্তি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6307-6FDA-4B95-8977-97FD55AB1189}"/>
              </a:ext>
            </a:extLst>
          </p:cNvPr>
          <p:cNvSpPr txBox="1"/>
          <p:nvPr/>
        </p:nvSpPr>
        <p:spPr>
          <a:xfrm>
            <a:off x="7017824" y="972136"/>
            <a:ext cx="166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শক্তির</a:t>
            </a:r>
            <a:r>
              <a:rPr lang="en-US" sz="2400" dirty="0"/>
              <a:t> </a:t>
            </a:r>
            <a:r>
              <a:rPr lang="en-US" sz="2400" dirty="0" err="1"/>
              <a:t>রূপ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5904D-EC32-4601-BD5C-D919BC011C3B}"/>
              </a:ext>
            </a:extLst>
          </p:cNvPr>
          <p:cNvSpPr txBox="1"/>
          <p:nvPr/>
        </p:nvSpPr>
        <p:spPr>
          <a:xfrm>
            <a:off x="9344619" y="970809"/>
            <a:ext cx="1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শক্তির</a:t>
            </a:r>
            <a:r>
              <a:rPr lang="en-US" sz="2400" dirty="0"/>
              <a:t> </a:t>
            </a:r>
            <a:r>
              <a:rPr lang="en-US" sz="2400" dirty="0" err="1"/>
              <a:t>উৎস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F825-A47F-482A-8FF7-3AF69C93E358}"/>
              </a:ext>
            </a:extLst>
          </p:cNvPr>
          <p:cNvSpPr txBox="1"/>
          <p:nvPr/>
        </p:nvSpPr>
        <p:spPr>
          <a:xfrm>
            <a:off x="767753" y="1382195"/>
            <a:ext cx="49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বাইসাইকেল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19D14-BEF5-433D-931F-DF3A6BA1BFD0}"/>
              </a:ext>
            </a:extLst>
          </p:cNvPr>
          <p:cNvSpPr txBox="1"/>
          <p:nvPr/>
        </p:nvSpPr>
        <p:spPr>
          <a:xfrm>
            <a:off x="6370562" y="1359385"/>
            <a:ext cx="26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যান্ত্রিক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6ACA0-3D14-4D0D-A943-41F1D34F55EF}"/>
              </a:ext>
            </a:extLst>
          </p:cNvPr>
          <p:cNvSpPr txBox="1"/>
          <p:nvPr/>
        </p:nvSpPr>
        <p:spPr>
          <a:xfrm>
            <a:off x="9219480" y="1321285"/>
            <a:ext cx="181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C7E28-B37D-4394-AC1C-E88A1A8912C2}"/>
              </a:ext>
            </a:extLst>
          </p:cNvPr>
          <p:cNvSpPr txBox="1"/>
          <p:nvPr/>
        </p:nvSpPr>
        <p:spPr>
          <a:xfrm>
            <a:off x="814214" y="1753628"/>
            <a:ext cx="296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গাড়ি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89677-F258-4C16-BCB4-8533E72FEA29}"/>
              </a:ext>
            </a:extLst>
          </p:cNvPr>
          <p:cNvSpPr txBox="1"/>
          <p:nvPr/>
        </p:nvSpPr>
        <p:spPr>
          <a:xfrm>
            <a:off x="6428248" y="1729177"/>
            <a:ext cx="225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87DC0-AADD-4B8E-A409-7F0F4279477F}"/>
              </a:ext>
            </a:extLst>
          </p:cNvPr>
          <p:cNvSpPr txBox="1"/>
          <p:nvPr/>
        </p:nvSpPr>
        <p:spPr>
          <a:xfrm>
            <a:off x="786964" y="2094183"/>
            <a:ext cx="296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DD892-BF4E-4BAB-8A6B-06262D38B2C5}"/>
              </a:ext>
            </a:extLst>
          </p:cNvPr>
          <p:cNvSpPr txBox="1"/>
          <p:nvPr/>
        </p:nvSpPr>
        <p:spPr>
          <a:xfrm>
            <a:off x="6335711" y="2101108"/>
            <a:ext cx="219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74AD2-61ED-4930-B017-BBE323B7264F}"/>
              </a:ext>
            </a:extLst>
          </p:cNvPr>
          <p:cNvSpPr txBox="1"/>
          <p:nvPr/>
        </p:nvSpPr>
        <p:spPr>
          <a:xfrm>
            <a:off x="9256543" y="2086283"/>
            <a:ext cx="137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পেট্রোল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F07C8-6440-48FF-BAEF-AE5DA05FF796}"/>
              </a:ext>
            </a:extLst>
          </p:cNvPr>
          <p:cNvSpPr txBox="1"/>
          <p:nvPr/>
        </p:nvSpPr>
        <p:spPr>
          <a:xfrm>
            <a:off x="9410086" y="1728041"/>
            <a:ext cx="123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ডিজেল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723D0C-8730-4CFF-B30D-243C55E60810}"/>
              </a:ext>
            </a:extLst>
          </p:cNvPr>
          <p:cNvSpPr txBox="1"/>
          <p:nvPr/>
        </p:nvSpPr>
        <p:spPr>
          <a:xfrm>
            <a:off x="897822" y="2468750"/>
            <a:ext cx="37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সিএনজি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9DFE9-6DE0-4506-8D41-B2928BBD61C4}"/>
              </a:ext>
            </a:extLst>
          </p:cNvPr>
          <p:cNvSpPr txBox="1"/>
          <p:nvPr/>
        </p:nvSpPr>
        <p:spPr>
          <a:xfrm>
            <a:off x="6573878" y="2468750"/>
            <a:ext cx="218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374DA-6097-49D7-9262-B51223A71580}"/>
              </a:ext>
            </a:extLst>
          </p:cNvPr>
          <p:cNvSpPr txBox="1"/>
          <p:nvPr/>
        </p:nvSpPr>
        <p:spPr>
          <a:xfrm>
            <a:off x="9187086" y="2442967"/>
            <a:ext cx="20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প্রাকৃতিক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গ্যাস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1CC08-1568-46A8-A473-7AADE076D4AB}"/>
              </a:ext>
            </a:extLst>
          </p:cNvPr>
          <p:cNvSpPr txBox="1"/>
          <p:nvPr/>
        </p:nvSpPr>
        <p:spPr>
          <a:xfrm>
            <a:off x="6951449" y="2837049"/>
            <a:ext cx="187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যান্ত্রিক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ECD05-E0BD-4457-B130-56384DB30518}"/>
              </a:ext>
            </a:extLst>
          </p:cNvPr>
          <p:cNvSpPr txBox="1"/>
          <p:nvPr/>
        </p:nvSpPr>
        <p:spPr>
          <a:xfrm>
            <a:off x="923223" y="2837050"/>
            <a:ext cx="312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রিক্সা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83883-5030-4225-901D-D9E8C99F9E47}"/>
              </a:ext>
            </a:extLst>
          </p:cNvPr>
          <p:cNvSpPr txBox="1"/>
          <p:nvPr/>
        </p:nvSpPr>
        <p:spPr>
          <a:xfrm>
            <a:off x="9557621" y="2782976"/>
            <a:ext cx="101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614E4-33DE-4679-8E8E-2E3A261DB393}"/>
              </a:ext>
            </a:extLst>
          </p:cNvPr>
          <p:cNvSpPr txBox="1"/>
          <p:nvPr/>
        </p:nvSpPr>
        <p:spPr>
          <a:xfrm>
            <a:off x="921620" y="3189376"/>
            <a:ext cx="443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ভেজা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শুকানোর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279E2-48C1-4B16-9989-6FD120210462}"/>
              </a:ext>
            </a:extLst>
          </p:cNvPr>
          <p:cNvSpPr txBox="1"/>
          <p:nvPr/>
        </p:nvSpPr>
        <p:spPr>
          <a:xfrm>
            <a:off x="6916021" y="3227476"/>
            <a:ext cx="145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তাপশক্তি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E46E17-46BA-4C52-8441-E317E74F0E42}"/>
              </a:ext>
            </a:extLst>
          </p:cNvPr>
          <p:cNvSpPr txBox="1"/>
          <p:nvPr/>
        </p:nvSpPr>
        <p:spPr>
          <a:xfrm>
            <a:off x="9415249" y="3202076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AD5D5-1497-472B-86FC-763F181B90F2}"/>
              </a:ext>
            </a:extLst>
          </p:cNvPr>
          <p:cNvSpPr txBox="1"/>
          <p:nvPr/>
        </p:nvSpPr>
        <p:spPr>
          <a:xfrm>
            <a:off x="1020572" y="3557666"/>
            <a:ext cx="331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প্রবাহের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0485A-BE6A-4A45-A84E-535FA0EB3603}"/>
              </a:ext>
            </a:extLst>
          </p:cNvPr>
          <p:cNvSpPr txBox="1"/>
          <p:nvPr/>
        </p:nvSpPr>
        <p:spPr>
          <a:xfrm>
            <a:off x="6552290" y="3560321"/>
            <a:ext cx="215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বৈদ্যুতিক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1EA86D-1681-46BA-9653-9C1F5F3A0902}"/>
              </a:ext>
            </a:extLst>
          </p:cNvPr>
          <p:cNvSpPr txBox="1"/>
          <p:nvPr/>
        </p:nvSpPr>
        <p:spPr>
          <a:xfrm>
            <a:off x="9294502" y="3581310"/>
            <a:ext cx="175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স্রোত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90BC6C-D1B8-4A92-9AF8-02DD66EC22FB}"/>
              </a:ext>
            </a:extLst>
          </p:cNvPr>
          <p:cNvSpPr txBox="1"/>
          <p:nvPr/>
        </p:nvSpPr>
        <p:spPr>
          <a:xfrm>
            <a:off x="947020" y="3925976"/>
            <a:ext cx="34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প্যানেলের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4135CB-EDFE-4280-8107-E91C6C7DB15A}"/>
              </a:ext>
            </a:extLst>
          </p:cNvPr>
          <p:cNvSpPr txBox="1"/>
          <p:nvPr/>
        </p:nvSpPr>
        <p:spPr>
          <a:xfrm>
            <a:off x="6615986" y="3923912"/>
            <a:ext cx="22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বৈদ্যুতিক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19930-5FAF-40A5-836D-86F321DEAE16}"/>
              </a:ext>
            </a:extLst>
          </p:cNvPr>
          <p:cNvSpPr txBox="1"/>
          <p:nvPr/>
        </p:nvSpPr>
        <p:spPr>
          <a:xfrm>
            <a:off x="9556882" y="3944919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23BD4F-C0C5-4CCE-956C-8D7A92C98A8E}"/>
              </a:ext>
            </a:extLst>
          </p:cNvPr>
          <p:cNvSpPr txBox="1"/>
          <p:nvPr/>
        </p:nvSpPr>
        <p:spPr>
          <a:xfrm>
            <a:off x="976275" y="4266568"/>
            <a:ext cx="3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86140-133B-4F92-868C-BFDA547779BF}"/>
              </a:ext>
            </a:extLst>
          </p:cNvPr>
          <p:cNvSpPr txBox="1"/>
          <p:nvPr/>
        </p:nvSpPr>
        <p:spPr>
          <a:xfrm>
            <a:off x="9597365" y="4331344"/>
            <a:ext cx="83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5EA566-BD5C-4EFB-B2E4-E5753FD1E18A}"/>
              </a:ext>
            </a:extLst>
          </p:cNvPr>
          <p:cNvSpPr txBox="1"/>
          <p:nvPr/>
        </p:nvSpPr>
        <p:spPr>
          <a:xfrm>
            <a:off x="6536623" y="4322950"/>
            <a:ext cx="218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রাসায়নিক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5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80877" y="50800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7" y="820241"/>
            <a:ext cx="2354364" cy="236267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A3E7A35-6508-4302-B507-BFA48A56C748}"/>
              </a:ext>
            </a:extLst>
          </p:cNvPr>
          <p:cNvSpPr txBox="1"/>
          <p:nvPr/>
        </p:nvSpPr>
        <p:spPr>
          <a:xfrm>
            <a:off x="4047575" y="435520"/>
            <a:ext cx="4652287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শক্তির</a:t>
            </a:r>
            <a:r>
              <a:rPr lang="en-US" sz="2800" dirty="0"/>
              <a:t> </a:t>
            </a:r>
            <a:r>
              <a:rPr lang="en-US" sz="2800" dirty="0" err="1"/>
              <a:t>রূপান্তরগুলো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EA54-C6C2-454C-84D3-00AC57769DD3}"/>
              </a:ext>
            </a:extLst>
          </p:cNvPr>
          <p:cNvSpPr txBox="1"/>
          <p:nvPr/>
        </p:nvSpPr>
        <p:spPr>
          <a:xfrm>
            <a:off x="3793575" y="1478358"/>
            <a:ext cx="5089167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শক্তির</a:t>
            </a:r>
            <a:r>
              <a:rPr lang="en-US" sz="2800" dirty="0"/>
              <a:t> </a:t>
            </a:r>
            <a:r>
              <a:rPr lang="en-US" sz="2800" dirty="0" err="1"/>
              <a:t>রূপান্তরগুলো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, </a:t>
            </a:r>
            <a:r>
              <a:rPr lang="en-US" sz="2800" dirty="0" err="1"/>
              <a:t>যথা</a:t>
            </a:r>
            <a:r>
              <a:rPr lang="en-US" sz="2800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3B05A4-7484-4823-8981-1E2310C35D01}"/>
              </a:ext>
            </a:extLst>
          </p:cNvPr>
          <p:cNvSpPr txBox="1"/>
          <p:nvPr/>
        </p:nvSpPr>
        <p:spPr>
          <a:xfrm>
            <a:off x="6955876" y="2289720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১. </a:t>
            </a:r>
            <a:r>
              <a:rPr lang="en-US" sz="2800" dirty="0" err="1"/>
              <a:t>বিদ্যু</a:t>
            </a:r>
            <a:r>
              <a:rPr lang="en-US" sz="2800" dirty="0"/>
              <a:t>ৎ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E3C35-9A57-494E-93CA-1E3980CD3618}"/>
              </a:ext>
            </a:extLst>
          </p:cNvPr>
          <p:cNvSpPr txBox="1"/>
          <p:nvPr/>
        </p:nvSpPr>
        <p:spPr>
          <a:xfrm>
            <a:off x="6955876" y="35371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৩. </a:t>
            </a:r>
            <a:r>
              <a:rPr lang="en-US" sz="2800" dirty="0" err="1"/>
              <a:t>আলোক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286E7E-2811-42D7-9B47-8D832B993C92}"/>
              </a:ext>
            </a:extLst>
          </p:cNvPr>
          <p:cNvSpPr txBox="1"/>
          <p:nvPr/>
        </p:nvSpPr>
        <p:spPr>
          <a:xfrm>
            <a:off x="6955876" y="414679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৪.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4A53E1-788C-48E0-A2CF-B18A2886FCCB}"/>
              </a:ext>
            </a:extLst>
          </p:cNvPr>
          <p:cNvSpPr txBox="1"/>
          <p:nvPr/>
        </p:nvSpPr>
        <p:spPr>
          <a:xfrm>
            <a:off x="6955876" y="2911312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২. </a:t>
            </a:r>
            <a:r>
              <a:rPr lang="en-US" sz="2800" dirty="0" err="1"/>
              <a:t>যান্ত্রিক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672D1-E8E5-4DCB-8EF7-4ED1B0D6C4E2}"/>
              </a:ext>
            </a:extLst>
          </p:cNvPr>
          <p:cNvSpPr txBox="1"/>
          <p:nvPr/>
        </p:nvSpPr>
        <p:spPr>
          <a:xfrm>
            <a:off x="6955876" y="4764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৫. 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ED6CAF-F61C-467B-BFAE-197FD31F2855}"/>
              </a:ext>
            </a:extLst>
          </p:cNvPr>
          <p:cNvSpPr txBox="1"/>
          <p:nvPr/>
        </p:nvSpPr>
        <p:spPr>
          <a:xfrm>
            <a:off x="6955876" y="5399006"/>
            <a:ext cx="312792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৬.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8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311AD5-F04E-4662-91EE-F7FC02975063}"/>
              </a:ext>
            </a:extLst>
          </p:cNvPr>
          <p:cNvGrpSpPr/>
          <p:nvPr/>
        </p:nvGrpSpPr>
        <p:grpSpPr>
          <a:xfrm>
            <a:off x="3732480" y="401734"/>
            <a:ext cx="5106720" cy="900739"/>
            <a:chOff x="4632959" y="246179"/>
            <a:chExt cx="3965039" cy="9007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0757BE-A37A-4356-A105-E648E5FA02E1}"/>
                </a:ext>
              </a:extLst>
            </p:cNvPr>
            <p:cNvSpPr txBox="1"/>
            <p:nvPr/>
          </p:nvSpPr>
          <p:spPr>
            <a:xfrm>
              <a:off x="4909693" y="246179"/>
              <a:ext cx="3383943" cy="900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মূল্যায়ন</a:t>
              </a:r>
              <a:endPara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734990D-724D-4A91-8463-4B24A5D4C166}"/>
                </a:ext>
              </a:extLst>
            </p:cNvPr>
            <p:cNvSpPr/>
            <p:nvPr/>
          </p:nvSpPr>
          <p:spPr>
            <a:xfrm>
              <a:off x="8336212" y="490713"/>
              <a:ext cx="261786" cy="37347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F6B318-7BBA-43C6-BFBB-452FDF7A0A78}"/>
                </a:ext>
              </a:extLst>
            </p:cNvPr>
            <p:cNvSpPr/>
            <p:nvPr/>
          </p:nvSpPr>
          <p:spPr>
            <a:xfrm>
              <a:off x="4632959" y="484872"/>
              <a:ext cx="234159" cy="3793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6EE808-5269-4DB7-B0EA-67032769D867}"/>
              </a:ext>
            </a:extLst>
          </p:cNvPr>
          <p:cNvSpPr txBox="1"/>
          <p:nvPr/>
        </p:nvSpPr>
        <p:spPr>
          <a:xfrm>
            <a:off x="2778536" y="2572855"/>
            <a:ext cx="6060664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 : </a:t>
            </a:r>
            <a:r>
              <a:rPr lang="en-US" sz="2800" dirty="0" err="1"/>
              <a:t>শক্তির</a:t>
            </a:r>
            <a:r>
              <a:rPr lang="en-US" sz="2800" dirty="0"/>
              <a:t> </a:t>
            </a:r>
            <a:r>
              <a:rPr lang="en-US" sz="2800" dirty="0" err="1"/>
              <a:t>পাঁচটি</a:t>
            </a:r>
            <a:r>
              <a:rPr lang="en-US" sz="2800" dirty="0"/>
              <a:t> </a:t>
            </a:r>
            <a:r>
              <a:rPr lang="en-US" sz="2800" dirty="0" err="1"/>
              <a:t>রূপের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en-US" sz="2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6200000">
            <a:off x="2751020" y="3122160"/>
            <a:ext cx="64613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</a:rPr>
              <a:t>পাঠ্য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বইয়ের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সংযোগ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স্থাপন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 rot="16200000">
            <a:off x="2579995" y="2883844"/>
            <a:ext cx="6630174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৩০ ও ৩১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মিলিয়ে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1F74E-1202-41D8-954B-085FEFEE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87" y="118960"/>
            <a:ext cx="5316041" cy="6652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C1F49-5F3E-491A-B896-A5697F426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7" y="113911"/>
            <a:ext cx="5054972" cy="65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4" y="1049321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8882601" y="147853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1685961" y="5098983"/>
            <a:ext cx="948854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শক্তির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উৎসগুলোর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নাম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খাতায়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লিখে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FD954-F73C-4403-8736-EDFD5D9F9A92}"/>
              </a:ext>
            </a:extLst>
          </p:cNvPr>
          <p:cNvSpPr txBox="1"/>
          <p:nvPr/>
        </p:nvSpPr>
        <p:spPr>
          <a:xfrm>
            <a:off x="132080" y="4514208"/>
            <a:ext cx="99747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প্রশ্ন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2862428" y="4162934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2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2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-30480" y="1966464"/>
            <a:ext cx="1235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প্রা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থ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মি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ক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বি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জ্ঞা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</a:t>
            </a:r>
            <a:r>
              <a:rPr lang="en-US" sz="5400" dirty="0"/>
              <a:t> </a:t>
            </a:r>
            <a:r>
              <a:rPr lang="en-US" sz="4800" dirty="0" err="1"/>
              <a:t>বিষয়ের</a:t>
            </a:r>
            <a:r>
              <a:rPr lang="en-US" sz="5400" dirty="0"/>
              <a:t> </a:t>
            </a:r>
            <a:r>
              <a:rPr lang="en-US" sz="48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351789" y="3429000"/>
            <a:ext cx="610997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0" y="17552"/>
            <a:ext cx="1916411" cy="165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8C41E-3464-47E7-875D-8FA78B44A25B}"/>
              </a:ext>
            </a:extLst>
          </p:cNvPr>
          <p:cNvSpPr txBox="1"/>
          <p:nvPr/>
        </p:nvSpPr>
        <p:spPr>
          <a:xfrm>
            <a:off x="5961381" y="4828768"/>
            <a:ext cx="55752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1DBAE7-820C-4187-8DA7-4F2472C67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5" y="1884183"/>
            <a:ext cx="3806776" cy="3451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251728" y="2500636"/>
            <a:ext cx="49440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মোহাম্মদ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শামছুন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নূর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7309948" y="3369314"/>
            <a:ext cx="29495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7198802" y="4790094"/>
            <a:ext cx="30607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কোম্পানীগঞ্জ</a:t>
            </a:r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সিলেট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725824" y="4141713"/>
            <a:ext cx="57157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মুরারগাঁও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CCFB0-3149-442C-B933-4FCFB5FB3894}"/>
              </a:ext>
            </a:extLst>
          </p:cNvPr>
          <p:cNvSpPr txBox="1"/>
          <p:nvPr/>
        </p:nvSpPr>
        <p:spPr>
          <a:xfrm>
            <a:off x="6096000" y="5379538"/>
            <a:ext cx="47191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shadmanheya@gmail.com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7392F73-A570-4343-AA14-A4446ACC8E5D}"/>
              </a:ext>
            </a:extLst>
          </p:cNvPr>
          <p:cNvSpPr/>
          <p:nvPr/>
        </p:nvSpPr>
        <p:spPr>
          <a:xfrm rot="18577254">
            <a:off x="4059147" y="1668636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750162" y="2414270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01728287362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A8FBA7-BF1D-4F85-8FCB-1AF291B4C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2" y="57353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7442F-2F0E-4C1A-A4A0-97D1F409E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564115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497764-E175-4B58-B105-219E4BF2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6">
            <a:off x="237921" y="5641149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26F723-6AB3-4A5B-A079-E5772ADDC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100093"/>
            <a:ext cx="910786" cy="9107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6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903079" y="196871"/>
            <a:ext cx="3970161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442929" y="1283087"/>
            <a:ext cx="6936827" cy="46474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পঞ্চম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বিজ্ঞান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পাঁচ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পদার্থ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শক্তি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কিছু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সামর্থই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হলো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শক্তি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………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আলোচনা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কাজটি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সম্পন্ন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পৃষ্ঠা-৩০…৩১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28AB2-FE92-4124-87DC-9C8AED0FD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16" y="196871"/>
            <a:ext cx="4344006" cy="62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5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2882895" y="2058771"/>
            <a:ext cx="80018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শক্তির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বিভিন্ন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উৎসের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নাম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বলতে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1366893" y="2159820"/>
            <a:ext cx="168416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১৫.২.১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5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814CA-54BA-47DE-98B3-CF698EBD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1" y="755879"/>
            <a:ext cx="6452390" cy="41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396021" y="238145"/>
            <a:ext cx="6002867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চলো</a:t>
            </a:r>
            <a:r>
              <a:rPr lang="en-US" sz="4400" dirty="0"/>
              <a:t> </a:t>
            </a:r>
            <a:r>
              <a:rPr lang="en-US" sz="4400" dirty="0" err="1"/>
              <a:t>একটি</a:t>
            </a:r>
            <a:r>
              <a:rPr lang="en-US" sz="4400" dirty="0"/>
              <a:t> </a:t>
            </a:r>
            <a:r>
              <a:rPr lang="en-US" sz="4400" dirty="0" err="1"/>
              <a:t>ভিডিও</a:t>
            </a:r>
            <a:r>
              <a:rPr lang="en-US" sz="4400" dirty="0"/>
              <a:t> </a:t>
            </a:r>
            <a:r>
              <a:rPr lang="en-US" sz="4400" dirty="0" err="1"/>
              <a:t>দেখি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CA970-DDAF-4C0A-A146-0C235D537912}"/>
              </a:ext>
            </a:extLst>
          </p:cNvPr>
          <p:cNvSpPr txBox="1"/>
          <p:nvPr/>
        </p:nvSpPr>
        <p:spPr>
          <a:xfrm>
            <a:off x="3396021" y="220801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http://youtube.com/watch?v=Giek094C_l4</a:t>
            </a:r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-3874"/>
            <a:ext cx="9069049" cy="1379093"/>
          </a:xfrm>
          <a:prstGeom prst="ellipseRibbon2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326558" y="3172495"/>
            <a:ext cx="7865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পাঠ-২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শক্তি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আমাদের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চারপাশের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শক্তিসমূহ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8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4931</TotalTime>
  <Words>570</Words>
  <Application>Microsoft Office PowerPoint</Application>
  <PresentationFormat>Widescreen</PresentationFormat>
  <Paragraphs>159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Calisto MT</vt:lpstr>
      <vt:lpstr>Franklin Gothic Demi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254</cp:revision>
  <dcterms:created xsi:type="dcterms:W3CDTF">2021-05-24T19:50:59Z</dcterms:created>
  <dcterms:modified xsi:type="dcterms:W3CDTF">2021-10-01T15:39:03Z</dcterms:modified>
</cp:coreProperties>
</file>