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7"/>
  </p:notesMasterIdLst>
  <p:sldIdLst>
    <p:sldId id="385" r:id="rId2"/>
    <p:sldId id="257" r:id="rId3"/>
    <p:sldId id="258" r:id="rId4"/>
    <p:sldId id="357" r:id="rId5"/>
    <p:sldId id="289" r:id="rId6"/>
    <p:sldId id="373" r:id="rId7"/>
    <p:sldId id="323" r:id="rId8"/>
    <p:sldId id="337" r:id="rId9"/>
    <p:sldId id="360" r:id="rId10"/>
    <p:sldId id="383" r:id="rId11"/>
    <p:sldId id="359" r:id="rId12"/>
    <p:sldId id="372" r:id="rId13"/>
    <p:sldId id="374" r:id="rId14"/>
    <p:sldId id="375" r:id="rId15"/>
    <p:sldId id="376" r:id="rId16"/>
    <p:sldId id="377" r:id="rId17"/>
    <p:sldId id="378" r:id="rId18"/>
    <p:sldId id="371" r:id="rId19"/>
    <p:sldId id="379" r:id="rId20"/>
    <p:sldId id="362" r:id="rId21"/>
    <p:sldId id="381" r:id="rId22"/>
    <p:sldId id="382" r:id="rId23"/>
    <p:sldId id="365" r:id="rId24"/>
    <p:sldId id="300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990033"/>
    <a:srgbClr val="FE00FE"/>
    <a:srgbClr val="00CC00"/>
    <a:srgbClr val="FF3399"/>
    <a:srgbClr val="FF00FF"/>
    <a:srgbClr val="1E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59" autoAdjust="0"/>
    <p:restoredTop sz="89785" autoAdjust="0"/>
  </p:normalViewPr>
  <p:slideViewPr>
    <p:cSldViewPr snapToGrid="0">
      <p:cViewPr>
        <p:scale>
          <a:sx n="68" d="100"/>
          <a:sy n="68" d="100"/>
        </p:scale>
        <p:origin x="-96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4488B-2B8B-4EED-BD00-5461D117C230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93B212-C892-4057-85CE-33F3919CCB77}">
      <dgm:prSet phldrT="[Text]" custT="1"/>
      <dgm:spPr/>
      <dgm:t>
        <a:bodyPr/>
        <a:lstStyle/>
        <a:p>
          <a:pPr algn="ctr"/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অগ্ন্যাশয়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568748-A620-4BC7-A3FE-571655840D57}" type="parTrans" cxnId="{F86D96F5-1606-4A18-803E-3FDC8D00CFC5}">
      <dgm:prSet/>
      <dgm:spPr/>
      <dgm:t>
        <a:bodyPr/>
        <a:lstStyle/>
        <a:p>
          <a:endParaRPr lang="en-US"/>
        </a:p>
      </dgm:t>
    </dgm:pt>
    <dgm:pt modelId="{579492CF-CA0C-4C26-A1AF-A740465CB760}" type="sibTrans" cxnId="{F86D96F5-1606-4A18-803E-3FDC8D00CFC5}">
      <dgm:prSet/>
      <dgm:spPr/>
      <dgm:t>
        <a:bodyPr/>
        <a:lstStyle/>
        <a:p>
          <a:endParaRPr lang="en-US"/>
        </a:p>
      </dgm:t>
    </dgm:pt>
    <dgm:pt modelId="{5569BCF3-4FB6-45D3-B3FA-B528FC4F5CB5}">
      <dgm:prSet phldrT="[Text]" custT="1"/>
      <dgm:spPr/>
      <dgm:t>
        <a:bodyPr/>
        <a:lstStyle/>
        <a:p>
          <a:r>
            <a:rPr lang="en-SG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অন্তঃক্ষরা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গ্রন্থি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SG" sz="2800" b="1" dirty="0" smtClean="0">
              <a:latin typeface="Times New Roman" pitchFamily="18" charset="0"/>
              <a:cs typeface="Times New Roman" pitchFamily="18" charset="0"/>
            </a:rPr>
            <a:t>Endocrine Glands</a:t>
          </a:r>
          <a:r>
            <a:rPr lang="en-SG" sz="32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6290FF57-2A3B-45BD-A9D1-8E628AE679A4}" type="parTrans" cxnId="{7F41E670-71FE-465C-8C10-91431AAA55F6}">
      <dgm:prSet/>
      <dgm:spPr/>
      <dgm:t>
        <a:bodyPr/>
        <a:lstStyle/>
        <a:p>
          <a:endParaRPr lang="en-US" b="1"/>
        </a:p>
      </dgm:t>
    </dgm:pt>
    <dgm:pt modelId="{F33247E0-C477-42CC-B66C-8648F3423C9D}" type="sibTrans" cxnId="{7F41E670-71FE-465C-8C10-91431AAA55F6}">
      <dgm:prSet/>
      <dgm:spPr/>
      <dgm:t>
        <a:bodyPr/>
        <a:lstStyle/>
        <a:p>
          <a:endParaRPr lang="en-US"/>
        </a:p>
      </dgm:t>
    </dgm:pt>
    <dgm:pt modelId="{4D2BD3FF-2942-416B-A00D-E981528F1ED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SG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বহিঃক্ষরা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গ্রন্থি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32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SG" sz="2800" b="1" dirty="0" smtClean="0">
              <a:latin typeface="Times New Roman" pitchFamily="18" charset="0"/>
              <a:cs typeface="Times New Roman" pitchFamily="18" charset="0"/>
            </a:rPr>
            <a:t>Exocrine Glands</a:t>
          </a:r>
          <a:r>
            <a:rPr lang="en-SG" sz="32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5796D2-33CD-450B-8F58-9740F2FE72C0}" type="parTrans" cxnId="{213743F0-3072-4EF4-A314-3CD7F73FAE64}">
      <dgm:prSet/>
      <dgm:spPr/>
      <dgm:t>
        <a:bodyPr/>
        <a:lstStyle/>
        <a:p>
          <a:endParaRPr lang="en-US" b="1"/>
        </a:p>
      </dgm:t>
    </dgm:pt>
    <dgm:pt modelId="{A69DFB7D-C843-412B-ACD3-82552E9A6A75}" type="sibTrans" cxnId="{213743F0-3072-4EF4-A314-3CD7F73FAE64}">
      <dgm:prSet/>
      <dgm:spPr/>
      <dgm:t>
        <a:bodyPr/>
        <a:lstStyle/>
        <a:p>
          <a:endParaRPr lang="en-US"/>
        </a:p>
      </dgm:t>
    </dgm:pt>
    <dgm:pt modelId="{A7F1BD25-6B8A-46F2-B989-92F7552D141C}" type="pres">
      <dgm:prSet presAssocID="{FC04488B-2B8B-4EED-BD00-5461D117C2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2D4A5-4FF2-4EB6-9495-3165584367D4}" type="pres">
      <dgm:prSet presAssocID="{DF93B212-C892-4057-85CE-33F3919CCB77}" presName="root1" presStyleCnt="0"/>
      <dgm:spPr/>
      <dgm:t>
        <a:bodyPr/>
        <a:lstStyle/>
        <a:p>
          <a:endParaRPr lang="en-US"/>
        </a:p>
      </dgm:t>
    </dgm:pt>
    <dgm:pt modelId="{591CC09A-6A9B-463C-88E6-F9440B8998E2}" type="pres">
      <dgm:prSet presAssocID="{DF93B212-C892-4057-85CE-33F3919CCB77}" presName="LevelOneTextNode" presStyleLbl="node0" presStyleIdx="0" presStyleCnt="1" custScaleX="152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B59C6-4CD2-43D4-AF82-15C87DFC5224}" type="pres">
      <dgm:prSet presAssocID="{DF93B212-C892-4057-85CE-33F3919CCB77}" presName="level2hierChild" presStyleCnt="0"/>
      <dgm:spPr/>
      <dgm:t>
        <a:bodyPr/>
        <a:lstStyle/>
        <a:p>
          <a:endParaRPr lang="en-US"/>
        </a:p>
      </dgm:t>
    </dgm:pt>
    <dgm:pt modelId="{A6E80FC6-C683-41E0-A7F0-F18DC38937AA}" type="pres">
      <dgm:prSet presAssocID="{6290FF57-2A3B-45BD-A9D1-8E628AE679A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D6AB5B6-1EEA-4880-83A4-74E0C0E23C6E}" type="pres">
      <dgm:prSet presAssocID="{6290FF57-2A3B-45BD-A9D1-8E628AE679A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AD888A1-2854-4117-843F-AC22AEF9AEAA}" type="pres">
      <dgm:prSet presAssocID="{5569BCF3-4FB6-45D3-B3FA-B528FC4F5CB5}" presName="root2" presStyleCnt="0"/>
      <dgm:spPr/>
      <dgm:t>
        <a:bodyPr/>
        <a:lstStyle/>
        <a:p>
          <a:endParaRPr lang="en-US"/>
        </a:p>
      </dgm:t>
    </dgm:pt>
    <dgm:pt modelId="{C06E22B0-C141-46DB-8F95-C19267F2FEC3}" type="pres">
      <dgm:prSet presAssocID="{5569BCF3-4FB6-45D3-B3FA-B528FC4F5CB5}" presName="LevelTwoTextNode" presStyleLbl="node2" presStyleIdx="0" presStyleCnt="2" custScaleX="324810" custLinFactNeighborX="3728" custLinFactNeighborY="-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8A270-6460-4352-AF12-CAA7FBF52931}" type="pres">
      <dgm:prSet presAssocID="{5569BCF3-4FB6-45D3-B3FA-B528FC4F5CB5}" presName="level3hierChild" presStyleCnt="0"/>
      <dgm:spPr/>
      <dgm:t>
        <a:bodyPr/>
        <a:lstStyle/>
        <a:p>
          <a:endParaRPr lang="en-US"/>
        </a:p>
      </dgm:t>
    </dgm:pt>
    <dgm:pt modelId="{23990F23-1490-4058-BAE2-DD745BEED036}" type="pres">
      <dgm:prSet presAssocID="{1E5796D2-33CD-450B-8F58-9740F2FE72C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9D956C8-50F2-4BEF-B61B-47968A95E888}" type="pres">
      <dgm:prSet presAssocID="{1E5796D2-33CD-450B-8F58-9740F2FE72C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9D3BBD0-B64D-47FC-B88A-F7F7120380EC}" type="pres">
      <dgm:prSet presAssocID="{4D2BD3FF-2942-416B-A00D-E981528F1ED7}" presName="root2" presStyleCnt="0"/>
      <dgm:spPr/>
      <dgm:t>
        <a:bodyPr/>
        <a:lstStyle/>
        <a:p>
          <a:endParaRPr lang="en-US"/>
        </a:p>
      </dgm:t>
    </dgm:pt>
    <dgm:pt modelId="{C8CD0176-6D08-434D-95D8-4A01DC3C53E8}" type="pres">
      <dgm:prSet presAssocID="{4D2BD3FF-2942-416B-A00D-E981528F1ED7}" presName="LevelTwoTextNode" presStyleLbl="node2" presStyleIdx="1" presStyleCnt="2" custScaleX="328538" custLinFactNeighborX="1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DE4EC-0036-4760-A85E-BB75D6A2CB54}" type="pres">
      <dgm:prSet presAssocID="{4D2BD3FF-2942-416B-A00D-E981528F1ED7}" presName="level3hierChild" presStyleCnt="0"/>
      <dgm:spPr/>
      <dgm:t>
        <a:bodyPr/>
        <a:lstStyle/>
        <a:p>
          <a:endParaRPr lang="en-US"/>
        </a:p>
      </dgm:t>
    </dgm:pt>
  </dgm:ptLst>
  <dgm:cxnLst>
    <dgm:cxn modelId="{7C5E8C5A-B495-4B9A-8C48-B8A915CFAA3C}" type="presOf" srcId="{6290FF57-2A3B-45BD-A9D1-8E628AE679A4}" destId="{DD6AB5B6-1EEA-4880-83A4-74E0C0E23C6E}" srcOrd="1" destOrd="0" presId="urn:microsoft.com/office/officeart/2005/8/layout/hierarchy2"/>
    <dgm:cxn modelId="{7F9A6FC6-FC8F-4B8F-B995-8E07FBAE5142}" type="presOf" srcId="{5569BCF3-4FB6-45D3-B3FA-B528FC4F5CB5}" destId="{C06E22B0-C141-46DB-8F95-C19267F2FEC3}" srcOrd="0" destOrd="0" presId="urn:microsoft.com/office/officeart/2005/8/layout/hierarchy2"/>
    <dgm:cxn modelId="{77C698E8-2035-4B84-A725-7C853EE804EA}" type="presOf" srcId="{1E5796D2-33CD-450B-8F58-9740F2FE72C0}" destId="{23990F23-1490-4058-BAE2-DD745BEED036}" srcOrd="0" destOrd="0" presId="urn:microsoft.com/office/officeart/2005/8/layout/hierarchy2"/>
    <dgm:cxn modelId="{F86D96F5-1606-4A18-803E-3FDC8D00CFC5}" srcId="{FC04488B-2B8B-4EED-BD00-5461D117C230}" destId="{DF93B212-C892-4057-85CE-33F3919CCB77}" srcOrd="0" destOrd="0" parTransId="{F1568748-A620-4BC7-A3FE-571655840D57}" sibTransId="{579492CF-CA0C-4C26-A1AF-A740465CB760}"/>
    <dgm:cxn modelId="{5E386655-03F3-41B9-9C6F-9E1032A7E1A5}" type="presOf" srcId="{1E5796D2-33CD-450B-8F58-9740F2FE72C0}" destId="{49D956C8-50F2-4BEF-B61B-47968A95E888}" srcOrd="1" destOrd="0" presId="urn:microsoft.com/office/officeart/2005/8/layout/hierarchy2"/>
    <dgm:cxn modelId="{1E4E227A-247C-46E2-B9E1-B966B4C2EC1B}" type="presOf" srcId="{DF93B212-C892-4057-85CE-33F3919CCB77}" destId="{591CC09A-6A9B-463C-88E6-F9440B8998E2}" srcOrd="0" destOrd="0" presId="urn:microsoft.com/office/officeart/2005/8/layout/hierarchy2"/>
    <dgm:cxn modelId="{213743F0-3072-4EF4-A314-3CD7F73FAE64}" srcId="{DF93B212-C892-4057-85CE-33F3919CCB77}" destId="{4D2BD3FF-2942-416B-A00D-E981528F1ED7}" srcOrd="1" destOrd="0" parTransId="{1E5796D2-33CD-450B-8F58-9740F2FE72C0}" sibTransId="{A69DFB7D-C843-412B-ACD3-82552E9A6A75}"/>
    <dgm:cxn modelId="{350050D1-E997-436F-A2BB-D5761C5B95C1}" type="presOf" srcId="{4D2BD3FF-2942-416B-A00D-E981528F1ED7}" destId="{C8CD0176-6D08-434D-95D8-4A01DC3C53E8}" srcOrd="0" destOrd="0" presId="urn:microsoft.com/office/officeart/2005/8/layout/hierarchy2"/>
    <dgm:cxn modelId="{93069DCF-4838-46D5-A903-E41ACD073677}" type="presOf" srcId="{6290FF57-2A3B-45BD-A9D1-8E628AE679A4}" destId="{A6E80FC6-C683-41E0-A7F0-F18DC38937AA}" srcOrd="0" destOrd="0" presId="urn:microsoft.com/office/officeart/2005/8/layout/hierarchy2"/>
    <dgm:cxn modelId="{0F6B2100-1F19-48F4-9B22-31D4D7B67A04}" type="presOf" srcId="{FC04488B-2B8B-4EED-BD00-5461D117C230}" destId="{A7F1BD25-6B8A-46F2-B989-92F7552D141C}" srcOrd="0" destOrd="0" presId="urn:microsoft.com/office/officeart/2005/8/layout/hierarchy2"/>
    <dgm:cxn modelId="{7F41E670-71FE-465C-8C10-91431AAA55F6}" srcId="{DF93B212-C892-4057-85CE-33F3919CCB77}" destId="{5569BCF3-4FB6-45D3-B3FA-B528FC4F5CB5}" srcOrd="0" destOrd="0" parTransId="{6290FF57-2A3B-45BD-A9D1-8E628AE679A4}" sibTransId="{F33247E0-C477-42CC-B66C-8648F3423C9D}"/>
    <dgm:cxn modelId="{1C00CB84-32C7-4630-A099-550635F55893}" type="presParOf" srcId="{A7F1BD25-6B8A-46F2-B989-92F7552D141C}" destId="{A602D4A5-4FF2-4EB6-9495-3165584367D4}" srcOrd="0" destOrd="0" presId="urn:microsoft.com/office/officeart/2005/8/layout/hierarchy2"/>
    <dgm:cxn modelId="{F20E2EE9-70F7-4072-8645-F1165391E7AE}" type="presParOf" srcId="{A602D4A5-4FF2-4EB6-9495-3165584367D4}" destId="{591CC09A-6A9B-463C-88E6-F9440B8998E2}" srcOrd="0" destOrd="0" presId="urn:microsoft.com/office/officeart/2005/8/layout/hierarchy2"/>
    <dgm:cxn modelId="{FBA0C515-C826-4BCF-9813-744EB38164E8}" type="presParOf" srcId="{A602D4A5-4FF2-4EB6-9495-3165584367D4}" destId="{FC7B59C6-4CD2-43D4-AF82-15C87DFC5224}" srcOrd="1" destOrd="0" presId="urn:microsoft.com/office/officeart/2005/8/layout/hierarchy2"/>
    <dgm:cxn modelId="{1E14C17A-1003-403F-9376-AE8C3C6B4D21}" type="presParOf" srcId="{FC7B59C6-4CD2-43D4-AF82-15C87DFC5224}" destId="{A6E80FC6-C683-41E0-A7F0-F18DC38937AA}" srcOrd="0" destOrd="0" presId="urn:microsoft.com/office/officeart/2005/8/layout/hierarchy2"/>
    <dgm:cxn modelId="{E37C25F3-A755-467B-8942-67CA9A00B746}" type="presParOf" srcId="{A6E80FC6-C683-41E0-A7F0-F18DC38937AA}" destId="{DD6AB5B6-1EEA-4880-83A4-74E0C0E23C6E}" srcOrd="0" destOrd="0" presId="urn:microsoft.com/office/officeart/2005/8/layout/hierarchy2"/>
    <dgm:cxn modelId="{8E146466-1DBD-4773-BD20-7C6569F30413}" type="presParOf" srcId="{FC7B59C6-4CD2-43D4-AF82-15C87DFC5224}" destId="{DAD888A1-2854-4117-843F-AC22AEF9AEAA}" srcOrd="1" destOrd="0" presId="urn:microsoft.com/office/officeart/2005/8/layout/hierarchy2"/>
    <dgm:cxn modelId="{5AADE1CC-5550-480E-89DA-5A4528B59D09}" type="presParOf" srcId="{DAD888A1-2854-4117-843F-AC22AEF9AEAA}" destId="{C06E22B0-C141-46DB-8F95-C19267F2FEC3}" srcOrd="0" destOrd="0" presId="urn:microsoft.com/office/officeart/2005/8/layout/hierarchy2"/>
    <dgm:cxn modelId="{B0FDFB6D-014C-4886-9E38-1636E7CAD671}" type="presParOf" srcId="{DAD888A1-2854-4117-843F-AC22AEF9AEAA}" destId="{A918A270-6460-4352-AF12-CAA7FBF52931}" srcOrd="1" destOrd="0" presId="urn:microsoft.com/office/officeart/2005/8/layout/hierarchy2"/>
    <dgm:cxn modelId="{96BB4C06-BEF2-446B-99A3-B53D549CFC7C}" type="presParOf" srcId="{FC7B59C6-4CD2-43D4-AF82-15C87DFC5224}" destId="{23990F23-1490-4058-BAE2-DD745BEED036}" srcOrd="2" destOrd="0" presId="urn:microsoft.com/office/officeart/2005/8/layout/hierarchy2"/>
    <dgm:cxn modelId="{4E208939-D4F8-4DD6-8343-B9DC057CD2BC}" type="presParOf" srcId="{23990F23-1490-4058-BAE2-DD745BEED036}" destId="{49D956C8-50F2-4BEF-B61B-47968A95E888}" srcOrd="0" destOrd="0" presId="urn:microsoft.com/office/officeart/2005/8/layout/hierarchy2"/>
    <dgm:cxn modelId="{3A7CE35F-2043-48B8-8DC7-7B47396316D8}" type="presParOf" srcId="{FC7B59C6-4CD2-43D4-AF82-15C87DFC5224}" destId="{79D3BBD0-B64D-47FC-B88A-F7F7120380EC}" srcOrd="3" destOrd="0" presId="urn:microsoft.com/office/officeart/2005/8/layout/hierarchy2"/>
    <dgm:cxn modelId="{8828B572-A65F-4F12-8A13-E9EFB5AEC286}" type="presParOf" srcId="{79D3BBD0-B64D-47FC-B88A-F7F7120380EC}" destId="{C8CD0176-6D08-434D-95D8-4A01DC3C53E8}" srcOrd="0" destOrd="0" presId="urn:microsoft.com/office/officeart/2005/8/layout/hierarchy2"/>
    <dgm:cxn modelId="{00A12392-13A8-4E66-90CD-3B6D3267BFAB}" type="presParOf" srcId="{79D3BBD0-B64D-47FC-B88A-F7F7120380EC}" destId="{3D3DE4EC-0036-4760-A85E-BB75D6A2CB54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295427"/>
            <a:ext cx="6073254" cy="253205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BD" sz="15000" b="1" dirty="0"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6" name="Picture 5" descr="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92" y="615694"/>
            <a:ext cx="6250496" cy="4061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3540681" y="1019334"/>
            <a:ext cx="8049717" cy="53664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বড়ো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),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কোয়াড্রেট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কডেট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স্থিতিস্থাপক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তন্তুময়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ক্যাপসুলে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বহুভুজাকার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অনেকগুলো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অণুখণ্ড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lobule</a:t>
            </a:r>
            <a:r>
              <a:rPr lang="en-SG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কেন্দ্রে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কেন্দ্রীয়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সাইনুসয়েড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পিত্তনালিকা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পিত্তথলি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অভিন্ন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পিত্তনালির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অভিন্ন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পিত্তনালি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অ্যাম্পুলা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ভ্যাটার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উন্মুক্ত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  <p:pic>
        <p:nvPicPr>
          <p:cNvPr id="9" name="Picture 8" descr="০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11" y="1217797"/>
            <a:ext cx="3087272" cy="2152098"/>
          </a:xfrm>
          <a:prstGeom prst="rect">
            <a:avLst/>
          </a:prstGeom>
        </p:spPr>
      </p:pic>
      <p:pic>
        <p:nvPicPr>
          <p:cNvPr id="10" name="Picture 9" descr="০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29" y="3582648"/>
            <a:ext cx="3102262" cy="2503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8701" y="449705"/>
            <a:ext cx="8259581" cy="6595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সঞ্চয়ী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9587" y="1109272"/>
            <a:ext cx="9034918" cy="5501390"/>
          </a:xfrm>
        </p:spPr>
        <p:txBody>
          <a:bodyPr>
            <a:noAutofit/>
          </a:bodyPr>
          <a:lstStyle/>
          <a:p>
            <a:pPr marL="7938" indent="-7938" algn="just">
              <a:spcBef>
                <a:spcPts val="0"/>
              </a:spcBef>
              <a:buClr>
                <a:srgbClr val="C00000"/>
              </a:buClr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গুরুত্বপূর্ণ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জীবন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সমুদ্রের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কর্মমুখর</a:t>
            </a:r>
            <a:r>
              <a:rPr lang="en-SG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পোতাশ্রয়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292100" indent="-2921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পিত্তরস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পিত্তরস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পিত্তথলিতে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জমা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292100" indent="-2921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গ্লাইকোজেন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অতিরিক্ত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গ্লাইকোজেন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প্রয়োজনে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পুনরায়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রূপান্তর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292100" indent="-2921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ভিটামিন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স্নেহে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দ্রবণীয়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A, D, E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K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পানিতে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দ্রবণীয়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ভিটামিন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ফলিক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RBC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292100" indent="-2921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অতিরিক্ত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গ্লাইকোলিপিড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292100" indent="-2921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খনিজদ্রব্য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লৌহ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পটাসিয়াম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কপার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জিংক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কোবাল্ট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প্রভৃতি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292100" indent="-2921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বিশাল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বাহিকাসমূহ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১৫০০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সেমি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রক্তক্ষরণজনিত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ঘটনায়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সংবহনের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মিশে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রক্তচাপ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bn-BD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6" name="Picture 5" descr="ds00097_-ds00373_-ds00398_-ds00399_-ds00411_-ds00455_-ds00676_-ds00743_-ds00785_-ds00811_-ds00961_-ds01125_-ds01133_-my00349_im02250_r7_liverthu_jpg.jpg"/>
          <p:cNvPicPr>
            <a:picLocks noChangeAspect="1"/>
          </p:cNvPicPr>
          <p:nvPr/>
        </p:nvPicPr>
        <p:blipFill>
          <a:blip r:embed="rId3"/>
          <a:srcRect b="2908"/>
          <a:stretch>
            <a:fillRect/>
          </a:stretch>
        </p:blipFill>
        <p:spPr>
          <a:xfrm>
            <a:off x="9593737" y="2923082"/>
            <a:ext cx="2598263" cy="2083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3691" y="389745"/>
            <a:ext cx="8244591" cy="763348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বিপাকীয়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04546" y="899414"/>
            <a:ext cx="10209717" cy="514353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বিপাক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মাত্রা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১০০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সেমিতে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৯০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মিলিগ্রাম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1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গ্লাইকোজেনেসিস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endParaRPr lang="en-SG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গ্লাইকোজেনোলাইসিস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endParaRPr lang="en-SG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গ্লুকোনিওজেনেসিস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endParaRPr lang="bn-BD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3021" y="5757585"/>
            <a:ext cx="7659690" cy="610919"/>
            <a:chOff x="2469339" y="3171298"/>
            <a:chExt cx="5772271" cy="610919"/>
          </a:xfrm>
        </p:grpSpPr>
        <p:grpSp>
          <p:nvGrpSpPr>
            <p:cNvPr id="6" name="Group 8"/>
            <p:cNvGrpSpPr/>
            <p:nvPr/>
          </p:nvGrpSpPr>
          <p:grpSpPr>
            <a:xfrm>
              <a:off x="2469339" y="3171298"/>
              <a:ext cx="5772271" cy="610919"/>
              <a:chOff x="762000" y="2438400"/>
              <a:chExt cx="5772271" cy="6109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2000" y="2438400"/>
                <a:ext cx="36375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অশ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র্করা</a:t>
                </a:r>
                <a:r>
                  <a:rPr lang="en-SG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অ্যামিনো</a:t>
                </a:r>
                <a:r>
                  <a:rPr lang="en-SG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অ্যাসিড</a:t>
                </a:r>
                <a:r>
                  <a:rPr lang="en-SG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গ্লিসারল</a:t>
                </a:r>
                <a:r>
                  <a:rPr lang="en-SG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2464544"/>
                <a:ext cx="8192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গ্লুকোজ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>
              <a:stCxn id="8" idx="3"/>
              <a:endCxn id="11" idx="1"/>
            </p:cNvCxnSpPr>
            <p:nvPr/>
          </p:nvCxnSpPr>
          <p:spPr>
            <a:xfrm>
              <a:off x="6106893" y="3463686"/>
              <a:ext cx="1315447" cy="2614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68030" y="3000426"/>
            <a:ext cx="7180989" cy="839519"/>
            <a:chOff x="2469339" y="4085698"/>
            <a:chExt cx="7180989" cy="839519"/>
          </a:xfrm>
        </p:grpSpPr>
        <p:grpSp>
          <p:nvGrpSpPr>
            <p:cNvPr id="13" name="Group 13"/>
            <p:cNvGrpSpPr/>
            <p:nvPr/>
          </p:nvGrpSpPr>
          <p:grpSpPr>
            <a:xfrm>
              <a:off x="2469339" y="4085698"/>
              <a:ext cx="7180989" cy="839519"/>
              <a:chOff x="762000" y="2209800"/>
              <a:chExt cx="7180989" cy="83951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62000" y="2438400"/>
                <a:ext cx="10871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গ্লুকো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96990" y="2209800"/>
                <a:ext cx="12570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ইনসুলিন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90550" y="2464544"/>
                <a:ext cx="30524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গ্ল</a:t>
                </a:r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াইকোজেন</a:t>
                </a:r>
                <a:r>
                  <a:rPr lang="en-SG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অদ্রবণীয়</a:t>
                </a:r>
                <a:r>
                  <a:rPr lang="en-SG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3657598" y="4650828"/>
              <a:ext cx="2890270" cy="210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15500" y="4505676"/>
            <a:ext cx="6040157" cy="610919"/>
            <a:chOff x="2469339" y="4314298"/>
            <a:chExt cx="6040157" cy="610919"/>
          </a:xfrm>
        </p:grpSpPr>
        <p:grpSp>
          <p:nvGrpSpPr>
            <p:cNvPr id="19" name="Group 13"/>
            <p:cNvGrpSpPr/>
            <p:nvPr/>
          </p:nvGrpSpPr>
          <p:grpSpPr>
            <a:xfrm>
              <a:off x="2469339" y="4314298"/>
              <a:ext cx="6040157" cy="610919"/>
              <a:chOff x="762000" y="2438400"/>
              <a:chExt cx="6040157" cy="61091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62000" y="2438400"/>
                <a:ext cx="16594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গ্লাইকোজেন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15000" y="2464544"/>
                <a:ext cx="10871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SG" sz="32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গ্লুকোজ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4176931" y="4635457"/>
              <a:ext cx="3245406" cy="2102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০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1229" y="2645733"/>
            <a:ext cx="3950771" cy="2810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9456" y="899414"/>
            <a:ext cx="7465095" cy="514353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2"/>
            </a:pP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বিপাক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1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ডিঅ্যামাইনেশন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প্রাপ্ত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অ্যামাইনো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ভাঙে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নাইট্রোজেন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ইউরিয়ায়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রূপান্তরিত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ট্রান্সঅ্যামাইনেশন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গ্রুপকে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(-NH</a:t>
            </a:r>
            <a:r>
              <a:rPr lang="en-US" sz="3200" b="1" baseline="-25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জৈব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স্থানান্তর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প্লাজমা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অ্যালবুমিন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গ্লোবিউলিন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প্রোথ্রোম্বিন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ফাইব্রিনোজেন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ইত্যাদি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bn-BD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08847" y="1296472"/>
            <a:ext cx="3552825" cy="4942752"/>
            <a:chOff x="8232647" y="1296472"/>
            <a:chExt cx="3552825" cy="4942752"/>
          </a:xfrm>
        </p:grpSpPr>
        <p:pic>
          <p:nvPicPr>
            <p:cNvPr id="5" name="Picture 4" descr="০৪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2647" y="1296472"/>
              <a:ext cx="3552825" cy="48196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60359" y="1625119"/>
              <a:ext cx="9509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800" dirty="0" err="1" smtClean="0">
                  <a:latin typeface="NiksoshBAN"/>
                </a:rPr>
                <a:t>ট্রান্সঅ্যামাইনেশন</a:t>
              </a:r>
              <a:endParaRPr lang="en-US" sz="800" dirty="0">
                <a:latin typeface="NiksoshB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91116" y="2496180"/>
              <a:ext cx="758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800" dirty="0" err="1" smtClean="0">
                  <a:latin typeface="NiksoshBAN"/>
                </a:rPr>
                <a:t>ডি-অ্যামাইনেশন</a:t>
              </a:r>
              <a:endParaRPr lang="en-US" sz="800" dirty="0">
                <a:latin typeface="NiksoshB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32959" y="1980478"/>
              <a:ext cx="2967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600" dirty="0" err="1" smtClean="0">
                  <a:latin typeface="NiksoshBAN"/>
                </a:rPr>
                <a:t>অ্যামিনো</a:t>
              </a:r>
              <a:r>
                <a:rPr lang="en-SG" sz="600" dirty="0" smtClean="0">
                  <a:latin typeface="NiksoshBAN"/>
                </a:rPr>
                <a:t> </a:t>
              </a:r>
              <a:r>
                <a:rPr lang="en-SG" sz="600" dirty="0" err="1" smtClean="0">
                  <a:latin typeface="NiksoshBAN"/>
                </a:rPr>
                <a:t>অ্যাসিড</a:t>
              </a:r>
              <a:r>
                <a:rPr lang="en-SG" sz="600" dirty="0" smtClean="0">
                  <a:latin typeface="NiksoshBAN"/>
                </a:rPr>
                <a:t>       </a:t>
              </a:r>
              <a:r>
                <a:rPr lang="en-SG" sz="600" dirty="0" err="1" smtClean="0">
                  <a:latin typeface="NiksoshBAN"/>
                </a:rPr>
                <a:t>কিটো</a:t>
              </a:r>
              <a:r>
                <a:rPr lang="en-SG" sz="600" dirty="0" smtClean="0">
                  <a:latin typeface="NiksoshBAN"/>
                </a:rPr>
                <a:t> </a:t>
              </a:r>
              <a:r>
                <a:rPr lang="en-SG" sz="600" dirty="0" err="1" smtClean="0">
                  <a:latin typeface="NiksoshBAN"/>
                </a:rPr>
                <a:t>অ্যাসিড</a:t>
              </a:r>
              <a:r>
                <a:rPr lang="en-SG" sz="600" dirty="0" smtClean="0">
                  <a:latin typeface="NiksoshBAN"/>
                </a:rPr>
                <a:t>                </a:t>
              </a:r>
              <a:r>
                <a:rPr lang="en-SG" sz="600" dirty="0" err="1" smtClean="0">
                  <a:latin typeface="NiksoshBAN"/>
                </a:rPr>
                <a:t>কিটো</a:t>
              </a:r>
              <a:r>
                <a:rPr lang="en-SG" sz="600" dirty="0" smtClean="0">
                  <a:latin typeface="NiksoshBAN"/>
                </a:rPr>
                <a:t> </a:t>
              </a:r>
              <a:r>
                <a:rPr lang="en-SG" sz="600" dirty="0" err="1" smtClean="0">
                  <a:latin typeface="NiksoshBAN"/>
                </a:rPr>
                <a:t>অ্যাসিড</a:t>
              </a:r>
              <a:r>
                <a:rPr lang="en-SG" sz="600" dirty="0" smtClean="0">
                  <a:latin typeface="NiksoshBAN"/>
                </a:rPr>
                <a:t>         </a:t>
              </a:r>
              <a:r>
                <a:rPr lang="en-SG" sz="600" dirty="0" err="1" smtClean="0">
                  <a:latin typeface="NiksoshBAN"/>
                </a:rPr>
                <a:t>অ্রামিনো</a:t>
              </a:r>
              <a:r>
                <a:rPr lang="en-SG" sz="600" dirty="0" smtClean="0">
                  <a:latin typeface="NiksoshBAN"/>
                </a:rPr>
                <a:t> </a:t>
              </a:r>
              <a:r>
                <a:rPr lang="en-SG" sz="600" dirty="0" err="1" smtClean="0">
                  <a:latin typeface="NiksoshBAN"/>
                </a:rPr>
                <a:t>অ্যাসিড</a:t>
              </a:r>
              <a:endParaRPr lang="en-SG" sz="600" dirty="0" smtClean="0">
                <a:latin typeface="NiksoshBAN"/>
              </a:endParaRPr>
            </a:p>
            <a:p>
              <a:r>
                <a:rPr lang="en-SG" sz="600" dirty="0" smtClean="0">
                  <a:latin typeface="NiksoshBAN"/>
                </a:rPr>
                <a:t>                           (</a:t>
              </a:r>
              <a:r>
                <a:rPr lang="en-SG" sz="600" dirty="0" smtClean="0">
                  <a:latin typeface="NiksoshBAN"/>
                  <a:sym typeface="Symbol"/>
                </a:rPr>
                <a:t>-</a:t>
              </a:r>
              <a:r>
                <a:rPr lang="en-SG" sz="600" dirty="0" err="1" smtClean="0">
                  <a:latin typeface="NiksoshBAN"/>
                  <a:sym typeface="Symbol"/>
                </a:rPr>
                <a:t>কিটো</a:t>
              </a:r>
              <a:r>
                <a:rPr lang="en-SG" sz="600" dirty="0" smtClean="0">
                  <a:latin typeface="NiksoshBAN"/>
                  <a:sym typeface="Symbol"/>
                </a:rPr>
                <a:t> </a:t>
              </a:r>
              <a:r>
                <a:rPr lang="en-SG" sz="600" dirty="0" err="1" smtClean="0">
                  <a:latin typeface="NiksoshBAN"/>
                  <a:sym typeface="Symbol"/>
                </a:rPr>
                <a:t>গ্লুটামিক</a:t>
              </a:r>
              <a:r>
                <a:rPr lang="en-SG" sz="600" dirty="0" smtClean="0">
                  <a:latin typeface="NiksoshBAN"/>
                  <a:sym typeface="Symbol"/>
                </a:rPr>
                <a:t> </a:t>
              </a:r>
              <a:r>
                <a:rPr lang="en-SG" sz="600" dirty="0" err="1" smtClean="0">
                  <a:latin typeface="NiksoshBAN"/>
                  <a:sym typeface="Symbol"/>
                </a:rPr>
                <a:t>অ্যাসিড</a:t>
              </a:r>
              <a:r>
                <a:rPr lang="en-SG" sz="600" dirty="0" smtClean="0">
                  <a:latin typeface="NiksoshBAN"/>
                  <a:sym typeface="Symbol"/>
                </a:rPr>
                <a:t>)                              (</a:t>
              </a:r>
              <a:r>
                <a:rPr lang="en-SG" sz="600" dirty="0" err="1" smtClean="0">
                  <a:latin typeface="NiksoshBAN"/>
                  <a:sym typeface="Symbol"/>
                </a:rPr>
                <a:t>গ্লুটামিক</a:t>
              </a:r>
              <a:r>
                <a:rPr lang="en-SG" sz="600" dirty="0" smtClean="0">
                  <a:latin typeface="NiksoshBAN"/>
                  <a:sym typeface="Symbol"/>
                </a:rPr>
                <a:t> </a:t>
              </a:r>
              <a:r>
                <a:rPr lang="en-SG" sz="600" dirty="0" err="1" smtClean="0">
                  <a:latin typeface="NiksoshBAN"/>
                  <a:sym typeface="Symbol"/>
                </a:rPr>
                <a:t>অ্যাসিড</a:t>
              </a:r>
              <a:r>
                <a:rPr lang="en-SG" sz="600" dirty="0" smtClean="0">
                  <a:latin typeface="NiksoshBAN"/>
                  <a:sym typeface="Symbol"/>
                </a:rPr>
                <a:t>)</a:t>
              </a:r>
              <a:endParaRPr lang="en-US" sz="600" dirty="0">
                <a:latin typeface="NiksoshB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2629" y="2669530"/>
              <a:ext cx="1906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800" dirty="0" err="1" smtClean="0">
                  <a:latin typeface="NiksoshBAN"/>
                </a:rPr>
                <a:t>কিটো</a:t>
              </a:r>
              <a:r>
                <a:rPr lang="en-SG" sz="800" dirty="0" smtClean="0">
                  <a:latin typeface="NiksoshBAN"/>
                </a:rPr>
                <a:t> </a:t>
              </a:r>
              <a:r>
                <a:rPr lang="en-SG" sz="800" dirty="0" err="1" smtClean="0">
                  <a:latin typeface="NiksoshBAN"/>
                </a:rPr>
                <a:t>অ্যাসিড</a:t>
              </a:r>
              <a:r>
                <a:rPr lang="en-SG" sz="800" dirty="0" smtClean="0">
                  <a:latin typeface="NiksoshBAN"/>
                </a:rPr>
                <a:t>                     </a:t>
              </a:r>
              <a:r>
                <a:rPr lang="en-SG" sz="800" dirty="0" err="1" smtClean="0">
                  <a:latin typeface="NiksoshBAN"/>
                </a:rPr>
                <a:t>অ্যামোনিয়া</a:t>
              </a:r>
              <a:endParaRPr lang="en-US" sz="800" dirty="0">
                <a:latin typeface="NiksoshB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80302" y="3193908"/>
              <a:ext cx="18506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800" b="1" dirty="0" err="1" smtClean="0">
                  <a:latin typeface="NiksoshBAN"/>
                </a:rPr>
                <a:t>যকৃত</a:t>
              </a:r>
              <a:r>
                <a:rPr lang="en-SG" sz="800" dirty="0" smtClean="0">
                  <a:latin typeface="NiksoshBAN"/>
                </a:rPr>
                <a:t>                              </a:t>
              </a:r>
              <a:r>
                <a:rPr lang="en-SG" sz="600" dirty="0" err="1" smtClean="0">
                  <a:latin typeface="NiksoshBAN"/>
                </a:rPr>
                <a:t>ইউরিয়া</a:t>
              </a:r>
              <a:endParaRPr lang="en-US" sz="600" dirty="0">
                <a:latin typeface="NiksoshB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07048" y="4624014"/>
              <a:ext cx="4507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 err="1" smtClean="0">
                  <a:latin typeface="NiksoshBAN"/>
                </a:rPr>
                <a:t>ইউরিয়া</a:t>
              </a:r>
              <a:endParaRPr lang="en-US" sz="600" dirty="0">
                <a:latin typeface="NiksoshB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72057" y="5313062"/>
              <a:ext cx="407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800" b="1" dirty="0" err="1" smtClean="0">
                  <a:latin typeface="NiksoshBAN"/>
                </a:rPr>
                <a:t>বৃক্ক</a:t>
              </a:r>
              <a:endParaRPr lang="en-US" sz="600" dirty="0">
                <a:latin typeface="NiksoshB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77695" y="6023780"/>
              <a:ext cx="407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800" b="1" dirty="0" err="1" smtClean="0">
                  <a:latin typeface="NiksoshBAN"/>
                </a:rPr>
                <a:t>মূত্র</a:t>
              </a:r>
              <a:endParaRPr lang="en-US" sz="600" dirty="0">
                <a:latin typeface="NiksoshB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31596" y="3702747"/>
              <a:ext cx="407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800" b="1" dirty="0" err="1" smtClean="0">
                  <a:latin typeface="NiksoshBAN"/>
                </a:rPr>
                <a:t>রক্ত</a:t>
              </a:r>
              <a:endParaRPr lang="en-US" sz="600" dirty="0">
                <a:latin typeface="NiksoshB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69430" y="899414"/>
            <a:ext cx="10839303" cy="514353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3"/>
            </a:pP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বিপাক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1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রাখার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পরিবর্তে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পরিশোধন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অতিরিক্ত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কার্বহাইড্রেটকে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রূপান্তর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কোলেস্টেরল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অপসারণ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ঘাটতিতে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ভেঙে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গ্লুকোনিওজেনেসিস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রূপান্তরিত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bn-BD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3121" y="1425036"/>
            <a:ext cx="3876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34320" y="314793"/>
            <a:ext cx="10209717" cy="2550231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</a:pP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লোহিত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রক্তকণিকা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ভাঙ্গন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ভ্রূণশিশু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বয়স্কদের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ভাঙ্গন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</a:pP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হিমোগ্লোবিন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ভাঙ্গন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</a:pPr>
            <a:endParaRPr lang="en-SG" sz="1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5" name="Picture 4" descr="০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59" y="2285866"/>
            <a:ext cx="7575082" cy="4292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24266" y="899414"/>
            <a:ext cx="10209717" cy="514353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ভাঙ্গন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টেস্টোস্টেরন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দ্রুত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ইনসুলিন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ধীরে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ধ্বংস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endParaRPr lang="en-SG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বিষ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মুক্তকরণ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কর্তৃক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গৃহীত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বিষাক্ত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রাসায়নিক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রূপান্তরের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দূর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কাপফারস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ফ্যাগোসাইটোসিস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বর্জ্য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অপসারণ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endParaRPr lang="en-SG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endParaRPr lang="en-SG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তাপ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বিপাকীয়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ব্যবহৃত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3691" y="389745"/>
            <a:ext cx="8244591" cy="763348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পিত্তরস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পিত্ত</a:t>
            </a:r>
            <a:r>
              <a:rPr lang="en-SG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Bile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79293" y="1409074"/>
            <a:ext cx="6280878" cy="5143530"/>
          </a:xfrm>
        </p:spPr>
        <p:txBody>
          <a:bodyPr>
            <a:normAutofit fontScale="92500" lnSpcReduction="10000"/>
          </a:bodyPr>
          <a:lstStyle/>
          <a:p>
            <a:pPr marL="6350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চটচটে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সবুজাভ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হলদে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স্বাদযুক্ত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পিত্তথলিতে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6350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পিত্তরসের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6350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৯৭-৯৮%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.৫%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অজৈব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লবণ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.৮%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পিত্তলবণ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.২%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পিত্তরঞ্জক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.৩৮%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কোলেস্টেরল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6350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পিত্তরসের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6350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ইমালসিফিকেশন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পিত্তলবণের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চর্বি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কণায়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marL="6350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ক্ষারীয়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সোডিয়াম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বাইকার্বনেট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marL="6350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ভিটামিন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সহায়তা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7" name="Picture 6" descr="০১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690" y="1902417"/>
            <a:ext cx="4463751" cy="3773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(Pancreas)</a:t>
            </a:r>
            <a:endParaRPr lang="en-US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3837482" y="1169234"/>
            <a:ext cx="7570032" cy="53664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গোলাপি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বর্ণের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মরিচের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ন্যায়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অনিয়তাকৃতির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মিশ্রগ্রন্থি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অর্ধবৃত্তাকার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কুণ্ডলীর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ফাঁক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প্লীহা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পর্যন্ত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বিস্তৃত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মস্তক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লেজে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বিভক্ত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দৈর্ঘ্য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১২-১৫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সেমি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চওড়া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সেমি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অন্তঃক্ষরা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হিসেবে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বহিঃক্ষরা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হিসেবে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নিঃসরণ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এদের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ক্ষরণকারী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গ্রন্থিগুলো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নলিকা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একত্রিত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উইরসাং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পিত্তনালির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মিলিত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অ্যাম্পুলা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ভ্যাটার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-এর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ডিওডেনামে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প্রবেশ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8" name="Picture 7" descr="role-of-pancr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8" y="1625182"/>
            <a:ext cx="2763812" cy="1842541"/>
          </a:xfrm>
          <a:prstGeom prst="rect">
            <a:avLst/>
          </a:prstGeom>
        </p:spPr>
      </p:pic>
      <p:pic>
        <p:nvPicPr>
          <p:cNvPr id="10" name="Picture 9" descr="০৬.jpg"/>
          <p:cNvPicPr>
            <a:picLocks noChangeAspect="1"/>
          </p:cNvPicPr>
          <p:nvPr/>
        </p:nvPicPr>
        <p:blipFill>
          <a:blip r:embed="rId4"/>
          <a:srcRect r="3295"/>
          <a:stretch>
            <a:fillRect/>
          </a:stretch>
        </p:blipFill>
        <p:spPr>
          <a:xfrm>
            <a:off x="139700" y="3378200"/>
            <a:ext cx="3594100" cy="279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7E3AC4BD-CA14-4F88-8D58-88A4F9FC87A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46282851"/>
              </p:ext>
            </p:extLst>
          </p:nvPr>
        </p:nvGraphicFramePr>
        <p:xfrm>
          <a:off x="76811" y="456741"/>
          <a:ext cx="9264138" cy="173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456" y="2563318"/>
            <a:ext cx="7090341" cy="347962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1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অন্তঃক্ষরা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লোবিউলের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গুচ্ছাকারে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আইলেটস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ল্যাঙ্গারহ্যান্স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কোষগুলো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নালিবিহীন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আলফা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কোষ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গ্লুকাগন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ইনসুলিন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গামা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প্যানক্রিয়েটিক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514350" indent="-514350" algn="just">
              <a:spcBef>
                <a:spcPts val="0"/>
              </a:spcBef>
              <a:buClr>
                <a:srgbClr val="C00000"/>
              </a:buClr>
              <a:buAutoNum type="arabicPeriod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ডেল্টা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সোমাটোস্ট্যাটিন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10" name="Picture 9" descr="০৭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164" y="431338"/>
            <a:ext cx="3187700" cy="1854662"/>
          </a:xfrm>
          <a:prstGeom prst="rect">
            <a:avLst/>
          </a:prstGeom>
        </p:spPr>
      </p:pic>
      <p:pic>
        <p:nvPicPr>
          <p:cNvPr id="11" name="Picture 10" descr="০৮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4728" y="3755375"/>
            <a:ext cx="4191000" cy="232493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CC09A-6A9B-463C-88E6-F9440B899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91CC09A-6A9B-463C-88E6-F9440B899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E80FC6-C683-41E0-A7F0-F18DC389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6E80FC6-C683-41E0-A7F0-F18DC3893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6E22B0-C141-46DB-8F95-C19267F2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06E22B0-C141-46DB-8F95-C19267F2F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990F23-1490-4058-BAE2-DD745BEE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23990F23-1490-4058-BAE2-DD745BEE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CD0176-6D08-434D-95D8-4A01DC3C5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C8CD0176-6D08-434D-95D8-4A01DC3C5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>
            <a:off x="12628179" y="417786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652499" y="449705"/>
            <a:ext cx="7090341" cy="5846164"/>
          </a:xfrm>
        </p:spPr>
        <p:txBody>
          <a:bodyPr>
            <a:normAutofit lnSpcReduction="10000"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</a:pPr>
            <a:endParaRPr lang="en-SG" sz="1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বহিঃক্ষরা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অসংখ্য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লোবিউল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অ্যাসিনাস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কেন্দ্রে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লুমেন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লুমেন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ঘিরে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বৃত্তাকারে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লুমেন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একত্রিত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উইর্সাং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কোষগুলো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নিঃসৃত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১.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২.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ক্ষারীয়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বাইকার্বনেট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সমৃদ্ধ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)।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প্রোটিয়েজ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অ্যামাইলেজ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  <p:pic>
        <p:nvPicPr>
          <p:cNvPr id="6" name="Picture 5" descr="০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26" y="2110154"/>
            <a:ext cx="4374905" cy="2499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59655" y="569626"/>
            <a:ext cx="10827741" cy="545642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endParaRPr lang="en-SG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পরিপাককারী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ট্রিপসিন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প্রোটিওজ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কাইমোট্রিপসিন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প্রোটিওজ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কার্বোক্সিপেপটাইডেজ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অ্যামিনোপেপটাইডেজ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ট্রাইপেপটাইডেজ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ডাইপেপটাইডেজ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ডাইপেপটাইড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কোলাজিনেজ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কোলাজেন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081338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ইলাস্টেজ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ইলাস্টিন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পেপটাইড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3" name="Picture 2" descr="১০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1458" y="3858498"/>
            <a:ext cx="3160542" cy="247749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64498" y="569626"/>
            <a:ext cx="10912839" cy="5456420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Clr>
                <a:srgbClr val="C00000"/>
              </a:buClr>
              <a:tabLst>
                <a:tab pos="3206750" algn="l"/>
              </a:tabLst>
            </a:pPr>
            <a:endParaRPr lang="en-SG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206750" algn="l"/>
              </a:tabLst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শর্করা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পরিপাককারী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206750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অ্যামাইলেজ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স্টার্চ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গ্লাইকোজেন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মল্টোজ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206750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মল্টোজ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গ্লুকোজ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206750" algn="l"/>
              </a:tabLst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206750" algn="l"/>
              </a:tabLst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পরিপাককারী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এনজাইম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206750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206750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ফসফোলাইপেজ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ফসফোলিপিড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গ্লিসারল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ফসফরিক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tabLst>
                <a:tab pos="3206750" algn="l"/>
              </a:tabLst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কোলেস্টেরল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এস্টারেজ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কোলেস্টেরল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এস্টার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→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অ্যাসিড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933" y="941447"/>
            <a:ext cx="3489731" cy="23222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7965" y="464754"/>
            <a:ext cx="7267075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8085" y="1369796"/>
            <a:ext cx="996214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গ্লুকোনিওজেনেসিস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4163" indent="3175" algn="just">
              <a:lnSpc>
                <a:spcPct val="90000"/>
              </a:lnSpc>
              <a:buClr>
                <a:srgbClr val="C00000"/>
              </a:buClr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গ্লাইকোজেনের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অশর্করা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</a:pPr>
            <a:endParaRPr lang="bn-IN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মিশ্রগ্রন্থি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অন্তঃক্ষরা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বহিঃক্ষরা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উভয়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উপস্থিত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অগ্ন্যাশয়কে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মিশ্রগ্রন্থি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90000"/>
              </a:lnSpc>
            </a:pPr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পিত্তরসের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5425" indent="3175" algn="just">
              <a:lnSpc>
                <a:spcPct val="90000"/>
              </a:lnSpc>
              <a:buClr>
                <a:srgbClr val="C00000"/>
              </a:buClr>
            </a:pP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লাইপেজ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সক্রিয়করণ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ইমালসিফিকেশন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350838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ক্ষারীয়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350838" indent="7938" algn="just">
              <a:spcBef>
                <a:spcPts val="0"/>
              </a:spcBef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ভিটামিন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সহায়তা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NDEX-series-SOL-GI-Tract-3.jpg"/>
          <p:cNvPicPr>
            <a:picLocks noChangeAspect="1"/>
          </p:cNvPicPr>
          <p:nvPr/>
        </p:nvPicPr>
        <p:blipFill>
          <a:blip r:embed="rId3"/>
          <a:srcRect l="32584" r="32006" b="48287"/>
          <a:stretch>
            <a:fillRect/>
          </a:stretch>
        </p:blipFill>
        <p:spPr>
          <a:xfrm>
            <a:off x="9598701" y="4155774"/>
            <a:ext cx="2593299" cy="25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3303" y="1876141"/>
            <a:ext cx="11165840" cy="3033388"/>
            <a:chOff x="607899" y="1588227"/>
            <a:chExt cx="11165840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2" y="2650156"/>
              <a:ext cx="9692403" cy="809469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467424" y="2758822"/>
              <a:ext cx="93063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যকৃতের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বিপাকীয়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ভূমিকাগুলো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4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4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 descr="images.png"/>
          <p:cNvPicPr>
            <a:picLocks noChangeAspect="1"/>
          </p:cNvPicPr>
          <p:nvPr/>
        </p:nvPicPr>
        <p:blipFill>
          <a:blip r:embed="rId3"/>
          <a:srcRect l="30307" r="30091" b="37673"/>
          <a:stretch>
            <a:fillRect/>
          </a:stretch>
        </p:blipFill>
        <p:spPr>
          <a:xfrm>
            <a:off x="5262116" y="1139764"/>
            <a:ext cx="1673524" cy="1699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bile-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944" y="0"/>
            <a:ext cx="5510056" cy="44002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438025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5082" y="2037809"/>
            <a:ext cx="700734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817548" y="195662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87001" cy="6858000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4430137" y="1813033"/>
            <a:ext cx="740979" cy="59908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4445876" y="3941374"/>
            <a:ext cx="740979" cy="599089"/>
          </a:xfrm>
          <a:prstGeom prst="star5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8610513" y="1841831"/>
            <a:ext cx="2700997" cy="590843"/>
          </a:xfrm>
          <a:prstGeom prst="chevron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যকৃত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8626280" y="3938709"/>
            <a:ext cx="2700997" cy="590843"/>
          </a:xfrm>
          <a:prstGeom prst="chevron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অগ্ন্যাশয়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১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00120" y="377737"/>
            <a:ext cx="3688080" cy="7359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5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kumimoji="0" lang="en-SG" sz="55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5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US" sz="55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322" y="2673587"/>
            <a:ext cx="3707476" cy="281807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SG" sz="65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যকৃত</a:t>
            </a:r>
            <a:r>
              <a:rPr lang="en-SG" sz="6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SG" sz="6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>
              <a:lnSpc>
                <a:spcPct val="90000"/>
              </a:lnSpc>
            </a:pPr>
            <a:r>
              <a:rPr lang="en-SG" sz="65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অগ্ন্যাশয়</a:t>
            </a:r>
            <a:endParaRPr lang="en-SG" sz="65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2860" y="1337846"/>
            <a:ext cx="11685764" cy="4434839"/>
            <a:chOff x="172860" y="1424930"/>
            <a:chExt cx="11685764" cy="44348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Notched Right Arrow 19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73816" y="4066728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2811876" y="1762251"/>
              <a:ext cx="8876857" cy="2987678"/>
              <a:chOff x="1985250" y="1632988"/>
              <a:chExt cx="9002968" cy="298767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পরিপাকগ্রন্থি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যকৃতের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সঞ্চয়ী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বিপাকীয়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ভূমিকা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মিশ্রগ্রন্থি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অগ্ন্যাশয়ের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কার্যক্রম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পরিপাকগ্রন্থি</a:t>
            </a:r>
            <a:endParaRPr lang="en-US" sz="45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79491" y="1499018"/>
            <a:ext cx="4332156" cy="4766871"/>
          </a:xfr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পরিপাকগ্রন্থি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Digestive Glands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: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স্থানে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অবস্থিত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যেসব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গ্রন্থিসমূহের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পরিপাকে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সহায়তা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সেগুলোই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পরিপাকগ্রন্থি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লালাগ্রন্থি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আন্ত্রিকগ্রন্থি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bn-BD" sz="35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3500" b="1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15" name="Picture 14" descr="১১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00" y="1468177"/>
            <a:ext cx="6505575" cy="47910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139059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পরিপাক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গ্রন্থি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658795" y="3656894"/>
            <a:ext cx="8609840" cy="1560042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গ্রন্থিসমূহের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সহায়তা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সেগুলোই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পরিপাকগ্রন্থি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লালাগ্রন্থি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অগ্ন্যাশয়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গ্যাস্ট্রিক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আন্ত্রিকগ্রন্থি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endParaRPr lang="en-SG" sz="3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28197" y="711612"/>
            <a:ext cx="8244591" cy="74836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(Liver)</a:t>
            </a:r>
            <a:endParaRPr lang="en-US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4502988" y="1169234"/>
            <a:ext cx="6904525" cy="5366478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জৈব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রসায়নাগার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Organic Laboratory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লালচে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খয়েরি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ত্রিকোণাকার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যকৃত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সবচেয়ে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বড়ো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উদর-গহ্বরের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ডানদিকে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ডায়াফ্রামের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ঠিক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আড়াআড়িভাবে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পাকস্থলির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ডানপাশে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প্রাপ্তবয়স্ক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পুরুষে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১.৫-২.০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7" name="Picture 6" descr="Liver-d5005b9d-1920w-960w.png"/>
          <p:cNvPicPr>
            <a:picLocks noChangeAspect="1"/>
          </p:cNvPicPr>
          <p:nvPr/>
        </p:nvPicPr>
        <p:blipFill>
          <a:blip r:embed="rId3"/>
          <a:srcRect l="6090" r="11465"/>
          <a:stretch>
            <a:fillRect/>
          </a:stretch>
        </p:blipFill>
        <p:spPr>
          <a:xfrm>
            <a:off x="103518" y="2458396"/>
            <a:ext cx="4337893" cy="283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9433</TotalTime>
  <Words>989</Words>
  <Application>Microsoft Office PowerPoint</Application>
  <PresentationFormat>Custom</PresentationFormat>
  <Paragraphs>175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পরিপাকগ্রন্থি</vt:lpstr>
      <vt:lpstr>Slide 8</vt:lpstr>
      <vt:lpstr>যকৃত (Liver)</vt:lpstr>
      <vt:lpstr>Slide 10</vt:lpstr>
      <vt:lpstr>যকৃতের সঞ্চয়ী ভূমিকা</vt:lpstr>
      <vt:lpstr>যকৃতের বিপাকীয় ভূমিকা</vt:lpstr>
      <vt:lpstr>Slide 13</vt:lpstr>
      <vt:lpstr>Slide 14</vt:lpstr>
      <vt:lpstr>Slide 15</vt:lpstr>
      <vt:lpstr>Slide 16</vt:lpstr>
      <vt:lpstr>পিত্তরস বা পিত্ত (Bile)</vt:lpstr>
      <vt:lpstr>অগ্ন্যাশয় (Pancreas)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1365</cp:revision>
  <dcterms:created xsi:type="dcterms:W3CDTF">2017-05-02T02:18:13Z</dcterms:created>
  <dcterms:modified xsi:type="dcterms:W3CDTF">2021-10-09T18:02:53Z</dcterms:modified>
</cp:coreProperties>
</file>